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71" r:id="rId3"/>
    <p:sldId id="307" r:id="rId5"/>
    <p:sldId id="308" r:id="rId6"/>
    <p:sldId id="309" r:id="rId7"/>
    <p:sldId id="311" r:id="rId8"/>
    <p:sldId id="313" r:id="rId9"/>
    <p:sldId id="331" r:id="rId10"/>
    <p:sldId id="354" r:id="rId11"/>
    <p:sldId id="315" r:id="rId12"/>
    <p:sldId id="319" r:id="rId13"/>
    <p:sldId id="355" r:id="rId14"/>
    <p:sldId id="356" r:id="rId15"/>
    <p:sldId id="316" r:id="rId16"/>
    <p:sldId id="341" r:id="rId17"/>
    <p:sldId id="342" r:id="rId18"/>
    <p:sldId id="345" r:id="rId19"/>
    <p:sldId id="382" r:id="rId20"/>
    <p:sldId id="346" r:id="rId21"/>
    <p:sldId id="317" r:id="rId22"/>
    <p:sldId id="357" r:id="rId23"/>
    <p:sldId id="348" r:id="rId24"/>
    <p:sldId id="349" r:id="rId25"/>
    <p:sldId id="351" r:id="rId26"/>
    <p:sldId id="371" r:id="rId27"/>
    <p:sldId id="372" r:id="rId28"/>
    <p:sldId id="373" r:id="rId29"/>
    <p:sldId id="350" r:id="rId30"/>
    <p:sldId id="375" r:id="rId31"/>
    <p:sldId id="395" r:id="rId32"/>
    <p:sldId id="272"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3FF"/>
    <a:srgbClr val="005CA2"/>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44"/>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65.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b="1"/>
              <a:t>“</a:t>
            </a:r>
            <a:r>
              <a:rPr lang="zh-CN" altLang="en-US" b="1">
                <a:sym typeface="+mn-ea"/>
              </a:rPr>
              <a:t>从业者是否有意识的Self-Fix技术债务以及为什么？</a:t>
            </a:r>
            <a:r>
              <a:rPr lang="en-US" altLang="zh-CN" b="1"/>
              <a:t>”</a:t>
            </a:r>
            <a:endParaRPr lang="en-US" altLang="zh-CN" b="1"/>
          </a:p>
          <a:p>
            <a:r>
              <a:rPr lang="en-US" altLang="zh-CN" b="1"/>
              <a:t>ICSME: CCF B</a:t>
            </a:r>
            <a:r>
              <a:rPr lang="zh-CN" altLang="en-US" b="1"/>
              <a:t>类</a:t>
            </a:r>
            <a:r>
              <a:rPr lang="zh-CN" altLang="en-US" b="1"/>
              <a:t>会议</a:t>
            </a:r>
            <a:endParaRPr lang="zh-CN" altLang="en-US" b="1"/>
          </a:p>
          <a:p>
            <a:r>
              <a:rPr lang="zh-CN" altLang="en-US" b="1"/>
              <a:t>这篇文章的主题是探讨Self-Fix</a:t>
            </a:r>
            <a:r>
              <a:rPr lang="en-US" altLang="zh-CN" b="1"/>
              <a:t>self-fix </a:t>
            </a:r>
            <a:r>
              <a:rPr lang="zh-CN" altLang="en-US" b="1"/>
              <a:t>技术债</a:t>
            </a:r>
            <a:endParaRPr lang="zh-CN" altLang="en-US"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回答选项同样采用五点李克特量表，包括“绝对没有”到“绝对有”五种可能性，并将回答汇总在堆叠条形图(图3)中。</a:t>
            </a:r>
            <a:endParaRPr lang="zh-CN" altLang="en-US"/>
          </a:p>
          <a:p>
            <a:r>
              <a:rPr lang="zh-CN" altLang="en-US"/>
              <a:t>利用DQ2(Detailed Question 2)询问参与者是否起Self-Fix每种类型的技术债务。这个问题直接询问参与者是否故意修复他们自己引入的技术债务项，如果他们起这样做，这表明至少对这些项是故意的</a:t>
            </a:r>
            <a:endParaRPr lang="zh-CN" altLang="en-US"/>
          </a:p>
          <a:p>
            <a:r>
              <a:rPr lang="zh-CN" altLang="en-US" b="1">
                <a:sym typeface="+mn-ea"/>
              </a:rPr>
              <a:t>Scott-Knott ESD</a:t>
            </a:r>
            <a:r>
              <a:rPr lang="en-US" altLang="zh-CN" b="1">
                <a:sym typeface="+mn-ea"/>
              </a:rPr>
              <a:t> test</a:t>
            </a:r>
            <a:r>
              <a:rPr lang="en-US" altLang="zh-CN" b="1" baseline="30000">
                <a:sym typeface="+mn-ea"/>
              </a:rPr>
              <a:t>[1] </a:t>
            </a:r>
            <a:r>
              <a:rPr lang="en-US" altLang="zh-CN" b="1">
                <a:sym typeface="+mn-ea"/>
              </a:rPr>
              <a:t> </a:t>
            </a:r>
            <a:r>
              <a:rPr lang="zh-CN" altLang="en-US" b="1">
                <a:sym typeface="+mn-ea"/>
              </a:rPr>
              <a:t>：适合用于在多个组之间评估显著差异，</a:t>
            </a:r>
            <a:r>
              <a:rPr lang="zh-CN" altLang="en-US" b="1"/>
              <a:t>合并两个组(统计上不同但影响大小可忽略不计的组)成一个组</a:t>
            </a:r>
            <a:endParaRPr lang="en-US" altLang="zh-CN"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Python项目的动态特性，更容易发生变化，导致开发人员在软件维护[39]和软件质量改进[40]上花费更多精力。</a:t>
            </a:r>
            <a:endParaRPr lang="zh-CN" altLang="en-US"/>
          </a:p>
          <a:p>
            <a:endParaRPr lang="zh-CN" altLang="en-US"/>
          </a:p>
          <a:p>
            <a:r>
              <a:rPr lang="zh-CN" altLang="en-US"/>
              <a:t>而Python参与者的比例为53%~71%。我们还发现，虽然所有参与者都可能承认自己有自我修复的代码债，但 Java 和 Python 从业者之间存在一些差异。例如，前者同样关心测试债务，而Python参与者的自我固定测试债务最少。结果与从源代码级别获得的发现一致，即，测试债务在 Java 中通常是自我修复的[24]，而测试债务似乎在 Python 中的五种债务类型中显示出最低的自我修复率[16]。我们还发现，只有 4% 的 Java 参与者提到他们没有注意到测试债务，而 Python 参与者的比例超过 26%。</a:t>
            </a:r>
            <a:endParaRPr lang="zh-CN" altLang="en-US"/>
          </a:p>
          <a:p>
            <a:r>
              <a:rPr lang="zh-CN" altLang="en-US"/>
              <a:t>一种可能的解释可能与研究的人群有关：具有较高经验和贡献水平的 Java 参与者的比例约为 Python 参与者的两倍；由于返回测试气味非常耗时[67]，</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a:sym typeface="+mn-ea"/>
              </a:rPr>
              <a:t>GQ3</a:t>
            </a:r>
            <a:r>
              <a:rPr lang="zh-CN" altLang="en-US">
                <a:sym typeface="+mn-ea"/>
              </a:rPr>
              <a:t>：询问从业者引入技术债务的原因，基于之前研究的结果【38】，列出最常见的十大技术债务原因供选择。此外，还设置了“其他”选项，允许从业者在文本框中提供额外的原因。</a:t>
            </a:r>
            <a:endParaRPr lang="zh-CN" altLang="en-US">
              <a:sym typeface="+mn-ea"/>
            </a:endParaRPr>
          </a:p>
          <a:p>
            <a:r>
              <a:rPr lang="zh-CN" altLang="en-US" b="1">
                <a:sym typeface="+mn-ea"/>
              </a:rPr>
              <a:t>GQ5</a:t>
            </a:r>
            <a:r>
              <a:rPr lang="zh-CN" altLang="en-US">
                <a:sym typeface="+mn-ea"/>
              </a:rPr>
              <a:t>：针对Self-Fix技术债务的原因设置为开放性问题，因为现有文献中尚未有系统性总结。开放性问题的设置旨在收集更多元的原因，以更全面地理解从业者Self-Fix的动机。</a:t>
            </a:r>
            <a:endParaRPr lang="zh-CN" altLang="en-US">
              <a:sym typeface="+mn-ea"/>
            </a:endParaRPr>
          </a:p>
          <a:p>
            <a:endParaRPr lang="zh-CN" altLang="en-US"/>
          </a:p>
          <a:p>
            <a:r>
              <a:rPr lang="zh-CN" altLang="en-US" b="1">
                <a:sym typeface="+mn-ea"/>
              </a:rPr>
              <a:t>开放编码过程</a:t>
            </a:r>
            <a:r>
              <a:rPr lang="zh-CN" altLang="en-US">
                <a:sym typeface="+mn-ea"/>
              </a:rPr>
              <a:t>由前两位作者独立完成，他们为每个回答分配一个或多个</a:t>
            </a:r>
            <a:r>
              <a:rPr lang="en-US" altLang="zh-CN">
                <a:sym typeface="+mn-ea"/>
              </a:rPr>
              <a:t>tag</a:t>
            </a:r>
            <a:r>
              <a:rPr lang="zh-CN" altLang="en-US">
                <a:sym typeface="+mn-ea"/>
              </a:rPr>
              <a:t>，每个标签用于概括回答中提到的具体原因。作者还计算了</a:t>
            </a:r>
            <a:r>
              <a:rPr lang="zh-CN" altLang="en-US" b="1">
                <a:sym typeface="+mn-ea"/>
              </a:rPr>
              <a:t>编码一致性</a:t>
            </a:r>
            <a:r>
              <a:rPr lang="zh-CN" altLang="en-US">
                <a:sym typeface="+mn-ea"/>
              </a:rPr>
              <a:t>(</a:t>
            </a:r>
            <a:r>
              <a:rPr lang="zh-CN" altLang="en-US">
                <a:sym typeface="+mn-ea"/>
              </a:rPr>
              <a:t>即两位作者的分类一致性水平)，并在第三位作者的参与下解决了编码过程中出现的分歧。</a:t>
            </a:r>
            <a:endParaRPr lang="zh-CN" altLang="en-US">
              <a:sym typeface="+mn-ea"/>
            </a:endParaRPr>
          </a:p>
          <a:p>
            <a:r>
              <a:rPr lang="zh-CN" altLang="en-US">
                <a:sym typeface="+mn-ea"/>
              </a:rPr>
              <a:t>这种分类帮助作者更清晰地呈现不同动机之间的关系。例如，非技术性原因(如截止日期压力、不合理的规划)在引入和Self-Fix技术债务中所占比例较高，而技术性原因则可能集中在特定类型的技术债务上。</a:t>
            </a:r>
            <a:endParaRPr lang="zh-CN" altLang="en-US">
              <a:sym typeface="+mn-ea"/>
            </a:endParaRPr>
          </a:p>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b="1">
                <a:sym typeface="+mn-ea"/>
              </a:rPr>
              <a:t>Wilcoxon Signed Rank test</a:t>
            </a:r>
            <a:r>
              <a:rPr lang="zh-CN" b="1">
                <a:sym typeface="+mn-ea"/>
              </a:rPr>
              <a:t>：</a:t>
            </a:r>
            <a:r>
              <a:rPr lang="zh-CN" altLang="en-US" b="1"/>
              <a:t>比较两个相关样本或配对样本的中位数差异是否显著；</a:t>
            </a:r>
            <a:r>
              <a:rPr lang="en-US" altLang="zh-CN" b="1"/>
              <a:t>    </a:t>
            </a:r>
            <a:r>
              <a:rPr lang="zh-CN" altLang="en-US" b="1">
                <a:sym typeface="+mn-ea"/>
              </a:rPr>
              <a:t>Wilcoxon Rank</a:t>
            </a:r>
            <a:r>
              <a:rPr lang="en-US" altLang="zh-CN" b="1">
                <a:sym typeface="+mn-ea"/>
              </a:rPr>
              <a:t> </a:t>
            </a:r>
            <a:r>
              <a:rPr lang="zh-CN" altLang="en-US" b="1">
                <a:sym typeface="+mn-ea"/>
              </a:rPr>
              <a:t> Sum </a:t>
            </a:r>
            <a:r>
              <a:rPr lang="en-US" altLang="zh-CN" b="1">
                <a:sym typeface="+mn-ea"/>
              </a:rPr>
              <a:t>test</a:t>
            </a:r>
            <a:r>
              <a:rPr lang="zh-CN" altLang="en-US" b="1">
                <a:sym typeface="+mn-ea"/>
              </a:rPr>
              <a:t>用于评估两个独立样本在某个变量上的中位数差异是否具有统计学意义</a:t>
            </a:r>
            <a:br>
              <a:rPr lang="zh-CN" altLang="en-US" b="1">
                <a:sym typeface="+mn-ea"/>
              </a:rPr>
            </a:br>
            <a:r>
              <a:rPr lang="zh-CN" altLang="en-US" b="1"/>
              <a:t>考虑样本之间的相关性，自我修复</a:t>
            </a:r>
            <a:r>
              <a:rPr lang="en-US" altLang="zh-CN" b="1"/>
              <a:t>TD</a:t>
            </a:r>
            <a:r>
              <a:rPr lang="zh-CN" altLang="en-US" b="1"/>
              <a:t>的频率和引入</a:t>
            </a:r>
            <a:r>
              <a:rPr lang="en-US" altLang="zh-CN" b="1"/>
              <a:t>TD</a:t>
            </a:r>
            <a:r>
              <a:rPr lang="zh-CN" altLang="en-US" b="1"/>
              <a:t>的频率之间存在内在的相关性。</a:t>
            </a:r>
            <a:br>
              <a:rPr lang="zh-CN" altLang="en-US" b="1"/>
            </a:br>
            <a:br>
              <a:rPr lang="zh-CN" altLang="en-US" b="1">
                <a:sym typeface="+mn-ea"/>
              </a:rPr>
            </a:br>
            <a:r>
              <a:rPr lang="zh-CN" altLang="en-US" b="1">
                <a:sym typeface="+mn-ea"/>
              </a:rPr>
              <a:t>Scott-Knott ESD</a:t>
            </a:r>
            <a:r>
              <a:rPr lang="en-US" altLang="zh-CN" b="1">
                <a:sym typeface="+mn-ea"/>
              </a:rPr>
              <a:t> test</a:t>
            </a:r>
            <a:r>
              <a:rPr lang="en-US" altLang="zh-CN" b="1" baseline="30000">
                <a:sym typeface="+mn-ea"/>
              </a:rPr>
              <a:t>[1] </a:t>
            </a:r>
            <a:r>
              <a:rPr lang="en-US" altLang="zh-CN" b="1">
                <a:sym typeface="+mn-ea"/>
              </a:rPr>
              <a:t> </a:t>
            </a:r>
            <a:r>
              <a:rPr lang="zh-CN" altLang="en-US" b="1">
                <a:sym typeface="+mn-ea"/>
              </a:rPr>
              <a:t>：适合用于在多个处理组之间评估显著差异，合并两个组(统计上不同但影响大小可忽略不计的组)成一个组</a:t>
            </a:r>
            <a:r>
              <a:rPr lang="en-US" altLang="zh-CN" b="1">
                <a:sym typeface="+mn-ea"/>
              </a:rPr>
              <a:t>)</a:t>
            </a:r>
            <a:endParaRPr lang="zh-CN" altLang="en-US"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lvl="0"/>
            <a:r>
              <a:rPr lang="en-US" altLang="zh-CN">
                <a:sym typeface="+mn-ea"/>
              </a:rPr>
              <a:t>GQ3</a:t>
            </a:r>
            <a:r>
              <a:rPr lang="zh-CN" altLang="en-US">
                <a:sym typeface="+mn-ea"/>
              </a:rPr>
              <a:t>：十个预选项，一个</a:t>
            </a:r>
            <a:r>
              <a:rPr lang="en-US" altLang="zh-CN">
                <a:sym typeface="+mn-ea"/>
              </a:rPr>
              <a:t>other</a:t>
            </a:r>
            <a:r>
              <a:rPr lang="zh-CN" altLang="en-US">
                <a:sym typeface="+mn-ea"/>
              </a:rPr>
              <a:t>自定义选项</a:t>
            </a:r>
            <a:endParaRPr lang="en-US" altLang="zh-CN"/>
          </a:p>
          <a:p>
            <a:pPr lvl="0"/>
            <a:r>
              <a:rPr lang="en-US" altLang="zh-CN">
                <a:sym typeface="+mn-ea"/>
              </a:rPr>
              <a:t>37/181</a:t>
            </a:r>
            <a:r>
              <a:rPr lang="zh-CN" altLang="en-US">
                <a:sym typeface="+mn-ea"/>
              </a:rPr>
              <a:t>选择</a:t>
            </a:r>
            <a:r>
              <a:rPr lang="en-US" altLang="zh-CN">
                <a:sym typeface="+mn-ea"/>
              </a:rPr>
              <a:t>“Other”</a:t>
            </a:r>
            <a:r>
              <a:rPr lang="zh-CN" altLang="en-US">
                <a:sym typeface="+mn-ea"/>
              </a:rPr>
              <a:t>自定义答案，应用开放编码方法，提取出一个或多个原因，</a:t>
            </a:r>
            <a:endParaRPr lang="zh-CN" altLang="en-US"/>
          </a:p>
          <a:p>
            <a:pPr lvl="1" indent="0">
              <a:buFont typeface="Wingdings" panose="05000000000000000000" charset="0"/>
              <a:buNone/>
            </a:pPr>
            <a:r>
              <a:rPr lang="zh-CN" altLang="en-US" b="1">
                <a:cs typeface="+mn-lt"/>
                <a:sym typeface="+mn-ea"/>
              </a:rPr>
              <a:t>workload balance、 not well-understood technology or feature、  debt inheritance 、backward compatibility、 lack of refactoring,</a:t>
            </a:r>
            <a:endParaRPr lang="zh-CN" altLang="en-US" b="1">
              <a:cs typeface="+mn-lt"/>
            </a:endParaRPr>
          </a:p>
          <a:p>
            <a:pPr lvl="0"/>
            <a:r>
              <a:rPr lang="zh-CN" altLang="en-US">
                <a:sym typeface="+mn-ea"/>
              </a:rPr>
              <a:t>一些自定义答案被编码为截止日期，例如，“经过评估并决定值得承担这项技术债务以提前完成任务”。</a:t>
            </a:r>
            <a:endParaRPr lang="zh-CN" altLang="en-US"/>
          </a:p>
          <a:p>
            <a:pPr lvl="0"/>
            <a:endParaRPr lang="zh-CN" altLang="en-US"/>
          </a:p>
          <a:p>
            <a:pPr lvl="0"/>
            <a:r>
              <a:rPr lang="zh-CN" altLang="en-US">
                <a:sym typeface="+mn-ea"/>
              </a:rPr>
              <a:t>为深入研究引入</a:t>
            </a:r>
            <a:r>
              <a:rPr lang="en-US" altLang="zh-CN">
                <a:sym typeface="+mn-ea"/>
              </a:rPr>
              <a:t>TD</a:t>
            </a:r>
            <a:r>
              <a:rPr lang="zh-CN" altLang="en-US">
                <a:sym typeface="+mn-ea"/>
              </a:rPr>
              <a:t>原因，将原因再聚类</a:t>
            </a:r>
            <a:r>
              <a:rPr lang="en-US" altLang="zh-CN" baseline="30000">
                <a:sym typeface="+mn-ea"/>
              </a:rPr>
              <a:t>[1]</a:t>
            </a:r>
            <a:r>
              <a:rPr lang="zh-CN" altLang="en-US">
                <a:sym typeface="+mn-ea"/>
              </a:rPr>
              <a:t>：</a:t>
            </a:r>
            <a:endParaRPr lang="zh-CN" altLang="en-US"/>
          </a:p>
          <a:p>
            <a:pPr lvl="1">
              <a:buFont typeface="Wingdings" panose="05000000000000000000" charset="0"/>
              <a:buChar char="Ø"/>
            </a:pPr>
            <a:r>
              <a:rPr lang="zh-CN" altLang="en-US" b="1">
                <a:sym typeface="+mn-ea"/>
              </a:rPr>
              <a:t>超过一半的参与者提到了</a:t>
            </a:r>
            <a:r>
              <a:rPr lang="en-US" altLang="zh-CN" b="1">
                <a:sym typeface="+mn-ea"/>
              </a:rPr>
              <a:t>Deadline</a:t>
            </a:r>
            <a:r>
              <a:rPr lang="zh-CN" altLang="en-US" b="1">
                <a:sym typeface="+mn-ea"/>
              </a:rPr>
              <a:t>，表明它是通常导致引入TD的一个因素</a:t>
            </a:r>
            <a:endParaRPr lang="en-US" altLang="zh-CN" b="1"/>
          </a:p>
          <a:p>
            <a:pPr lvl="1">
              <a:buFont typeface="Wingdings" panose="05000000000000000000" charset="0"/>
              <a:buChar char="Ø"/>
            </a:pPr>
            <a:r>
              <a:rPr lang="en-US" altLang="zh-CN" b="1">
                <a:sym typeface="+mn-ea"/>
              </a:rPr>
              <a:t>至少 30% 的参与者还提到lack of experience</a:t>
            </a:r>
            <a:r>
              <a:rPr lang="zh-CN" altLang="en-US" b="1">
                <a:sym typeface="+mn-ea"/>
              </a:rPr>
              <a:t>、</a:t>
            </a:r>
            <a:r>
              <a:rPr lang="en-US" altLang="zh-CN" b="1">
                <a:sym typeface="+mn-ea"/>
              </a:rPr>
              <a:t>inappropriate planning</a:t>
            </a:r>
            <a:r>
              <a:rPr lang="zh-CN" altLang="en-US" b="1">
                <a:sym typeface="+mn-ea"/>
              </a:rPr>
              <a:t>、</a:t>
            </a:r>
            <a:r>
              <a:rPr lang="en-US" altLang="zh-CN" b="1">
                <a:sym typeface="+mn-ea"/>
              </a:rPr>
              <a:t>team overload</a:t>
            </a:r>
            <a:endParaRPr lang="en-US" altLang="zh-CN" b="1">
              <a:sym typeface="+mn-ea"/>
            </a:endParaRPr>
          </a:p>
          <a:p>
            <a:pPr lvl="1">
              <a:buFont typeface="Wingdings" panose="05000000000000000000" charset="0"/>
              <a:buChar char="Ø"/>
            </a:pP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lvl="0"/>
            <a:r>
              <a:rPr lang="en-US" altLang="zh-CN" b="1">
                <a:sym typeface="+mn-ea"/>
              </a:rPr>
              <a:t>Fisher exact test: </a:t>
            </a:r>
            <a:r>
              <a:rPr lang="zh-CN" altLang="en-US" b="1"/>
              <a:t>小样本的列联表分析统计方法；</a:t>
            </a:r>
            <a:endParaRPr lang="zh-CN" altLang="en-US"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lvl="0"/>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sym typeface="+mn-ea"/>
              </a:rPr>
              <a:t>由于回答同时</a:t>
            </a:r>
            <a:r>
              <a:rPr>
                <a:sym typeface="+mn-ea"/>
              </a:rPr>
              <a:t>提到多个原因</a:t>
            </a:r>
            <a:r>
              <a:rPr lang="zh-CN">
                <a:sym typeface="+mn-ea"/>
              </a:rPr>
              <a:t>，</a:t>
            </a:r>
            <a:r>
              <a:rPr>
                <a:sym typeface="+mn-ea"/>
              </a:rPr>
              <a:t>绘制</a:t>
            </a:r>
            <a:r>
              <a:rPr lang="zh-CN" altLang="en-US">
                <a:sym typeface="+mn-ea"/>
              </a:rPr>
              <a:t>chord diagram</a:t>
            </a:r>
            <a:r>
              <a:rPr lang="zh-CN">
                <a:sym typeface="+mn-ea"/>
              </a:rPr>
              <a:t>，</a:t>
            </a:r>
            <a:r>
              <a:rPr>
                <a:sym typeface="+mn-ea"/>
              </a:rPr>
              <a:t>说明原因类别之间的关系。引入和</a:t>
            </a:r>
            <a:r>
              <a:rPr lang="en-US">
                <a:sym typeface="+mn-ea"/>
              </a:rPr>
              <a:t>Self-Fix</a:t>
            </a:r>
            <a:r>
              <a:rPr>
                <a:sym typeface="+mn-ea"/>
              </a:rPr>
              <a:t> TD的类别分别为红色和蓝色，</a:t>
            </a:r>
            <a:r>
              <a:rPr lang="zh-CN">
                <a:sym typeface="+mn-ea"/>
              </a:rPr>
              <a:t>连接</a:t>
            </a:r>
            <a:r>
              <a:rPr>
                <a:sym typeface="+mn-ea"/>
              </a:rPr>
              <a:t>的宽度传达了关系的强度</a:t>
            </a:r>
            <a:r>
              <a:rPr lang="zh-CN">
                <a:sym typeface="+mn-ea"/>
              </a:rPr>
              <a:t>；</a:t>
            </a:r>
            <a:endParaRPr lang="zh-CN"/>
          </a:p>
          <a:p>
            <a:endParaRPr lang="zh-CN" altLang="en-US"/>
          </a:p>
          <a:p>
            <a:r>
              <a:rPr lang="zh-CN" altLang="en-US"/>
              <a:t>这种技术和非技术原因的交织反映了与偿还自身债务相关的多方面决策过程</a:t>
            </a:r>
            <a:endParaRPr lang="zh-CN" altLang="en-US"/>
          </a:p>
          <a:p>
            <a:endParaRPr lang="zh-CN" altLang="en-US"/>
          </a:p>
          <a:p>
            <a:r>
              <a:rPr lang="zh-CN" altLang="en-US"/>
              <a:t>大多数自我修复 TD 的理由与引入与规划和管理相关的 TD 的理由同时出现。。</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背景信息，包括他们在目标软件项目中的角色、教育背景、软件开发工作经验、项目工作经验以及对项目的代码贡献次数。</a:t>
            </a:r>
            <a:endParaRPr lang="zh-CN" altLang="en-US">
              <a:sym typeface="+mn-ea"/>
            </a:endParaRPr>
          </a:p>
          <a:p>
            <a:r>
              <a:rPr lang="zh-CN" altLang="en-US">
                <a:sym typeface="+mn-ea"/>
              </a:rPr>
              <a:t>Self-Fix频率用以衡量从业者在何种程度上积极修复自身技术债务，确定性则反映从业者对Self-Fix行为的</a:t>
            </a:r>
            <a:r>
              <a:rPr lang="zh-CN" altLang="en-US">
                <a:sym typeface="+mn-ea"/>
              </a:rPr>
              <a:t>有意程度。</a:t>
            </a:r>
            <a:endParaRPr lang="zh-CN" altLang="en-US">
              <a:sym typeface="+mn-ea"/>
            </a:endParaRPr>
          </a:p>
          <a:p>
            <a:endParaRPr lang="zh-CN" altLang="en-US" b="1"/>
          </a:p>
          <a:p>
            <a:r>
              <a:rPr lang="zh-CN" altLang="en-US" b="1"/>
              <a:t>Fisher精确检验用于比较各组</a:t>
            </a:r>
            <a:r>
              <a:rPr lang="zh-CN" altLang="en-US" b="1"/>
              <a:t>的不同</a:t>
            </a:r>
            <a:r>
              <a:rPr lang="zh-CN" altLang="en-US" b="1"/>
              <a:t>群体之间自我修复行为的显著性差异。</a:t>
            </a:r>
            <a:endParaRPr lang="zh-CN" altLang="en-US" b="1"/>
          </a:p>
          <a:p>
            <a:r>
              <a:rPr lang="zh-CN" altLang="en-US" b="1"/>
              <a:t>Bonferroni-Holm校正用于控制多重检验中的假阳性风险，使得多次检验的结果更加可靠和有效。</a:t>
            </a:r>
            <a:endParaRPr lang="zh-CN" altLang="en-US" b="1"/>
          </a:p>
          <a:p>
            <a:endParaRPr lang="zh-CN" altLang="en-US" b="1"/>
          </a:p>
          <a:p>
            <a:endParaRPr lang="zh-CN" altLang="en-US"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b="1"/>
              <a:t>1.但往往导致未来的维护难度增大</a:t>
            </a:r>
            <a:endParaRPr lang="en-US" altLang="zh-CN" b="1"/>
          </a:p>
          <a:p>
            <a:r>
              <a:rPr lang="en-US" altLang="zh-CN" b="1"/>
              <a:t>2.</a:t>
            </a:r>
            <a:r>
              <a:rPr lang="zh-CN" altLang="en-US" b="1"/>
              <a:t>不同类型</a:t>
            </a:r>
            <a:r>
              <a:rPr lang="en-US" altLang="zh-CN" b="1"/>
              <a:t>分别对软件的不同方面产生负面影响。代码债务如复杂的条件语句</a:t>
            </a:r>
            <a:r>
              <a:rPr lang="zh-CN" altLang="en-US" b="1"/>
              <a:t>，</a:t>
            </a:r>
            <a:r>
              <a:rPr lang="en-US" altLang="zh-CN" b="1"/>
              <a:t>缺陷债务指的是软件中已知的bug或缺陷</a:t>
            </a:r>
            <a:endParaRPr lang="en-US" altLang="zh-CN" b="1"/>
          </a:p>
          <a:p>
            <a:r>
              <a:rPr lang="en-US" altLang="zh-CN" b="1"/>
              <a:t>3.self-admitted td</a:t>
            </a:r>
            <a:r>
              <a:rPr lang="zh-CN" altLang="en-US" b="1"/>
              <a:t>是从业者在代码注释中主动自己承认的债务，代表这以后可能会被有意或者有计划偿还；</a:t>
            </a:r>
            <a:endParaRPr lang="en-US" altLang="zh-CN" b="1"/>
          </a:p>
          <a:p>
            <a:r>
              <a:rPr lang="en-US" altLang="zh-CN" b="1"/>
              <a:t>4.Self-fixed td</a:t>
            </a:r>
            <a:r>
              <a:rPr lang="zh-CN" altLang="en-US" b="1"/>
              <a:t>是由</a:t>
            </a:r>
            <a:r>
              <a:rPr lang="zh-CN" altLang="en-US" b="1">
                <a:sym typeface="+mn-ea"/>
              </a:rPr>
              <a:t>同一个人引入并偿还的</a:t>
            </a:r>
            <a:r>
              <a:rPr lang="en-US" altLang="zh-CN" b="1">
                <a:sym typeface="+mn-ea"/>
              </a:rPr>
              <a:t>TD</a:t>
            </a:r>
            <a:r>
              <a:rPr lang="zh-CN" altLang="en-US" b="1">
                <a:sym typeface="+mn-ea"/>
              </a:rPr>
              <a:t>，</a:t>
            </a:r>
            <a:r>
              <a:rPr lang="en-US" altLang="zh-CN" b="1"/>
              <a:t>这一技术债务管理的特性可能会影响团队动态和管理实践。</a:t>
            </a:r>
            <a:endParaRPr lang="en-US" altLang="zh-CN"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25%: </a:t>
            </a:r>
            <a:r>
              <a:rPr lang="zh-CN" altLang="en-US"/>
              <a:t>实际的数据分布可能不是均匀的，更好地反映数据的自然分布；要突出经验极端值的影响。通过将经验水平分为高和低两组，</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图 8 显示了 11 个人口组的参与者所感知的Self-Fix TD 的频率。</a:t>
            </a:r>
            <a:endParaRPr lang="zh-CN" altLang="en-US"/>
          </a:p>
          <a:p>
            <a:r>
              <a:rPr lang="zh-CN" altLang="en-US">
                <a:sym typeface="+mn-ea"/>
              </a:rPr>
              <a:t>除了这两组之外，我们还收到了三组检验人员的回复。</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 </a:t>
            </a:r>
            <a:r>
              <a:rPr lang="zh-CN" altLang="en-US" b="1"/>
              <a:t>All </a:t>
            </a:r>
            <a:r>
              <a:rPr lang="zh-CN" altLang="en-US"/>
              <a:t>组中，总共 905 个评分中，分别有 36.5%、21.9%、15.0%、11.4% 和 15.2% 肯定是、可能是、我不确定、可能不是、肯定是。</a:t>
            </a:r>
            <a:endParaRPr lang="zh-CN" altLang="en-US"/>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sym typeface="+mn-ea"/>
              </a:rPr>
              <a:t>他们至少</a:t>
            </a:r>
            <a:r>
              <a:rPr lang="en-US" i="1">
                <a:sym typeface="+mn-ea"/>
              </a:rPr>
              <a:t>sometimes</a:t>
            </a:r>
            <a:r>
              <a:rPr lang="en-US">
                <a:sym typeface="+mn-ea"/>
              </a:rPr>
              <a:t> Self-Fix TD。 </a:t>
            </a:r>
            <a:endParaRPr 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a:sym typeface="+mn-ea"/>
              </a:rPr>
              <a:t>例如，对于 Java 项目，测试债务和缺陷债务可以与代码债务一起确定优先级。</a:t>
            </a:r>
            <a:endParaRPr lang="zh-CN" altLang="en-US" b="1">
              <a:sym typeface="+mn-ea"/>
            </a:endParaRPr>
          </a:p>
          <a:p>
            <a:endParaRPr lang="zh-CN" altLang="en-US"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a:sym typeface="+mn-ea"/>
              </a:rPr>
              <a:t>Krippendorff</a:t>
            </a:r>
            <a:r>
              <a:rPr lang="en-US" altLang="zh-CN" b="1">
                <a:sym typeface="+mn-ea"/>
              </a:rPr>
              <a:t>‘ </a:t>
            </a:r>
            <a:r>
              <a:rPr lang="zh-CN" altLang="en-US" b="1">
                <a:sym typeface="+mn-ea"/>
              </a:rPr>
              <a:t>alpha：</a:t>
            </a:r>
            <a:r>
              <a:rPr lang="zh-CN" altLang="en-US" b="1"/>
              <a:t>用于评估两位或多位编码者（或称为评委、分析师）在对数据进行分类时的一致性或可靠性。范围从0到1，值越接近1表示编码者之间的一致性越高，即可靠性越高。</a:t>
            </a:r>
            <a:endParaRPr lang="zh-CN" alt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1"/>
            <a:r>
              <a:rPr lang="en-US" altLang="zh-CN" b="1">
                <a:sym typeface="+mn-ea"/>
              </a:rPr>
              <a:t>Tan</a:t>
            </a:r>
            <a:r>
              <a:rPr lang="zh-CN" altLang="en-US" b="1">
                <a:sym typeface="+mn-ea"/>
              </a:rPr>
              <a:t>等人</a:t>
            </a:r>
            <a:r>
              <a:rPr lang="en-US" altLang="zh-CN" b="1">
                <a:sym typeface="+mn-ea"/>
              </a:rPr>
              <a:t>发现源代码中超过三分之二的TD项目是自我修复的，并且缺陷债务往往会被频繁地自我修复，而测试债务和设计债务很可能由其他开发人员偿还</a:t>
            </a:r>
            <a:r>
              <a:rPr lang="en-US" altLang="zh-CN" b="1" baseline="30000">
                <a:sym typeface="+mn-ea"/>
              </a:rPr>
              <a:t>[1]</a:t>
            </a:r>
            <a:endParaRPr lang="en-US" altLang="zh-CN" b="1">
              <a:sym typeface="+mn-ea"/>
            </a:endParaRPr>
          </a:p>
          <a:p>
            <a:r>
              <a:rPr lang="zh-CN" altLang="en-US" b="1">
                <a:sym typeface="+mn-ea"/>
              </a:rPr>
              <a:t>仅基于源码分析，这使得开发者是否有意偿还其自身债务及在何种情况下偿还债务存在一定疑问。</a:t>
            </a:r>
            <a:endParaRPr lang="zh-CN" altLang="en-US" b="1">
              <a:sym typeface="+mn-ea"/>
            </a:endParaRPr>
          </a:p>
          <a:p>
            <a:r>
              <a:rPr lang="zh-CN" altLang="en-US" b="1">
                <a:sym typeface="+mn-ea"/>
              </a:rPr>
              <a:t>为更深入地理解Self-Fix</a:t>
            </a:r>
            <a:r>
              <a:rPr lang="en-US" altLang="zh-CN" b="1">
                <a:sym typeface="+mn-ea"/>
              </a:rPr>
              <a:t>  TD</a:t>
            </a:r>
            <a:r>
              <a:rPr lang="zh-CN" altLang="en-US" b="1">
                <a:sym typeface="+mn-ea"/>
              </a:rPr>
              <a:t>的现象，必须考虑开发者的意图和经验。</a:t>
            </a:r>
            <a:endParaRPr lang="zh-CN" altLang="en-US" b="1"/>
          </a:p>
          <a:p>
            <a:endParaRPr lang="zh-CN" altLang="en-US"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b="1"/>
              <a:t>RQ1.</a:t>
            </a:r>
            <a:r>
              <a:rPr lang="zh-CN" altLang="en-US" b="1"/>
              <a:t>探讨开发者是否会有意偿还自己引入的债务。研究他们有意Self-Fix哪些类型的债务。结果可以揭示开发者如何优先考虑技术债务的偿还。</a:t>
            </a:r>
            <a:endParaRPr lang="zh-CN" altLang="en-US" b="1"/>
          </a:p>
          <a:p>
            <a:r>
              <a:rPr lang="en-US" altLang="zh-CN" b="1"/>
              <a:t>RQ2.分析这些可能的原因有助于管理债务。例如，可以构建工具，帮助识别并突出显示开发者更可能偿还TD的条件。</a:t>
            </a:r>
            <a:endParaRPr lang="en-US" altLang="zh-CN" b="1"/>
          </a:p>
          <a:p>
            <a:r>
              <a:rPr lang="en-US" altLang="zh-CN" b="1"/>
              <a:t>RQ3.不同角色、不同经验和贡献水平的开发者可能对Self-Fix技术债务有不同的态度。调查开发者的特征与他们如何Self-Fix技术债务之间的关系，可以帮助我们理解并支持他们在管理技术债务时的决策过程。</a:t>
            </a:r>
            <a:endParaRPr lang="en-US" altLang="zh-CN"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a:sym typeface="+mn-ea"/>
              </a:rPr>
              <a:t>问卷：为了收集并解释开发者对</a:t>
            </a:r>
            <a:r>
              <a:rPr lang="en-US" altLang="zh-CN" b="1">
                <a:sym typeface="+mn-ea"/>
              </a:rPr>
              <a:t>Self-Fix TD</a:t>
            </a:r>
            <a:r>
              <a:rPr lang="zh-CN" altLang="en-US" b="1">
                <a:sym typeface="+mn-ea"/>
              </a:rPr>
              <a:t>的看法的直接反馈，采用网络问卷调查，省时省力省钱；</a:t>
            </a:r>
            <a:endParaRPr lang="zh-CN" altLang="en-US" b="1">
              <a:sym typeface="+mn-ea"/>
            </a:endParaRPr>
          </a:p>
          <a:p>
            <a:endParaRPr lang="zh-CN" altLang="en-US" b="1">
              <a:sym typeface="+mn-ea"/>
            </a:endParaRPr>
          </a:p>
          <a:p>
            <a:r>
              <a:rPr lang="en-US" altLang="zh-CN" b="1">
                <a:sym typeface="+mn-ea"/>
              </a:rPr>
              <a:t>Java Python</a:t>
            </a:r>
            <a:r>
              <a:rPr lang="zh-CN" altLang="en-US" b="1">
                <a:sym typeface="+mn-ea"/>
              </a:rPr>
              <a:t>：最流行的两种面向对象的语言；</a:t>
            </a:r>
            <a:endParaRPr lang="zh-CN" altLang="en-US" b="1">
              <a:sym typeface="+mn-ea"/>
            </a:endParaRPr>
          </a:p>
          <a:p>
            <a:endParaRPr lang="zh-CN" altLang="en-US" b="1">
              <a:sym typeface="+mn-ea"/>
            </a:endParaRPr>
          </a:p>
          <a:p>
            <a:r>
              <a:rPr lang="zh-CN" altLang="en-US" b="1">
                <a:sym typeface="+mn-ea"/>
              </a:rPr>
              <a:t>邮件：有助于锁定那些仍然记得自己在项目中的工作并且电子邮件地址可能仍在使用中的贡献者，从而提高回复率和回复质量。</a:t>
            </a:r>
            <a:endParaRPr lang="zh-CN" altLang="en-US" b="1">
              <a:sym typeface="+mn-ea"/>
            </a:endParaRPr>
          </a:p>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黑色框代表了欢迎页，编号的白色框表示参与者回答问题的步骤。</a:t>
            </a:r>
            <a:endParaRPr lang="zh-CN" altLang="en-US">
              <a:sym typeface="+mn-ea"/>
            </a:endParaRPr>
          </a:p>
          <a:p>
            <a:r>
              <a:rPr lang="zh-CN" altLang="en-US"/>
              <a:t>设置baseline：</a:t>
            </a:r>
            <a:r>
              <a:rPr lang="en-US" altLang="zh-CN"/>
              <a:t>TD</a:t>
            </a:r>
            <a:r>
              <a:rPr lang="zh-CN" altLang="en-US"/>
              <a:t>是什么？引入和偿还</a:t>
            </a:r>
            <a:r>
              <a:rPr lang="en-US" altLang="zh-CN"/>
              <a:t>TD</a:t>
            </a:r>
            <a:r>
              <a:rPr lang="zh-CN" altLang="en-US"/>
              <a:t>是</a:t>
            </a:r>
            <a:r>
              <a:rPr lang="zh-CN" altLang="en-US"/>
              <a:t>什么？</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b="1">
                <a:sym typeface="+mn-ea"/>
              </a:rPr>
              <a:t>92%</a:t>
            </a:r>
            <a:r>
              <a:rPr lang="zh-CN" altLang="en-US" b="1">
                <a:sym typeface="+mn-ea"/>
              </a:rPr>
              <a:t>熟悉</a:t>
            </a:r>
            <a:r>
              <a:rPr lang="en-US" altLang="zh-CN" b="1">
                <a:sym typeface="+mn-ea"/>
              </a:rPr>
              <a:t>TD</a:t>
            </a:r>
            <a:r>
              <a:rPr lang="zh-CN" altLang="en-US" b="1">
                <a:sym typeface="+mn-ea"/>
              </a:rPr>
              <a:t>概念；</a:t>
            </a:r>
            <a:r>
              <a:rPr lang="zh-CN" altLang="en-US" b="1">
                <a:sym typeface="+mn-ea"/>
              </a:rPr>
              <a:t>确认参与者是否有足够的背景知识来提供有关Self-Fix技术债务的可靠答案。</a:t>
            </a:r>
            <a:endParaRPr lang="zh-CN" altLang="en-US" b="1">
              <a:sym typeface="+mn-ea"/>
            </a:endParaRPr>
          </a:p>
          <a:p>
            <a:endParaRPr lang="zh-CN" altLang="en-US" b="1">
              <a:sym typeface="+mn-ea"/>
            </a:endParaRPr>
          </a:p>
          <a:p>
            <a:r>
              <a:rPr lang="zh-CN" altLang="en-US" b="1">
                <a:sym typeface="+mn-ea"/>
              </a:rPr>
              <a:t>Wilcoxon Rank</a:t>
            </a:r>
            <a:r>
              <a:rPr lang="en-US" altLang="zh-CN" b="1">
                <a:sym typeface="+mn-ea"/>
              </a:rPr>
              <a:t> </a:t>
            </a:r>
            <a:r>
              <a:rPr lang="zh-CN" altLang="en-US" b="1">
                <a:sym typeface="+mn-ea"/>
              </a:rPr>
              <a:t> Sum </a:t>
            </a:r>
            <a:r>
              <a:rPr lang="en-US" altLang="zh-CN" b="1">
                <a:sym typeface="+mn-ea"/>
              </a:rPr>
              <a:t>test</a:t>
            </a:r>
            <a:r>
              <a:rPr lang="zh-CN" altLang="en-US" b="1">
                <a:sym typeface="+mn-ea"/>
              </a:rPr>
              <a:t>用于评估两个独立样本在某个变量上的</a:t>
            </a:r>
            <a:r>
              <a:rPr lang="zh-CN" altLang="en-US" b="1">
                <a:sym typeface="+mn-ea"/>
              </a:rPr>
              <a:t>中位数差异是否具有统计学意义。用来比较Java和Python从业者在技术债务熟悉度的分布差异，以确定两组之间的差异是否显著。</a:t>
            </a:r>
            <a:br>
              <a:rPr lang="zh-CN" altLang="en-US" b="1">
                <a:sym typeface="+mn-ea"/>
              </a:rPr>
            </a:br>
            <a:endParaRPr lang="zh-CN" altLang="en-US" b="1"/>
          </a:p>
          <a:p>
            <a:r>
              <a:rPr lang="zh-CN" altLang="en-US" b="1"/>
              <a:t>Cliff's Delta Effect Size：Delta用于衡量两组数据差异大小的效应大小（effect size）指标。基于Wilcoxon Rank Sum Test的检验结果，专注于差异的实际大小而不仅仅是是否存在显著差异。值范围从-1到1，其中0表示没有效应，-1或1表示完全的效应。</a:t>
            </a:r>
            <a:endParaRPr lang="zh-CN" altLang="en-US" b="1"/>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12140" y="2310765"/>
            <a:ext cx="10965180" cy="1844040"/>
          </a:xfrm>
        </p:spPr>
        <p:txBody>
          <a:bodyPr lIns="90000" tIns="46800" rIns="90000" bIns="46800" anchor="b" anchorCtr="0">
            <a:normAutofit/>
          </a:bodyPr>
          <a:lstStyle>
            <a:lvl1pPr algn="ctr">
              <a:defRPr sz="3600" b="1">
                <a:solidFill>
                  <a:srgbClr val="005CA2"/>
                </a:solidFill>
              </a:defRPr>
            </a:lvl1pPr>
          </a:lstStyle>
          <a:p>
            <a:r>
              <a:rPr lang="zh-CN" altLang="en-US" dirty="0">
                <a:sym typeface="+mn-ea"/>
              </a:rPr>
              <a:t>文章</a:t>
            </a:r>
            <a:r>
              <a:rPr lang="zh-CN" altLang="en-US" dirty="0">
                <a:sym typeface="+mn-ea"/>
              </a:rPr>
              <a:t>题目</a:t>
            </a:r>
            <a:endParaRPr lang="zh-CN" altLang="en-US" dirty="0">
              <a:sym typeface="+mn-ea"/>
            </a:endParaRPr>
          </a:p>
        </p:txBody>
      </p:sp>
      <p:sp>
        <p:nvSpPr>
          <p:cNvPr id="3" name="副标题 2"/>
          <p:cNvSpPr>
            <a:spLocks noGrp="1"/>
          </p:cNvSpPr>
          <p:nvPr>
            <p:ph type="subTitle" idx="1" hasCustomPrompt="1"/>
            <p:custDataLst>
              <p:tags r:id="rId3"/>
            </p:custDataLst>
          </p:nvPr>
        </p:nvSpPr>
        <p:spPr>
          <a:xfrm>
            <a:off x="612140" y="4883150"/>
            <a:ext cx="10964545" cy="725170"/>
          </a:xfrm>
        </p:spPr>
        <p:txBody>
          <a:bodyPr lIns="90000" tIns="46800" rIns="90000" bIns="46800">
            <a:normAutofit/>
          </a:bodyPr>
          <a:lstStyle>
            <a:lvl1pPr marL="0" indent="0" algn="ctr">
              <a:lnSpc>
                <a:spcPct val="110000"/>
              </a:lnSpc>
              <a:buNone/>
              <a:defRPr sz="1400" spc="200">
                <a:solidFill>
                  <a:srgbClr val="005CA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文章日期，文章</a:t>
            </a:r>
            <a:r>
              <a:rPr lang="zh-CN" altLang="en-US" dirty="0"/>
              <a:t>来源</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r>
              <a:rPr lang="zh-CN" altLang="en-US" dirty="0"/>
              <a:t>汇报人：</a:t>
            </a:r>
            <a:r>
              <a:rPr lang="zh-CN" altLang="en-US" dirty="0"/>
              <a:t>戴子轩</a:t>
            </a:r>
            <a:endParaRPr lang="zh-CN" altLang="en-US" dirty="0"/>
          </a:p>
        </p:txBody>
      </p:sp>
      <p:sp>
        <p:nvSpPr>
          <p:cNvPr id="18" name="灯片编号占位符 17"/>
          <p:cNvSpPr>
            <a:spLocks noGrp="1"/>
          </p:cNvSpPr>
          <p:nvPr>
            <p:ph type="sldNum" sz="quarter" idx="12"/>
            <p:custDataLst>
              <p:tags r:id="rId6"/>
            </p:custDataLst>
          </p:nvPr>
        </p:nvSpPr>
        <p:spPr/>
        <p:txBody>
          <a:bodyPr/>
          <a:lstStyle/>
          <a:p>
            <a:r>
              <a:rPr lang="en-US" altLang="zh-CN" smtClean="0"/>
              <a:t>page </a:t>
            </a:r>
            <a:fld id="{49AE70B2-8BF9-45C0-BB95-33D1B9D3A854}" type="slidenum">
              <a:rPr lang="zh-CN" altLang="en-US" smtClean="0"/>
            </a:fld>
            <a:endParaRPr lang="zh-CN" altLang="en-US" dirty="0"/>
          </a:p>
        </p:txBody>
      </p:sp>
      <p:grpSp>
        <p:nvGrpSpPr>
          <p:cNvPr id="7" name="组合 55"/>
          <p:cNvGrpSpPr/>
          <p:nvPr userDrawn="1"/>
        </p:nvGrpSpPr>
        <p:grpSpPr>
          <a:xfrm>
            <a:off x="5265419" y="584407"/>
            <a:ext cx="1660776" cy="1660776"/>
            <a:chOff x="1128982" y="2642197"/>
            <a:chExt cx="1774763" cy="1774763"/>
          </a:xfrm>
        </p:grpSpPr>
        <p:grpSp>
          <p:nvGrpSpPr>
            <p:cNvPr id="8" name="组合 56"/>
            <p:cNvGrpSpPr/>
            <p:nvPr/>
          </p:nvGrpSpPr>
          <p:grpSpPr>
            <a:xfrm>
              <a:off x="1277721" y="2786671"/>
              <a:ext cx="1477284" cy="1485815"/>
              <a:chOff x="3767138" y="1090613"/>
              <a:chExt cx="4673600" cy="4700588"/>
            </a:xfrm>
          </p:grpSpPr>
          <p:sp>
            <p:nvSpPr>
              <p:cNvPr id="9" name="Freeform 5"/>
              <p:cNvSpPr/>
              <p:nvPr/>
            </p:nvSpPr>
            <p:spPr bwMode="auto">
              <a:xfrm>
                <a:off x="579596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p:spPr>
            <p:txBody>
              <a:bodyPr vert="horz" wrap="square" lIns="91440" tIns="45720" rIns="91440" bIns="45720" numCol="1" anchor="t" anchorCtr="0" compatLnSpc="1"/>
              <a:p>
                <a:endParaRPr lang="zh-CN" altLang="en-US"/>
              </a:p>
            </p:txBody>
          </p:sp>
          <p:sp>
            <p:nvSpPr>
              <p:cNvPr id="10" name="Freeform 6"/>
              <p:cNvSpPr>
                <a:spLocks noEditPoints="1"/>
              </p:cNvSpPr>
              <p:nvPr/>
            </p:nvSpPr>
            <p:spPr bwMode="auto">
              <a:xfrm>
                <a:off x="5964238" y="3930651"/>
                <a:ext cx="147638" cy="177800"/>
              </a:xfrm>
              <a:custGeom>
                <a:avLst/>
                <a:gdLst>
                  <a:gd name="T0" fmla="*/ 12 w 19"/>
                  <a:gd name="T1" fmla="*/ 14 h 23"/>
                  <a:gd name="T2" fmla="*/ 10 w 19"/>
                  <a:gd name="T3" fmla="*/ 15 h 23"/>
                  <a:gd name="T4" fmla="*/ 10 w 19"/>
                  <a:gd name="T5" fmla="*/ 12 h 23"/>
                  <a:gd name="T6" fmla="*/ 10 w 19"/>
                  <a:gd name="T7" fmla="*/ 12 h 23"/>
                  <a:gd name="T8" fmla="*/ 12 w 19"/>
                  <a:gd name="T9" fmla="*/ 10 h 23"/>
                  <a:gd name="T10" fmla="*/ 12 w 19"/>
                  <a:gd name="T11" fmla="*/ 7 h 23"/>
                  <a:gd name="T12" fmla="*/ 12 w 19"/>
                  <a:gd name="T13" fmla="*/ 4 h 23"/>
                  <a:gd name="T14" fmla="*/ 10 w 19"/>
                  <a:gd name="T15" fmla="*/ 4 h 23"/>
                  <a:gd name="T16" fmla="*/ 10 w 19"/>
                  <a:gd name="T17" fmla="*/ 0 h 23"/>
                  <a:gd name="T18" fmla="*/ 15 w 19"/>
                  <a:gd name="T19" fmla="*/ 2 h 23"/>
                  <a:gd name="T20" fmla="*/ 19 w 19"/>
                  <a:gd name="T21" fmla="*/ 9 h 23"/>
                  <a:gd name="T22" fmla="*/ 18 w 19"/>
                  <a:gd name="T23" fmla="*/ 16 h 23"/>
                  <a:gd name="T24" fmla="*/ 15 w 19"/>
                  <a:gd name="T25" fmla="*/ 21 h 23"/>
                  <a:gd name="T26" fmla="*/ 10 w 19"/>
                  <a:gd name="T27" fmla="*/ 23 h 23"/>
                  <a:gd name="T28" fmla="*/ 10 w 19"/>
                  <a:gd name="T29" fmla="*/ 19 h 23"/>
                  <a:gd name="T30" fmla="*/ 11 w 19"/>
                  <a:gd name="T31" fmla="*/ 18 h 23"/>
                  <a:gd name="T32" fmla="*/ 13 w 19"/>
                  <a:gd name="T33" fmla="*/ 14 h 23"/>
                  <a:gd name="T34" fmla="*/ 12 w 19"/>
                  <a:gd name="T35" fmla="*/ 14 h 23"/>
                  <a:gd name="T36" fmla="*/ 10 w 19"/>
                  <a:gd name="T37" fmla="*/ 15 h 23"/>
                  <a:gd name="T38" fmla="*/ 8 w 19"/>
                  <a:gd name="T39" fmla="*/ 15 h 23"/>
                  <a:gd name="T40" fmla="*/ 3 w 19"/>
                  <a:gd name="T41" fmla="*/ 13 h 23"/>
                  <a:gd name="T42" fmla="*/ 1 w 19"/>
                  <a:gd name="T43" fmla="*/ 9 h 23"/>
                  <a:gd name="T44" fmla="*/ 2 w 19"/>
                  <a:gd name="T45" fmla="*/ 3 h 23"/>
                  <a:gd name="T46" fmla="*/ 9 w 19"/>
                  <a:gd name="T47" fmla="*/ 0 h 23"/>
                  <a:gd name="T48" fmla="*/ 10 w 19"/>
                  <a:gd name="T49" fmla="*/ 0 h 23"/>
                  <a:gd name="T50" fmla="*/ 10 w 19"/>
                  <a:gd name="T51" fmla="*/ 4 h 23"/>
                  <a:gd name="T52" fmla="*/ 9 w 19"/>
                  <a:gd name="T53" fmla="*/ 4 h 23"/>
                  <a:gd name="T54" fmla="*/ 7 w 19"/>
                  <a:gd name="T55" fmla="*/ 5 h 23"/>
                  <a:gd name="T56" fmla="*/ 7 w 19"/>
                  <a:gd name="T57" fmla="*/ 9 h 23"/>
                  <a:gd name="T58" fmla="*/ 8 w 19"/>
                  <a:gd name="T59" fmla="*/ 11 h 23"/>
                  <a:gd name="T60" fmla="*/ 10 w 19"/>
                  <a:gd name="T61" fmla="*/ 12 h 23"/>
                  <a:gd name="T62" fmla="*/ 10 w 19"/>
                  <a:gd name="T63" fmla="*/ 15 h 23"/>
                  <a:gd name="T64" fmla="*/ 10 w 19"/>
                  <a:gd name="T65" fmla="*/ 23 h 23"/>
                  <a:gd name="T66" fmla="*/ 9 w 19"/>
                  <a:gd name="T67" fmla="*/ 23 h 23"/>
                  <a:gd name="T68" fmla="*/ 4 w 19"/>
                  <a:gd name="T69" fmla="*/ 22 h 23"/>
                  <a:gd name="T70" fmla="*/ 1 w 19"/>
                  <a:gd name="T71" fmla="*/ 18 h 23"/>
                  <a:gd name="T72" fmla="*/ 7 w 19"/>
                  <a:gd name="T73" fmla="*/ 17 h 23"/>
                  <a:gd name="T74" fmla="*/ 9 w 19"/>
                  <a:gd name="T75" fmla="*/ 19 h 23"/>
                  <a:gd name="T76" fmla="*/ 10 w 19"/>
                  <a:gd name="T77" fmla="*/ 19 h 23"/>
                  <a:gd name="T78" fmla="*/ 10 w 19"/>
                  <a:gd name="T7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23">
                    <a:moveTo>
                      <a:pt x="12" y="14"/>
                    </a:moveTo>
                    <a:cubicBezTo>
                      <a:pt x="12" y="14"/>
                      <a:pt x="11" y="15"/>
                      <a:pt x="10" y="15"/>
                    </a:cubicBezTo>
                    <a:cubicBezTo>
                      <a:pt x="10" y="12"/>
                      <a:pt x="10" y="12"/>
                      <a:pt x="10" y="12"/>
                    </a:cubicBezTo>
                    <a:cubicBezTo>
                      <a:pt x="10" y="12"/>
                      <a:pt x="10" y="12"/>
                      <a:pt x="10" y="12"/>
                    </a:cubicBezTo>
                    <a:cubicBezTo>
                      <a:pt x="11" y="12"/>
                      <a:pt x="11" y="11"/>
                      <a:pt x="12" y="10"/>
                    </a:cubicBezTo>
                    <a:cubicBezTo>
                      <a:pt x="13" y="9"/>
                      <a:pt x="13" y="8"/>
                      <a:pt x="12" y="7"/>
                    </a:cubicBezTo>
                    <a:cubicBezTo>
                      <a:pt x="12" y="6"/>
                      <a:pt x="12" y="5"/>
                      <a:pt x="12" y="4"/>
                    </a:cubicBezTo>
                    <a:cubicBezTo>
                      <a:pt x="11" y="4"/>
                      <a:pt x="10" y="4"/>
                      <a:pt x="10" y="4"/>
                    </a:cubicBezTo>
                    <a:cubicBezTo>
                      <a:pt x="10" y="0"/>
                      <a:pt x="10" y="0"/>
                      <a:pt x="10" y="0"/>
                    </a:cubicBezTo>
                    <a:cubicBezTo>
                      <a:pt x="12" y="0"/>
                      <a:pt x="14" y="1"/>
                      <a:pt x="15" y="2"/>
                    </a:cubicBezTo>
                    <a:cubicBezTo>
                      <a:pt x="17" y="4"/>
                      <a:pt x="18" y="6"/>
                      <a:pt x="19" y="9"/>
                    </a:cubicBezTo>
                    <a:cubicBezTo>
                      <a:pt x="19" y="11"/>
                      <a:pt x="19" y="13"/>
                      <a:pt x="18" y="16"/>
                    </a:cubicBezTo>
                    <a:cubicBezTo>
                      <a:pt x="18" y="18"/>
                      <a:pt x="17" y="20"/>
                      <a:pt x="15" y="21"/>
                    </a:cubicBezTo>
                    <a:cubicBezTo>
                      <a:pt x="14" y="23"/>
                      <a:pt x="12" y="23"/>
                      <a:pt x="10" y="23"/>
                    </a:cubicBezTo>
                    <a:cubicBezTo>
                      <a:pt x="10" y="19"/>
                      <a:pt x="10" y="19"/>
                      <a:pt x="10" y="19"/>
                    </a:cubicBezTo>
                    <a:cubicBezTo>
                      <a:pt x="10" y="19"/>
                      <a:pt x="11" y="19"/>
                      <a:pt x="11" y="18"/>
                    </a:cubicBezTo>
                    <a:cubicBezTo>
                      <a:pt x="12" y="17"/>
                      <a:pt x="12" y="16"/>
                      <a:pt x="13" y="14"/>
                    </a:cubicBezTo>
                    <a:lnTo>
                      <a:pt x="12" y="14"/>
                    </a:lnTo>
                    <a:close/>
                    <a:moveTo>
                      <a:pt x="10" y="15"/>
                    </a:moveTo>
                    <a:cubicBezTo>
                      <a:pt x="9" y="15"/>
                      <a:pt x="9" y="15"/>
                      <a:pt x="8" y="15"/>
                    </a:cubicBezTo>
                    <a:cubicBezTo>
                      <a:pt x="6" y="15"/>
                      <a:pt x="5" y="15"/>
                      <a:pt x="3" y="13"/>
                    </a:cubicBezTo>
                    <a:cubicBezTo>
                      <a:pt x="2" y="12"/>
                      <a:pt x="1" y="11"/>
                      <a:pt x="1" y="9"/>
                    </a:cubicBezTo>
                    <a:cubicBezTo>
                      <a:pt x="0" y="6"/>
                      <a:pt x="1" y="4"/>
                      <a:pt x="2" y="3"/>
                    </a:cubicBezTo>
                    <a:cubicBezTo>
                      <a:pt x="4" y="1"/>
                      <a:pt x="6" y="0"/>
                      <a:pt x="9" y="0"/>
                    </a:cubicBezTo>
                    <a:cubicBezTo>
                      <a:pt x="9" y="0"/>
                      <a:pt x="9" y="0"/>
                      <a:pt x="10" y="0"/>
                    </a:cubicBezTo>
                    <a:cubicBezTo>
                      <a:pt x="10" y="4"/>
                      <a:pt x="10" y="4"/>
                      <a:pt x="10" y="4"/>
                    </a:cubicBezTo>
                    <a:cubicBezTo>
                      <a:pt x="9" y="4"/>
                      <a:pt x="9" y="4"/>
                      <a:pt x="9" y="4"/>
                    </a:cubicBezTo>
                    <a:cubicBezTo>
                      <a:pt x="9" y="4"/>
                      <a:pt x="8" y="4"/>
                      <a:pt x="7" y="5"/>
                    </a:cubicBezTo>
                    <a:cubicBezTo>
                      <a:pt x="6" y="6"/>
                      <a:pt x="6" y="7"/>
                      <a:pt x="7" y="9"/>
                    </a:cubicBezTo>
                    <a:cubicBezTo>
                      <a:pt x="7" y="10"/>
                      <a:pt x="7" y="10"/>
                      <a:pt x="8" y="11"/>
                    </a:cubicBezTo>
                    <a:cubicBezTo>
                      <a:pt x="8" y="11"/>
                      <a:pt x="9" y="12"/>
                      <a:pt x="10" y="12"/>
                    </a:cubicBezTo>
                    <a:cubicBezTo>
                      <a:pt x="10" y="15"/>
                      <a:pt x="10" y="15"/>
                      <a:pt x="10" y="15"/>
                    </a:cubicBezTo>
                    <a:close/>
                    <a:moveTo>
                      <a:pt x="10" y="23"/>
                    </a:moveTo>
                    <a:cubicBezTo>
                      <a:pt x="9" y="23"/>
                      <a:pt x="9" y="23"/>
                      <a:pt x="9" y="23"/>
                    </a:cubicBezTo>
                    <a:cubicBezTo>
                      <a:pt x="7" y="23"/>
                      <a:pt x="5" y="23"/>
                      <a:pt x="4" y="22"/>
                    </a:cubicBezTo>
                    <a:cubicBezTo>
                      <a:pt x="2" y="21"/>
                      <a:pt x="1" y="20"/>
                      <a:pt x="1" y="18"/>
                    </a:cubicBezTo>
                    <a:cubicBezTo>
                      <a:pt x="7" y="17"/>
                      <a:pt x="7" y="17"/>
                      <a:pt x="7" y="17"/>
                    </a:cubicBezTo>
                    <a:cubicBezTo>
                      <a:pt x="7" y="19"/>
                      <a:pt x="8" y="19"/>
                      <a:pt x="9" y="19"/>
                    </a:cubicBezTo>
                    <a:cubicBezTo>
                      <a:pt x="9" y="19"/>
                      <a:pt x="9" y="19"/>
                      <a:pt x="10" y="19"/>
                    </a:cubicBezTo>
                    <a:lnTo>
                      <a:pt x="10" y="23"/>
                    </a:lnTo>
                    <a:close/>
                  </a:path>
                </a:pathLst>
              </a:custGeom>
              <a:solidFill>
                <a:srgbClr val="005CA2"/>
              </a:solidFill>
              <a:ln>
                <a:noFill/>
              </a:ln>
            </p:spPr>
            <p:txBody>
              <a:bodyPr vert="horz" wrap="square" lIns="91440" tIns="45720" rIns="91440" bIns="45720" numCol="1" anchor="t" anchorCtr="0" compatLnSpc="1"/>
              <a:p>
                <a:endParaRPr lang="zh-CN" altLang="en-US"/>
              </a:p>
            </p:txBody>
          </p:sp>
          <p:sp>
            <p:nvSpPr>
              <p:cNvPr id="11" name="Freeform 7"/>
              <p:cNvSpPr/>
              <p:nvPr/>
            </p:nvSpPr>
            <p:spPr bwMode="auto">
              <a:xfrm>
                <a:off x="6149975" y="3930651"/>
                <a:ext cx="100013" cy="177800"/>
              </a:xfrm>
              <a:custGeom>
                <a:avLst/>
                <a:gdLst>
                  <a:gd name="T0" fmla="*/ 13 w 13"/>
                  <a:gd name="T1" fmla="*/ 0 h 23"/>
                  <a:gd name="T2" fmla="*/ 13 w 13"/>
                  <a:gd name="T3" fmla="*/ 23 h 23"/>
                  <a:gd name="T4" fmla="*/ 7 w 13"/>
                  <a:gd name="T5" fmla="*/ 23 h 23"/>
                  <a:gd name="T6" fmla="*/ 7 w 13"/>
                  <a:gd name="T7" fmla="*/ 8 h 23"/>
                  <a:gd name="T8" fmla="*/ 0 w 13"/>
                  <a:gd name="T9" fmla="*/ 11 h 23"/>
                  <a:gd name="T10" fmla="*/ 0 w 13"/>
                  <a:gd name="T11" fmla="*/ 5 h 23"/>
                  <a:gd name="T12" fmla="*/ 8 w 13"/>
                  <a:gd name="T13" fmla="*/ 0 h 23"/>
                  <a:gd name="T14" fmla="*/ 13 w 13"/>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3">
                    <a:moveTo>
                      <a:pt x="13" y="0"/>
                    </a:moveTo>
                    <a:cubicBezTo>
                      <a:pt x="13" y="23"/>
                      <a:pt x="13" y="23"/>
                      <a:pt x="13" y="23"/>
                    </a:cubicBezTo>
                    <a:cubicBezTo>
                      <a:pt x="7" y="23"/>
                      <a:pt x="7" y="23"/>
                      <a:pt x="7" y="23"/>
                    </a:cubicBezTo>
                    <a:cubicBezTo>
                      <a:pt x="7" y="8"/>
                      <a:pt x="7" y="8"/>
                      <a:pt x="7" y="8"/>
                    </a:cubicBezTo>
                    <a:cubicBezTo>
                      <a:pt x="5" y="9"/>
                      <a:pt x="3" y="10"/>
                      <a:pt x="0" y="11"/>
                    </a:cubicBezTo>
                    <a:cubicBezTo>
                      <a:pt x="0" y="5"/>
                      <a:pt x="0" y="5"/>
                      <a:pt x="0" y="5"/>
                    </a:cubicBezTo>
                    <a:cubicBezTo>
                      <a:pt x="4" y="4"/>
                      <a:pt x="6" y="2"/>
                      <a:pt x="8" y="0"/>
                    </a:cubicBezTo>
                    <a:lnTo>
                      <a:pt x="13" y="0"/>
                    </a:lnTo>
                    <a:close/>
                  </a:path>
                </a:pathLst>
              </a:custGeom>
              <a:solidFill>
                <a:srgbClr val="005CA2"/>
              </a:solidFill>
              <a:ln>
                <a:noFill/>
              </a:ln>
            </p:spPr>
            <p:txBody>
              <a:bodyPr vert="horz" wrap="square" lIns="91440" tIns="45720" rIns="91440" bIns="45720" numCol="1" anchor="t" anchorCtr="0" compatLnSpc="1"/>
              <a:p>
                <a:endParaRPr lang="zh-CN" altLang="en-US"/>
              </a:p>
            </p:txBody>
          </p:sp>
          <p:sp>
            <p:nvSpPr>
              <p:cNvPr id="12" name="Freeform 8"/>
              <p:cNvSpPr/>
              <p:nvPr/>
            </p:nvSpPr>
            <p:spPr bwMode="auto">
              <a:xfrm>
                <a:off x="633571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p:spPr>
            <p:txBody>
              <a:bodyPr vert="horz" wrap="square" lIns="91440" tIns="45720" rIns="91440" bIns="45720" numCol="1" anchor="t" anchorCtr="0" compatLnSpc="1"/>
              <a:p>
                <a:endParaRPr lang="zh-CN" altLang="en-US"/>
              </a:p>
            </p:txBody>
          </p:sp>
          <p:sp>
            <p:nvSpPr>
              <p:cNvPr id="13" name="Freeform 9"/>
              <p:cNvSpPr>
                <a:spLocks noEditPoints="1"/>
              </p:cNvSpPr>
              <p:nvPr/>
            </p:nvSpPr>
            <p:spPr bwMode="auto">
              <a:xfrm>
                <a:off x="4391025" y="2239963"/>
                <a:ext cx="1897063" cy="2632075"/>
              </a:xfrm>
              <a:custGeom>
                <a:avLst/>
                <a:gdLst>
                  <a:gd name="T0" fmla="*/ 198 w 246"/>
                  <a:gd name="T1" fmla="*/ 315 h 341"/>
                  <a:gd name="T2" fmla="*/ 175 w 246"/>
                  <a:gd name="T3" fmla="*/ 299 h 341"/>
                  <a:gd name="T4" fmla="*/ 188 w 246"/>
                  <a:gd name="T5" fmla="*/ 312 h 341"/>
                  <a:gd name="T6" fmla="*/ 188 w 246"/>
                  <a:gd name="T7" fmla="*/ 321 h 341"/>
                  <a:gd name="T8" fmla="*/ 169 w 246"/>
                  <a:gd name="T9" fmla="*/ 300 h 341"/>
                  <a:gd name="T10" fmla="*/ 169 w 246"/>
                  <a:gd name="T11" fmla="*/ 298 h 341"/>
                  <a:gd name="T12" fmla="*/ 152 w 246"/>
                  <a:gd name="T13" fmla="*/ 317 h 341"/>
                  <a:gd name="T14" fmla="*/ 136 w 246"/>
                  <a:gd name="T15" fmla="*/ 303 h 341"/>
                  <a:gd name="T16" fmla="*/ 120 w 246"/>
                  <a:gd name="T17" fmla="*/ 295 h 341"/>
                  <a:gd name="T18" fmla="*/ 120 w 246"/>
                  <a:gd name="T19" fmla="*/ 286 h 341"/>
                  <a:gd name="T20" fmla="*/ 120 w 246"/>
                  <a:gd name="T21" fmla="*/ 279 h 341"/>
                  <a:gd name="T22" fmla="*/ 106 w 246"/>
                  <a:gd name="T23" fmla="*/ 263 h 341"/>
                  <a:gd name="T24" fmla="*/ 100 w 246"/>
                  <a:gd name="T25" fmla="*/ 263 h 341"/>
                  <a:gd name="T26" fmla="*/ 120 w 246"/>
                  <a:gd name="T27" fmla="*/ 295 h 341"/>
                  <a:gd name="T28" fmla="*/ 120 w 246"/>
                  <a:gd name="T29" fmla="*/ 286 h 341"/>
                  <a:gd name="T30" fmla="*/ 115 w 246"/>
                  <a:gd name="T31" fmla="*/ 306 h 341"/>
                  <a:gd name="T32" fmla="*/ 79 w 246"/>
                  <a:gd name="T33" fmla="*/ 252 h 341"/>
                  <a:gd name="T34" fmla="*/ 68 w 246"/>
                  <a:gd name="T35" fmla="*/ 240 h 341"/>
                  <a:gd name="T36" fmla="*/ 70 w 246"/>
                  <a:gd name="T37" fmla="*/ 235 h 341"/>
                  <a:gd name="T38" fmla="*/ 67 w 246"/>
                  <a:gd name="T39" fmla="*/ 146 h 341"/>
                  <a:gd name="T40" fmla="*/ 67 w 246"/>
                  <a:gd name="T41" fmla="*/ 51 h 341"/>
                  <a:gd name="T42" fmla="*/ 53 w 246"/>
                  <a:gd name="T43" fmla="*/ 53 h 341"/>
                  <a:gd name="T44" fmla="*/ 50 w 246"/>
                  <a:gd name="T45" fmla="*/ 58 h 341"/>
                  <a:gd name="T46" fmla="*/ 50 w 246"/>
                  <a:gd name="T47" fmla="*/ 101 h 341"/>
                  <a:gd name="T48" fmla="*/ 61 w 246"/>
                  <a:gd name="T49" fmla="*/ 159 h 341"/>
                  <a:gd name="T50" fmla="*/ 67 w 246"/>
                  <a:gd name="T51" fmla="*/ 129 h 341"/>
                  <a:gd name="T52" fmla="*/ 61 w 246"/>
                  <a:gd name="T53" fmla="*/ 213 h 341"/>
                  <a:gd name="T54" fmla="*/ 67 w 246"/>
                  <a:gd name="T55" fmla="*/ 243 h 341"/>
                  <a:gd name="T56" fmla="*/ 64 w 246"/>
                  <a:gd name="T57" fmla="*/ 244 h 341"/>
                  <a:gd name="T58" fmla="*/ 50 w 246"/>
                  <a:gd name="T59" fmla="*/ 53 h 341"/>
                  <a:gd name="T60" fmla="*/ 50 w 246"/>
                  <a:gd name="T61" fmla="*/ 3 h 341"/>
                  <a:gd name="T62" fmla="*/ 43 w 246"/>
                  <a:gd name="T63" fmla="*/ 31 h 341"/>
                  <a:gd name="T64" fmla="*/ 50 w 246"/>
                  <a:gd name="T65" fmla="*/ 58 h 341"/>
                  <a:gd name="T66" fmla="*/ 38 w 246"/>
                  <a:gd name="T67" fmla="*/ 89 h 341"/>
                  <a:gd name="T68" fmla="*/ 50 w 246"/>
                  <a:gd name="T69" fmla="*/ 101 h 341"/>
                  <a:gd name="T70" fmla="*/ 50 w 246"/>
                  <a:gd name="T71" fmla="*/ 140 h 341"/>
                  <a:gd name="T72" fmla="*/ 50 w 246"/>
                  <a:gd name="T73" fmla="*/ 228 h 341"/>
                  <a:gd name="T74" fmla="*/ 39 w 246"/>
                  <a:gd name="T75" fmla="*/ 198 h 341"/>
                  <a:gd name="T76" fmla="*/ 38 w 246"/>
                  <a:gd name="T77" fmla="*/ 189 h 341"/>
                  <a:gd name="T78" fmla="*/ 38 w 246"/>
                  <a:gd name="T79" fmla="*/ 70 h 341"/>
                  <a:gd name="T80" fmla="*/ 38 w 246"/>
                  <a:gd name="T81" fmla="*/ 70 h 341"/>
                  <a:gd name="T82" fmla="*/ 38 w 246"/>
                  <a:gd name="T83" fmla="*/ 89 h 341"/>
                  <a:gd name="T84" fmla="*/ 36 w 246"/>
                  <a:gd name="T85" fmla="*/ 117 h 341"/>
                  <a:gd name="T86" fmla="*/ 38 w 246"/>
                  <a:gd name="T87" fmla="*/ 155 h 341"/>
                  <a:gd name="T88" fmla="*/ 38 w 246"/>
                  <a:gd name="T89" fmla="*/ 185 h 341"/>
                  <a:gd name="T90" fmla="*/ 36 w 246"/>
                  <a:gd name="T91" fmla="*/ 231 h 341"/>
                  <a:gd name="T92" fmla="*/ 36 w 246"/>
                  <a:gd name="T93" fmla="*/ 16 h 341"/>
                  <a:gd name="T94" fmla="*/ 36 w 246"/>
                  <a:gd name="T95" fmla="*/ 62 h 341"/>
                  <a:gd name="T96" fmla="*/ 27 w 246"/>
                  <a:gd name="T97" fmla="*/ 64 h 341"/>
                  <a:gd name="T98" fmla="*/ 36 w 246"/>
                  <a:gd name="T99" fmla="*/ 112 h 341"/>
                  <a:gd name="T100" fmla="*/ 36 w 246"/>
                  <a:gd name="T101" fmla="*/ 185 h 341"/>
                  <a:gd name="T102" fmla="*/ 36 w 246"/>
                  <a:gd name="T103" fmla="*/ 196 h 341"/>
                  <a:gd name="T104" fmla="*/ 27 w 246"/>
                  <a:gd name="T105" fmla="*/ 124 h 341"/>
                  <a:gd name="T106" fmla="*/ 27 w 246"/>
                  <a:gd name="T107" fmla="*/ 118 h 341"/>
                  <a:gd name="T108" fmla="*/ 9 w 246"/>
                  <a:gd name="T109" fmla="*/ 84 h 341"/>
                  <a:gd name="T110" fmla="*/ 27 w 246"/>
                  <a:gd name="T111" fmla="*/ 124 h 341"/>
                  <a:gd name="T112" fmla="*/ 11 w 246"/>
                  <a:gd name="T113" fmla="*/ 162 h 341"/>
                  <a:gd name="T114" fmla="*/ 27 w 246"/>
                  <a:gd name="T115" fmla="*/ 19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341">
                    <a:moveTo>
                      <a:pt x="188" y="323"/>
                    </a:moveTo>
                    <a:cubicBezTo>
                      <a:pt x="188" y="321"/>
                      <a:pt x="188" y="321"/>
                      <a:pt x="188" y="321"/>
                    </a:cubicBezTo>
                    <a:cubicBezTo>
                      <a:pt x="190" y="321"/>
                      <a:pt x="190" y="321"/>
                      <a:pt x="190" y="321"/>
                    </a:cubicBezTo>
                    <a:cubicBezTo>
                      <a:pt x="188" y="323"/>
                      <a:pt x="188" y="323"/>
                      <a:pt x="188" y="323"/>
                    </a:cubicBezTo>
                    <a:close/>
                    <a:moveTo>
                      <a:pt x="188" y="319"/>
                    </a:moveTo>
                    <a:cubicBezTo>
                      <a:pt x="201" y="319"/>
                      <a:pt x="229" y="327"/>
                      <a:pt x="236" y="341"/>
                    </a:cubicBezTo>
                    <a:cubicBezTo>
                      <a:pt x="246" y="341"/>
                      <a:pt x="246" y="341"/>
                      <a:pt x="246" y="341"/>
                    </a:cubicBezTo>
                    <a:cubicBezTo>
                      <a:pt x="232" y="323"/>
                      <a:pt x="216" y="320"/>
                      <a:pt x="198" y="315"/>
                    </a:cubicBezTo>
                    <a:cubicBezTo>
                      <a:pt x="194" y="314"/>
                      <a:pt x="191" y="313"/>
                      <a:pt x="188" y="312"/>
                    </a:cubicBezTo>
                    <a:cubicBezTo>
                      <a:pt x="188" y="312"/>
                      <a:pt x="188" y="312"/>
                      <a:pt x="188" y="312"/>
                    </a:cubicBezTo>
                    <a:cubicBezTo>
                      <a:pt x="192" y="316"/>
                      <a:pt x="192" y="316"/>
                      <a:pt x="192" y="316"/>
                    </a:cubicBezTo>
                    <a:cubicBezTo>
                      <a:pt x="188" y="318"/>
                      <a:pt x="188" y="318"/>
                      <a:pt x="188" y="318"/>
                    </a:cubicBezTo>
                    <a:lnTo>
                      <a:pt x="188" y="319"/>
                    </a:lnTo>
                    <a:close/>
                    <a:moveTo>
                      <a:pt x="169" y="298"/>
                    </a:moveTo>
                    <a:cubicBezTo>
                      <a:pt x="171" y="298"/>
                      <a:pt x="174" y="300"/>
                      <a:pt x="175" y="301"/>
                    </a:cubicBezTo>
                    <a:cubicBezTo>
                      <a:pt x="175" y="300"/>
                      <a:pt x="175" y="300"/>
                      <a:pt x="175" y="299"/>
                    </a:cubicBezTo>
                    <a:cubicBezTo>
                      <a:pt x="174" y="293"/>
                      <a:pt x="169" y="282"/>
                      <a:pt x="169" y="282"/>
                    </a:cubicBezTo>
                    <a:cubicBezTo>
                      <a:pt x="169" y="282"/>
                      <a:pt x="176" y="288"/>
                      <a:pt x="179" y="297"/>
                    </a:cubicBezTo>
                    <a:cubicBezTo>
                      <a:pt x="180" y="299"/>
                      <a:pt x="180" y="301"/>
                      <a:pt x="181" y="305"/>
                    </a:cubicBezTo>
                    <a:cubicBezTo>
                      <a:pt x="183" y="306"/>
                      <a:pt x="185" y="308"/>
                      <a:pt x="186" y="310"/>
                    </a:cubicBezTo>
                    <a:cubicBezTo>
                      <a:pt x="186" y="302"/>
                      <a:pt x="185" y="291"/>
                      <a:pt x="180" y="278"/>
                    </a:cubicBezTo>
                    <a:cubicBezTo>
                      <a:pt x="178" y="271"/>
                      <a:pt x="173" y="266"/>
                      <a:pt x="169" y="262"/>
                    </a:cubicBezTo>
                    <a:cubicBezTo>
                      <a:pt x="169" y="298"/>
                      <a:pt x="169" y="298"/>
                      <a:pt x="169" y="298"/>
                    </a:cubicBezTo>
                    <a:close/>
                    <a:moveTo>
                      <a:pt x="188" y="312"/>
                    </a:moveTo>
                    <a:cubicBezTo>
                      <a:pt x="188" y="312"/>
                      <a:pt x="188" y="312"/>
                      <a:pt x="188" y="312"/>
                    </a:cubicBezTo>
                    <a:cubicBezTo>
                      <a:pt x="188" y="312"/>
                      <a:pt x="188" y="312"/>
                      <a:pt x="188" y="312"/>
                    </a:cubicBezTo>
                    <a:cubicBezTo>
                      <a:pt x="188" y="312"/>
                      <a:pt x="188" y="312"/>
                      <a:pt x="188" y="312"/>
                    </a:cubicBezTo>
                    <a:close/>
                    <a:moveTo>
                      <a:pt x="188" y="318"/>
                    </a:moveTo>
                    <a:cubicBezTo>
                      <a:pt x="188" y="319"/>
                      <a:pt x="188" y="319"/>
                      <a:pt x="188" y="319"/>
                    </a:cubicBezTo>
                    <a:cubicBezTo>
                      <a:pt x="187" y="319"/>
                      <a:pt x="186" y="319"/>
                      <a:pt x="185" y="319"/>
                    </a:cubicBezTo>
                    <a:cubicBezTo>
                      <a:pt x="188" y="318"/>
                      <a:pt x="188" y="318"/>
                      <a:pt x="188" y="318"/>
                    </a:cubicBezTo>
                    <a:close/>
                    <a:moveTo>
                      <a:pt x="188" y="321"/>
                    </a:moveTo>
                    <a:cubicBezTo>
                      <a:pt x="188" y="323"/>
                      <a:pt x="188" y="323"/>
                      <a:pt x="188" y="323"/>
                    </a:cubicBezTo>
                    <a:cubicBezTo>
                      <a:pt x="187" y="323"/>
                      <a:pt x="187" y="323"/>
                      <a:pt x="187" y="323"/>
                    </a:cubicBezTo>
                    <a:cubicBezTo>
                      <a:pt x="186" y="324"/>
                      <a:pt x="180" y="328"/>
                      <a:pt x="169" y="330"/>
                    </a:cubicBezTo>
                    <a:cubicBezTo>
                      <a:pt x="169" y="323"/>
                      <a:pt x="169" y="323"/>
                      <a:pt x="169" y="323"/>
                    </a:cubicBezTo>
                    <a:cubicBezTo>
                      <a:pt x="176" y="322"/>
                      <a:pt x="186" y="321"/>
                      <a:pt x="186" y="321"/>
                    </a:cubicBezTo>
                    <a:cubicBezTo>
                      <a:pt x="188" y="321"/>
                      <a:pt x="188" y="321"/>
                      <a:pt x="188" y="321"/>
                    </a:cubicBezTo>
                    <a:close/>
                    <a:moveTo>
                      <a:pt x="169" y="319"/>
                    </a:moveTo>
                    <a:cubicBezTo>
                      <a:pt x="169" y="300"/>
                      <a:pt x="169" y="300"/>
                      <a:pt x="169" y="300"/>
                    </a:cubicBezTo>
                    <a:cubicBezTo>
                      <a:pt x="181" y="304"/>
                      <a:pt x="186" y="314"/>
                      <a:pt x="186" y="315"/>
                    </a:cubicBezTo>
                    <a:cubicBezTo>
                      <a:pt x="187" y="316"/>
                      <a:pt x="187" y="316"/>
                      <a:pt x="187" y="316"/>
                    </a:cubicBezTo>
                    <a:cubicBezTo>
                      <a:pt x="185" y="316"/>
                      <a:pt x="185" y="316"/>
                      <a:pt x="185" y="316"/>
                    </a:cubicBezTo>
                    <a:cubicBezTo>
                      <a:pt x="185" y="316"/>
                      <a:pt x="177" y="318"/>
                      <a:pt x="169" y="319"/>
                    </a:cubicBezTo>
                    <a:close/>
                    <a:moveTo>
                      <a:pt x="157" y="296"/>
                    </a:moveTo>
                    <a:cubicBezTo>
                      <a:pt x="157" y="296"/>
                      <a:pt x="158" y="296"/>
                      <a:pt x="158" y="296"/>
                    </a:cubicBezTo>
                    <a:cubicBezTo>
                      <a:pt x="160" y="296"/>
                      <a:pt x="162" y="296"/>
                      <a:pt x="164" y="297"/>
                    </a:cubicBezTo>
                    <a:cubicBezTo>
                      <a:pt x="166" y="297"/>
                      <a:pt x="167" y="297"/>
                      <a:pt x="169" y="298"/>
                    </a:cubicBezTo>
                    <a:cubicBezTo>
                      <a:pt x="169" y="262"/>
                      <a:pt x="169" y="262"/>
                      <a:pt x="169" y="262"/>
                    </a:cubicBezTo>
                    <a:cubicBezTo>
                      <a:pt x="161" y="256"/>
                      <a:pt x="152" y="254"/>
                      <a:pt x="152" y="254"/>
                    </a:cubicBezTo>
                    <a:cubicBezTo>
                      <a:pt x="152" y="254"/>
                      <a:pt x="156" y="269"/>
                      <a:pt x="157" y="276"/>
                    </a:cubicBezTo>
                    <a:cubicBezTo>
                      <a:pt x="157" y="281"/>
                      <a:pt x="156" y="287"/>
                      <a:pt x="157" y="296"/>
                    </a:cubicBezTo>
                    <a:close/>
                    <a:moveTo>
                      <a:pt x="169" y="300"/>
                    </a:moveTo>
                    <a:cubicBezTo>
                      <a:pt x="169" y="319"/>
                      <a:pt x="169" y="319"/>
                      <a:pt x="169" y="319"/>
                    </a:cubicBezTo>
                    <a:cubicBezTo>
                      <a:pt x="167" y="319"/>
                      <a:pt x="166" y="319"/>
                      <a:pt x="164" y="319"/>
                    </a:cubicBezTo>
                    <a:cubicBezTo>
                      <a:pt x="161" y="319"/>
                      <a:pt x="155" y="318"/>
                      <a:pt x="152" y="317"/>
                    </a:cubicBezTo>
                    <a:cubicBezTo>
                      <a:pt x="154" y="320"/>
                      <a:pt x="159" y="323"/>
                      <a:pt x="164" y="323"/>
                    </a:cubicBezTo>
                    <a:cubicBezTo>
                      <a:pt x="166" y="323"/>
                      <a:pt x="167" y="323"/>
                      <a:pt x="169" y="323"/>
                    </a:cubicBezTo>
                    <a:cubicBezTo>
                      <a:pt x="169" y="330"/>
                      <a:pt x="169" y="330"/>
                      <a:pt x="169" y="330"/>
                    </a:cubicBezTo>
                    <a:cubicBezTo>
                      <a:pt x="165" y="331"/>
                      <a:pt x="160" y="331"/>
                      <a:pt x="155" y="331"/>
                    </a:cubicBezTo>
                    <a:cubicBezTo>
                      <a:pt x="152" y="331"/>
                      <a:pt x="149" y="331"/>
                      <a:pt x="146" y="331"/>
                    </a:cubicBezTo>
                    <a:cubicBezTo>
                      <a:pt x="133" y="329"/>
                      <a:pt x="125" y="321"/>
                      <a:pt x="120" y="314"/>
                    </a:cubicBezTo>
                    <a:cubicBezTo>
                      <a:pt x="120" y="305"/>
                      <a:pt x="120" y="305"/>
                      <a:pt x="120" y="305"/>
                    </a:cubicBezTo>
                    <a:cubicBezTo>
                      <a:pt x="125" y="305"/>
                      <a:pt x="132" y="304"/>
                      <a:pt x="136" y="303"/>
                    </a:cubicBezTo>
                    <a:cubicBezTo>
                      <a:pt x="138" y="303"/>
                      <a:pt x="140" y="302"/>
                      <a:pt x="141" y="302"/>
                    </a:cubicBezTo>
                    <a:cubicBezTo>
                      <a:pt x="146" y="300"/>
                      <a:pt x="151" y="299"/>
                      <a:pt x="158" y="299"/>
                    </a:cubicBezTo>
                    <a:cubicBezTo>
                      <a:pt x="160" y="299"/>
                      <a:pt x="162" y="299"/>
                      <a:pt x="164" y="299"/>
                    </a:cubicBezTo>
                    <a:cubicBezTo>
                      <a:pt x="166" y="299"/>
                      <a:pt x="167" y="300"/>
                      <a:pt x="169" y="300"/>
                    </a:cubicBezTo>
                    <a:close/>
                    <a:moveTo>
                      <a:pt x="120" y="295"/>
                    </a:moveTo>
                    <a:cubicBezTo>
                      <a:pt x="120" y="295"/>
                      <a:pt x="120" y="295"/>
                      <a:pt x="120" y="295"/>
                    </a:cubicBezTo>
                    <a:cubicBezTo>
                      <a:pt x="122" y="295"/>
                      <a:pt x="122" y="295"/>
                      <a:pt x="122" y="295"/>
                    </a:cubicBezTo>
                    <a:cubicBezTo>
                      <a:pt x="120" y="295"/>
                      <a:pt x="120" y="295"/>
                      <a:pt x="120" y="295"/>
                    </a:cubicBezTo>
                    <a:close/>
                    <a:moveTo>
                      <a:pt x="120" y="292"/>
                    </a:moveTo>
                    <a:cubicBezTo>
                      <a:pt x="124" y="293"/>
                      <a:pt x="135" y="297"/>
                      <a:pt x="136" y="296"/>
                    </a:cubicBezTo>
                    <a:cubicBezTo>
                      <a:pt x="137" y="294"/>
                      <a:pt x="130" y="293"/>
                      <a:pt x="123" y="285"/>
                    </a:cubicBezTo>
                    <a:cubicBezTo>
                      <a:pt x="126" y="291"/>
                      <a:pt x="126" y="291"/>
                      <a:pt x="126" y="291"/>
                    </a:cubicBezTo>
                    <a:cubicBezTo>
                      <a:pt x="120" y="291"/>
                      <a:pt x="120" y="291"/>
                      <a:pt x="120" y="291"/>
                    </a:cubicBezTo>
                    <a:cubicBezTo>
                      <a:pt x="120" y="292"/>
                      <a:pt x="120" y="292"/>
                      <a:pt x="120" y="292"/>
                    </a:cubicBezTo>
                    <a:close/>
                    <a:moveTo>
                      <a:pt x="120" y="289"/>
                    </a:moveTo>
                    <a:cubicBezTo>
                      <a:pt x="120" y="286"/>
                      <a:pt x="120" y="286"/>
                      <a:pt x="120" y="286"/>
                    </a:cubicBezTo>
                    <a:cubicBezTo>
                      <a:pt x="120" y="287"/>
                      <a:pt x="120" y="288"/>
                      <a:pt x="120" y="288"/>
                    </a:cubicBezTo>
                    <a:cubicBezTo>
                      <a:pt x="121" y="289"/>
                      <a:pt x="121" y="289"/>
                      <a:pt x="121" y="289"/>
                    </a:cubicBezTo>
                    <a:cubicBezTo>
                      <a:pt x="120" y="289"/>
                      <a:pt x="120" y="289"/>
                      <a:pt x="120" y="289"/>
                    </a:cubicBezTo>
                    <a:close/>
                    <a:moveTo>
                      <a:pt x="120" y="279"/>
                    </a:moveTo>
                    <a:cubicBezTo>
                      <a:pt x="120" y="232"/>
                      <a:pt x="120" y="232"/>
                      <a:pt x="120" y="232"/>
                    </a:cubicBezTo>
                    <a:cubicBezTo>
                      <a:pt x="123" y="237"/>
                      <a:pt x="126" y="244"/>
                      <a:pt x="127" y="252"/>
                    </a:cubicBezTo>
                    <a:cubicBezTo>
                      <a:pt x="127" y="266"/>
                      <a:pt x="124" y="276"/>
                      <a:pt x="122" y="283"/>
                    </a:cubicBezTo>
                    <a:cubicBezTo>
                      <a:pt x="121" y="282"/>
                      <a:pt x="121" y="280"/>
                      <a:pt x="120" y="279"/>
                    </a:cubicBezTo>
                    <a:close/>
                    <a:moveTo>
                      <a:pt x="120" y="232"/>
                    </a:moveTo>
                    <a:cubicBezTo>
                      <a:pt x="120" y="279"/>
                      <a:pt x="120" y="279"/>
                      <a:pt x="120" y="279"/>
                    </a:cubicBezTo>
                    <a:cubicBezTo>
                      <a:pt x="120" y="278"/>
                      <a:pt x="119" y="277"/>
                      <a:pt x="119" y="277"/>
                    </a:cubicBezTo>
                    <a:cubicBezTo>
                      <a:pt x="119" y="274"/>
                      <a:pt x="119" y="271"/>
                      <a:pt x="120" y="269"/>
                    </a:cubicBezTo>
                    <a:cubicBezTo>
                      <a:pt x="120" y="260"/>
                      <a:pt x="115" y="252"/>
                      <a:pt x="115" y="252"/>
                    </a:cubicBezTo>
                    <a:cubicBezTo>
                      <a:pt x="115" y="252"/>
                      <a:pt x="116" y="263"/>
                      <a:pt x="115" y="270"/>
                    </a:cubicBezTo>
                    <a:cubicBezTo>
                      <a:pt x="115" y="270"/>
                      <a:pt x="115" y="271"/>
                      <a:pt x="115" y="271"/>
                    </a:cubicBezTo>
                    <a:cubicBezTo>
                      <a:pt x="113" y="268"/>
                      <a:pt x="110" y="266"/>
                      <a:pt x="106" y="263"/>
                    </a:cubicBezTo>
                    <a:cubicBezTo>
                      <a:pt x="104" y="262"/>
                      <a:pt x="102" y="262"/>
                      <a:pt x="101" y="261"/>
                    </a:cubicBezTo>
                    <a:cubicBezTo>
                      <a:pt x="100" y="261"/>
                      <a:pt x="100" y="261"/>
                      <a:pt x="99" y="260"/>
                    </a:cubicBezTo>
                    <a:cubicBezTo>
                      <a:pt x="101" y="252"/>
                      <a:pt x="105" y="246"/>
                      <a:pt x="106" y="242"/>
                    </a:cubicBezTo>
                    <a:cubicBezTo>
                      <a:pt x="107" y="236"/>
                      <a:pt x="108" y="220"/>
                      <a:pt x="108" y="220"/>
                    </a:cubicBezTo>
                    <a:cubicBezTo>
                      <a:pt x="108" y="220"/>
                      <a:pt x="115" y="224"/>
                      <a:pt x="120" y="232"/>
                    </a:cubicBezTo>
                    <a:close/>
                    <a:moveTo>
                      <a:pt x="120" y="286"/>
                    </a:moveTo>
                    <a:cubicBezTo>
                      <a:pt x="119" y="282"/>
                      <a:pt x="115" y="271"/>
                      <a:pt x="105" y="266"/>
                    </a:cubicBezTo>
                    <a:cubicBezTo>
                      <a:pt x="103" y="265"/>
                      <a:pt x="101" y="264"/>
                      <a:pt x="100" y="263"/>
                    </a:cubicBezTo>
                    <a:cubicBezTo>
                      <a:pt x="94" y="261"/>
                      <a:pt x="88" y="260"/>
                      <a:pt x="84" y="260"/>
                    </a:cubicBezTo>
                    <a:cubicBezTo>
                      <a:pt x="82" y="260"/>
                      <a:pt x="80" y="260"/>
                      <a:pt x="79" y="259"/>
                    </a:cubicBezTo>
                    <a:cubicBezTo>
                      <a:pt x="76" y="259"/>
                      <a:pt x="71" y="258"/>
                      <a:pt x="67" y="257"/>
                    </a:cubicBezTo>
                    <a:cubicBezTo>
                      <a:pt x="67" y="277"/>
                      <a:pt x="67" y="277"/>
                      <a:pt x="67" y="277"/>
                    </a:cubicBezTo>
                    <a:cubicBezTo>
                      <a:pt x="69" y="281"/>
                      <a:pt x="73" y="285"/>
                      <a:pt x="79" y="288"/>
                    </a:cubicBezTo>
                    <a:cubicBezTo>
                      <a:pt x="81" y="290"/>
                      <a:pt x="84" y="291"/>
                      <a:pt x="87" y="292"/>
                    </a:cubicBezTo>
                    <a:cubicBezTo>
                      <a:pt x="105" y="299"/>
                      <a:pt x="118" y="296"/>
                      <a:pt x="118" y="296"/>
                    </a:cubicBezTo>
                    <a:cubicBezTo>
                      <a:pt x="120" y="295"/>
                      <a:pt x="120" y="295"/>
                      <a:pt x="120" y="295"/>
                    </a:cubicBezTo>
                    <a:cubicBezTo>
                      <a:pt x="120" y="295"/>
                      <a:pt x="120" y="295"/>
                      <a:pt x="120" y="295"/>
                    </a:cubicBezTo>
                    <a:cubicBezTo>
                      <a:pt x="119" y="294"/>
                      <a:pt x="119" y="294"/>
                      <a:pt x="119" y="294"/>
                    </a:cubicBezTo>
                    <a:cubicBezTo>
                      <a:pt x="119" y="294"/>
                      <a:pt x="104" y="290"/>
                      <a:pt x="98" y="287"/>
                    </a:cubicBezTo>
                    <a:cubicBezTo>
                      <a:pt x="93" y="285"/>
                      <a:pt x="89" y="281"/>
                      <a:pt x="89" y="278"/>
                    </a:cubicBezTo>
                    <a:cubicBezTo>
                      <a:pt x="91" y="280"/>
                      <a:pt x="96" y="283"/>
                      <a:pt x="99" y="284"/>
                    </a:cubicBezTo>
                    <a:cubicBezTo>
                      <a:pt x="106" y="287"/>
                      <a:pt x="119" y="289"/>
                      <a:pt x="119" y="289"/>
                    </a:cubicBezTo>
                    <a:cubicBezTo>
                      <a:pt x="120" y="289"/>
                      <a:pt x="120" y="289"/>
                      <a:pt x="120" y="289"/>
                    </a:cubicBezTo>
                    <a:cubicBezTo>
                      <a:pt x="120" y="286"/>
                      <a:pt x="120" y="286"/>
                      <a:pt x="120" y="286"/>
                    </a:cubicBezTo>
                    <a:close/>
                    <a:moveTo>
                      <a:pt x="120" y="291"/>
                    </a:moveTo>
                    <a:cubicBezTo>
                      <a:pt x="120" y="292"/>
                      <a:pt x="120" y="292"/>
                      <a:pt x="120" y="292"/>
                    </a:cubicBezTo>
                    <a:cubicBezTo>
                      <a:pt x="119" y="292"/>
                      <a:pt x="119" y="291"/>
                      <a:pt x="119" y="291"/>
                    </a:cubicBezTo>
                    <a:cubicBezTo>
                      <a:pt x="120" y="291"/>
                      <a:pt x="120" y="291"/>
                      <a:pt x="120" y="291"/>
                    </a:cubicBezTo>
                    <a:close/>
                    <a:moveTo>
                      <a:pt x="120" y="305"/>
                    </a:moveTo>
                    <a:cubicBezTo>
                      <a:pt x="120" y="314"/>
                      <a:pt x="120" y="314"/>
                      <a:pt x="120" y="314"/>
                    </a:cubicBezTo>
                    <a:cubicBezTo>
                      <a:pt x="117" y="310"/>
                      <a:pt x="116" y="307"/>
                      <a:pt x="116" y="307"/>
                    </a:cubicBezTo>
                    <a:cubicBezTo>
                      <a:pt x="115" y="306"/>
                      <a:pt x="115" y="306"/>
                      <a:pt x="115" y="306"/>
                    </a:cubicBezTo>
                    <a:cubicBezTo>
                      <a:pt x="117" y="306"/>
                      <a:pt x="117" y="306"/>
                      <a:pt x="117" y="306"/>
                    </a:cubicBezTo>
                    <a:cubicBezTo>
                      <a:pt x="117" y="306"/>
                      <a:pt x="118" y="306"/>
                      <a:pt x="120" y="305"/>
                    </a:cubicBezTo>
                    <a:close/>
                    <a:moveTo>
                      <a:pt x="67" y="246"/>
                    </a:moveTo>
                    <a:cubicBezTo>
                      <a:pt x="67" y="246"/>
                      <a:pt x="67" y="246"/>
                      <a:pt x="67" y="246"/>
                    </a:cubicBezTo>
                    <a:cubicBezTo>
                      <a:pt x="67" y="246"/>
                      <a:pt x="67" y="246"/>
                      <a:pt x="67" y="246"/>
                    </a:cubicBezTo>
                    <a:cubicBezTo>
                      <a:pt x="67" y="246"/>
                      <a:pt x="67" y="246"/>
                      <a:pt x="67" y="246"/>
                    </a:cubicBezTo>
                    <a:close/>
                    <a:moveTo>
                      <a:pt x="67" y="243"/>
                    </a:moveTo>
                    <a:cubicBezTo>
                      <a:pt x="70" y="246"/>
                      <a:pt x="78" y="252"/>
                      <a:pt x="79" y="252"/>
                    </a:cubicBezTo>
                    <a:cubicBezTo>
                      <a:pt x="81" y="250"/>
                      <a:pt x="75" y="247"/>
                      <a:pt x="71" y="237"/>
                    </a:cubicBezTo>
                    <a:cubicBezTo>
                      <a:pt x="71" y="243"/>
                      <a:pt x="71" y="243"/>
                      <a:pt x="71" y="243"/>
                    </a:cubicBezTo>
                    <a:cubicBezTo>
                      <a:pt x="67" y="242"/>
                      <a:pt x="67" y="242"/>
                      <a:pt x="67" y="242"/>
                    </a:cubicBezTo>
                    <a:cubicBezTo>
                      <a:pt x="67" y="243"/>
                      <a:pt x="67" y="243"/>
                      <a:pt x="67" y="243"/>
                    </a:cubicBezTo>
                    <a:close/>
                    <a:moveTo>
                      <a:pt x="67" y="239"/>
                    </a:moveTo>
                    <a:cubicBezTo>
                      <a:pt x="67" y="224"/>
                      <a:pt x="67" y="224"/>
                      <a:pt x="67" y="224"/>
                    </a:cubicBezTo>
                    <a:cubicBezTo>
                      <a:pt x="69" y="232"/>
                      <a:pt x="68" y="238"/>
                      <a:pt x="68" y="239"/>
                    </a:cubicBezTo>
                    <a:cubicBezTo>
                      <a:pt x="68" y="240"/>
                      <a:pt x="68" y="240"/>
                      <a:pt x="68" y="240"/>
                    </a:cubicBezTo>
                    <a:cubicBezTo>
                      <a:pt x="67" y="239"/>
                      <a:pt x="67" y="239"/>
                      <a:pt x="67" y="239"/>
                    </a:cubicBezTo>
                    <a:close/>
                    <a:moveTo>
                      <a:pt x="67" y="218"/>
                    </a:moveTo>
                    <a:cubicBezTo>
                      <a:pt x="67" y="219"/>
                      <a:pt x="68" y="221"/>
                      <a:pt x="68" y="222"/>
                    </a:cubicBezTo>
                    <a:cubicBezTo>
                      <a:pt x="68" y="221"/>
                      <a:pt x="68" y="221"/>
                      <a:pt x="69" y="221"/>
                    </a:cubicBezTo>
                    <a:cubicBezTo>
                      <a:pt x="71" y="215"/>
                      <a:pt x="74" y="204"/>
                      <a:pt x="74" y="204"/>
                    </a:cubicBezTo>
                    <a:cubicBezTo>
                      <a:pt x="74" y="204"/>
                      <a:pt x="76" y="213"/>
                      <a:pt x="73" y="221"/>
                    </a:cubicBezTo>
                    <a:cubicBezTo>
                      <a:pt x="72" y="223"/>
                      <a:pt x="71" y="226"/>
                      <a:pt x="70" y="228"/>
                    </a:cubicBezTo>
                    <a:cubicBezTo>
                      <a:pt x="70" y="231"/>
                      <a:pt x="70" y="233"/>
                      <a:pt x="70" y="235"/>
                    </a:cubicBezTo>
                    <a:cubicBezTo>
                      <a:pt x="75" y="229"/>
                      <a:pt x="81" y="221"/>
                      <a:pt x="84" y="209"/>
                    </a:cubicBezTo>
                    <a:cubicBezTo>
                      <a:pt x="90" y="189"/>
                      <a:pt x="78" y="173"/>
                      <a:pt x="78" y="173"/>
                    </a:cubicBezTo>
                    <a:cubicBezTo>
                      <a:pt x="78" y="173"/>
                      <a:pt x="72" y="187"/>
                      <a:pt x="69" y="192"/>
                    </a:cubicBezTo>
                    <a:cubicBezTo>
                      <a:pt x="68" y="193"/>
                      <a:pt x="67" y="194"/>
                      <a:pt x="67" y="195"/>
                    </a:cubicBezTo>
                    <a:cubicBezTo>
                      <a:pt x="67" y="218"/>
                      <a:pt x="67" y="218"/>
                      <a:pt x="67" y="218"/>
                    </a:cubicBezTo>
                    <a:close/>
                    <a:moveTo>
                      <a:pt x="67" y="146"/>
                    </a:moveTo>
                    <a:cubicBezTo>
                      <a:pt x="67" y="129"/>
                      <a:pt x="67" y="129"/>
                      <a:pt x="67" y="129"/>
                    </a:cubicBezTo>
                    <a:cubicBezTo>
                      <a:pt x="67" y="133"/>
                      <a:pt x="68" y="139"/>
                      <a:pt x="67" y="146"/>
                    </a:cubicBezTo>
                    <a:close/>
                    <a:moveTo>
                      <a:pt x="67" y="96"/>
                    </a:moveTo>
                    <a:cubicBezTo>
                      <a:pt x="67" y="81"/>
                      <a:pt x="67" y="81"/>
                      <a:pt x="67" y="81"/>
                    </a:cubicBezTo>
                    <a:cubicBezTo>
                      <a:pt x="69" y="80"/>
                      <a:pt x="71" y="79"/>
                      <a:pt x="71" y="79"/>
                    </a:cubicBezTo>
                    <a:cubicBezTo>
                      <a:pt x="71" y="79"/>
                      <a:pt x="71" y="87"/>
                      <a:pt x="67" y="96"/>
                    </a:cubicBezTo>
                    <a:close/>
                    <a:moveTo>
                      <a:pt x="67" y="61"/>
                    </a:moveTo>
                    <a:cubicBezTo>
                      <a:pt x="67" y="51"/>
                      <a:pt x="67" y="51"/>
                      <a:pt x="67" y="51"/>
                    </a:cubicBezTo>
                    <a:cubicBezTo>
                      <a:pt x="67" y="51"/>
                      <a:pt x="67" y="51"/>
                      <a:pt x="67" y="51"/>
                    </a:cubicBezTo>
                    <a:cubicBezTo>
                      <a:pt x="67" y="51"/>
                      <a:pt x="67" y="51"/>
                      <a:pt x="67" y="51"/>
                    </a:cubicBezTo>
                    <a:cubicBezTo>
                      <a:pt x="67" y="39"/>
                      <a:pt x="67" y="39"/>
                      <a:pt x="67" y="39"/>
                    </a:cubicBezTo>
                    <a:cubicBezTo>
                      <a:pt x="69" y="40"/>
                      <a:pt x="72" y="41"/>
                      <a:pt x="74" y="41"/>
                    </a:cubicBezTo>
                    <a:cubicBezTo>
                      <a:pt x="78" y="41"/>
                      <a:pt x="91" y="40"/>
                      <a:pt x="91" y="40"/>
                    </a:cubicBezTo>
                    <a:cubicBezTo>
                      <a:pt x="91" y="40"/>
                      <a:pt x="85" y="57"/>
                      <a:pt x="68" y="61"/>
                    </a:cubicBezTo>
                    <a:cubicBezTo>
                      <a:pt x="68" y="61"/>
                      <a:pt x="67" y="61"/>
                      <a:pt x="67" y="61"/>
                    </a:cubicBezTo>
                    <a:close/>
                    <a:moveTo>
                      <a:pt x="67" y="39"/>
                    </a:moveTo>
                    <a:cubicBezTo>
                      <a:pt x="67" y="51"/>
                      <a:pt x="67" y="51"/>
                      <a:pt x="67" y="51"/>
                    </a:cubicBezTo>
                    <a:cubicBezTo>
                      <a:pt x="65" y="51"/>
                      <a:pt x="57" y="53"/>
                      <a:pt x="53" y="53"/>
                    </a:cubicBezTo>
                    <a:cubicBezTo>
                      <a:pt x="52" y="53"/>
                      <a:pt x="52" y="53"/>
                      <a:pt x="52" y="53"/>
                    </a:cubicBezTo>
                    <a:cubicBezTo>
                      <a:pt x="54" y="51"/>
                      <a:pt x="55" y="48"/>
                      <a:pt x="56" y="44"/>
                    </a:cubicBezTo>
                    <a:cubicBezTo>
                      <a:pt x="57" y="42"/>
                      <a:pt x="57" y="41"/>
                      <a:pt x="58" y="39"/>
                    </a:cubicBezTo>
                    <a:cubicBezTo>
                      <a:pt x="58" y="38"/>
                      <a:pt x="58" y="38"/>
                      <a:pt x="58" y="38"/>
                    </a:cubicBezTo>
                    <a:cubicBezTo>
                      <a:pt x="61" y="38"/>
                      <a:pt x="64" y="38"/>
                      <a:pt x="67" y="39"/>
                    </a:cubicBezTo>
                    <a:close/>
                    <a:moveTo>
                      <a:pt x="67" y="51"/>
                    </a:moveTo>
                    <a:cubicBezTo>
                      <a:pt x="65" y="52"/>
                      <a:pt x="60" y="56"/>
                      <a:pt x="54" y="57"/>
                    </a:cubicBezTo>
                    <a:cubicBezTo>
                      <a:pt x="53" y="57"/>
                      <a:pt x="51" y="57"/>
                      <a:pt x="50" y="58"/>
                    </a:cubicBezTo>
                    <a:cubicBezTo>
                      <a:pt x="50" y="62"/>
                      <a:pt x="50" y="62"/>
                      <a:pt x="50" y="62"/>
                    </a:cubicBezTo>
                    <a:cubicBezTo>
                      <a:pt x="54" y="63"/>
                      <a:pt x="60" y="63"/>
                      <a:pt x="67" y="61"/>
                    </a:cubicBezTo>
                    <a:cubicBezTo>
                      <a:pt x="67" y="51"/>
                      <a:pt x="67" y="51"/>
                      <a:pt x="67" y="51"/>
                    </a:cubicBezTo>
                    <a:close/>
                    <a:moveTo>
                      <a:pt x="67" y="81"/>
                    </a:moveTo>
                    <a:cubicBezTo>
                      <a:pt x="67" y="96"/>
                      <a:pt x="67" y="96"/>
                      <a:pt x="67" y="96"/>
                    </a:cubicBezTo>
                    <a:cubicBezTo>
                      <a:pt x="64" y="100"/>
                      <a:pt x="61" y="104"/>
                      <a:pt x="56" y="108"/>
                    </a:cubicBezTo>
                    <a:cubicBezTo>
                      <a:pt x="54" y="109"/>
                      <a:pt x="52" y="110"/>
                      <a:pt x="50" y="112"/>
                    </a:cubicBezTo>
                    <a:cubicBezTo>
                      <a:pt x="50" y="101"/>
                      <a:pt x="50" y="101"/>
                      <a:pt x="50" y="101"/>
                    </a:cubicBezTo>
                    <a:cubicBezTo>
                      <a:pt x="51" y="100"/>
                      <a:pt x="51" y="99"/>
                      <a:pt x="51" y="99"/>
                    </a:cubicBezTo>
                    <a:cubicBezTo>
                      <a:pt x="51" y="99"/>
                      <a:pt x="51" y="99"/>
                      <a:pt x="50" y="100"/>
                    </a:cubicBezTo>
                    <a:cubicBezTo>
                      <a:pt x="50" y="87"/>
                      <a:pt x="50" y="87"/>
                      <a:pt x="50" y="87"/>
                    </a:cubicBezTo>
                    <a:cubicBezTo>
                      <a:pt x="52" y="87"/>
                      <a:pt x="53" y="87"/>
                      <a:pt x="54" y="86"/>
                    </a:cubicBezTo>
                    <a:cubicBezTo>
                      <a:pt x="57" y="85"/>
                      <a:pt x="63" y="83"/>
                      <a:pt x="67" y="81"/>
                    </a:cubicBezTo>
                    <a:close/>
                    <a:moveTo>
                      <a:pt x="67" y="129"/>
                    </a:moveTo>
                    <a:cubicBezTo>
                      <a:pt x="67" y="146"/>
                      <a:pt x="67" y="146"/>
                      <a:pt x="67" y="146"/>
                    </a:cubicBezTo>
                    <a:cubicBezTo>
                      <a:pt x="66" y="150"/>
                      <a:pt x="64" y="155"/>
                      <a:pt x="61" y="159"/>
                    </a:cubicBezTo>
                    <a:cubicBezTo>
                      <a:pt x="57" y="164"/>
                      <a:pt x="53" y="168"/>
                      <a:pt x="50" y="171"/>
                    </a:cubicBezTo>
                    <a:cubicBezTo>
                      <a:pt x="50" y="162"/>
                      <a:pt x="50" y="162"/>
                      <a:pt x="50" y="162"/>
                    </a:cubicBezTo>
                    <a:cubicBezTo>
                      <a:pt x="52" y="157"/>
                      <a:pt x="53" y="152"/>
                      <a:pt x="53" y="152"/>
                    </a:cubicBezTo>
                    <a:cubicBezTo>
                      <a:pt x="53" y="152"/>
                      <a:pt x="52" y="154"/>
                      <a:pt x="50" y="157"/>
                    </a:cubicBezTo>
                    <a:cubicBezTo>
                      <a:pt x="50" y="140"/>
                      <a:pt x="50" y="140"/>
                      <a:pt x="50" y="140"/>
                    </a:cubicBezTo>
                    <a:cubicBezTo>
                      <a:pt x="51" y="140"/>
                      <a:pt x="51" y="139"/>
                      <a:pt x="52" y="139"/>
                    </a:cubicBezTo>
                    <a:cubicBezTo>
                      <a:pt x="56" y="136"/>
                      <a:pt x="66" y="125"/>
                      <a:pt x="66" y="125"/>
                    </a:cubicBezTo>
                    <a:cubicBezTo>
                      <a:pt x="66" y="125"/>
                      <a:pt x="66" y="127"/>
                      <a:pt x="67" y="129"/>
                    </a:cubicBezTo>
                    <a:close/>
                    <a:moveTo>
                      <a:pt x="67" y="195"/>
                    </a:moveTo>
                    <a:cubicBezTo>
                      <a:pt x="67" y="218"/>
                      <a:pt x="67" y="218"/>
                      <a:pt x="67" y="218"/>
                    </a:cubicBezTo>
                    <a:cubicBezTo>
                      <a:pt x="65" y="216"/>
                      <a:pt x="64" y="214"/>
                      <a:pt x="62" y="212"/>
                    </a:cubicBezTo>
                    <a:cubicBezTo>
                      <a:pt x="61" y="210"/>
                      <a:pt x="59" y="209"/>
                      <a:pt x="58" y="207"/>
                    </a:cubicBezTo>
                    <a:cubicBezTo>
                      <a:pt x="58" y="207"/>
                      <a:pt x="57" y="207"/>
                      <a:pt x="57" y="206"/>
                    </a:cubicBezTo>
                    <a:cubicBezTo>
                      <a:pt x="60" y="201"/>
                      <a:pt x="64" y="198"/>
                      <a:pt x="67" y="195"/>
                    </a:cubicBezTo>
                    <a:close/>
                    <a:moveTo>
                      <a:pt x="67" y="224"/>
                    </a:moveTo>
                    <a:cubicBezTo>
                      <a:pt x="65" y="220"/>
                      <a:pt x="63" y="216"/>
                      <a:pt x="61" y="213"/>
                    </a:cubicBezTo>
                    <a:cubicBezTo>
                      <a:pt x="59" y="212"/>
                      <a:pt x="58" y="210"/>
                      <a:pt x="57" y="209"/>
                    </a:cubicBezTo>
                    <a:cubicBezTo>
                      <a:pt x="54" y="207"/>
                      <a:pt x="52" y="205"/>
                      <a:pt x="50" y="204"/>
                    </a:cubicBezTo>
                    <a:cubicBezTo>
                      <a:pt x="50" y="228"/>
                      <a:pt x="50" y="228"/>
                      <a:pt x="50" y="228"/>
                    </a:cubicBezTo>
                    <a:cubicBezTo>
                      <a:pt x="56" y="233"/>
                      <a:pt x="66" y="239"/>
                      <a:pt x="67" y="239"/>
                    </a:cubicBezTo>
                    <a:cubicBezTo>
                      <a:pt x="67" y="239"/>
                      <a:pt x="67" y="239"/>
                      <a:pt x="67" y="239"/>
                    </a:cubicBezTo>
                    <a:cubicBezTo>
                      <a:pt x="67" y="224"/>
                      <a:pt x="67" y="224"/>
                      <a:pt x="67" y="224"/>
                    </a:cubicBezTo>
                    <a:close/>
                    <a:moveTo>
                      <a:pt x="67" y="242"/>
                    </a:moveTo>
                    <a:cubicBezTo>
                      <a:pt x="67" y="243"/>
                      <a:pt x="67" y="243"/>
                      <a:pt x="67" y="243"/>
                    </a:cubicBezTo>
                    <a:cubicBezTo>
                      <a:pt x="66" y="242"/>
                      <a:pt x="65" y="241"/>
                      <a:pt x="65" y="241"/>
                    </a:cubicBezTo>
                    <a:cubicBezTo>
                      <a:pt x="67" y="242"/>
                      <a:pt x="67" y="242"/>
                      <a:pt x="67" y="242"/>
                    </a:cubicBezTo>
                    <a:close/>
                    <a:moveTo>
                      <a:pt x="67" y="246"/>
                    </a:moveTo>
                    <a:cubicBezTo>
                      <a:pt x="67" y="246"/>
                      <a:pt x="67" y="246"/>
                      <a:pt x="67" y="246"/>
                    </a:cubicBezTo>
                    <a:cubicBezTo>
                      <a:pt x="63" y="245"/>
                      <a:pt x="63" y="245"/>
                      <a:pt x="63" y="245"/>
                    </a:cubicBezTo>
                    <a:cubicBezTo>
                      <a:pt x="63" y="245"/>
                      <a:pt x="57" y="244"/>
                      <a:pt x="50" y="240"/>
                    </a:cubicBezTo>
                    <a:cubicBezTo>
                      <a:pt x="50" y="232"/>
                      <a:pt x="50" y="232"/>
                      <a:pt x="50" y="232"/>
                    </a:cubicBezTo>
                    <a:cubicBezTo>
                      <a:pt x="55" y="237"/>
                      <a:pt x="64" y="244"/>
                      <a:pt x="64" y="244"/>
                    </a:cubicBezTo>
                    <a:cubicBezTo>
                      <a:pt x="67" y="246"/>
                      <a:pt x="67" y="246"/>
                      <a:pt x="67" y="246"/>
                    </a:cubicBezTo>
                    <a:close/>
                    <a:moveTo>
                      <a:pt x="67" y="257"/>
                    </a:moveTo>
                    <a:cubicBezTo>
                      <a:pt x="67" y="277"/>
                      <a:pt x="67" y="277"/>
                      <a:pt x="67" y="277"/>
                    </a:cubicBezTo>
                    <a:cubicBezTo>
                      <a:pt x="60" y="267"/>
                      <a:pt x="59" y="256"/>
                      <a:pt x="59" y="256"/>
                    </a:cubicBezTo>
                    <a:cubicBezTo>
                      <a:pt x="59" y="255"/>
                      <a:pt x="59" y="255"/>
                      <a:pt x="59" y="255"/>
                    </a:cubicBezTo>
                    <a:cubicBezTo>
                      <a:pt x="60" y="255"/>
                      <a:pt x="60" y="255"/>
                      <a:pt x="60" y="255"/>
                    </a:cubicBezTo>
                    <a:cubicBezTo>
                      <a:pt x="60" y="255"/>
                      <a:pt x="63" y="256"/>
                      <a:pt x="67" y="257"/>
                    </a:cubicBezTo>
                    <a:close/>
                    <a:moveTo>
                      <a:pt x="50" y="53"/>
                    </a:moveTo>
                    <a:cubicBezTo>
                      <a:pt x="52" y="50"/>
                      <a:pt x="53" y="47"/>
                      <a:pt x="54" y="43"/>
                    </a:cubicBezTo>
                    <a:cubicBezTo>
                      <a:pt x="55" y="42"/>
                      <a:pt x="55" y="40"/>
                      <a:pt x="56" y="38"/>
                    </a:cubicBezTo>
                    <a:cubicBezTo>
                      <a:pt x="57" y="33"/>
                      <a:pt x="56" y="28"/>
                      <a:pt x="56" y="24"/>
                    </a:cubicBezTo>
                    <a:cubicBezTo>
                      <a:pt x="56" y="22"/>
                      <a:pt x="56" y="20"/>
                      <a:pt x="56" y="19"/>
                    </a:cubicBezTo>
                    <a:cubicBezTo>
                      <a:pt x="56" y="14"/>
                      <a:pt x="56" y="1"/>
                      <a:pt x="56" y="1"/>
                    </a:cubicBezTo>
                    <a:cubicBezTo>
                      <a:pt x="56" y="0"/>
                      <a:pt x="56" y="0"/>
                      <a:pt x="56" y="0"/>
                    </a:cubicBezTo>
                    <a:cubicBezTo>
                      <a:pt x="55" y="0"/>
                      <a:pt x="55" y="0"/>
                      <a:pt x="55" y="0"/>
                    </a:cubicBezTo>
                    <a:cubicBezTo>
                      <a:pt x="55" y="0"/>
                      <a:pt x="53" y="1"/>
                      <a:pt x="50" y="3"/>
                    </a:cubicBezTo>
                    <a:lnTo>
                      <a:pt x="50" y="53"/>
                    </a:lnTo>
                    <a:close/>
                    <a:moveTo>
                      <a:pt x="50" y="3"/>
                    </a:moveTo>
                    <a:cubicBezTo>
                      <a:pt x="50" y="53"/>
                      <a:pt x="50" y="53"/>
                      <a:pt x="50" y="53"/>
                    </a:cubicBezTo>
                    <a:cubicBezTo>
                      <a:pt x="45" y="59"/>
                      <a:pt x="40" y="61"/>
                      <a:pt x="39" y="61"/>
                    </a:cubicBezTo>
                    <a:cubicBezTo>
                      <a:pt x="38" y="61"/>
                      <a:pt x="38" y="61"/>
                      <a:pt x="38" y="61"/>
                    </a:cubicBezTo>
                    <a:cubicBezTo>
                      <a:pt x="38" y="60"/>
                      <a:pt x="38" y="60"/>
                      <a:pt x="38" y="60"/>
                    </a:cubicBezTo>
                    <a:cubicBezTo>
                      <a:pt x="38" y="59"/>
                      <a:pt x="38" y="48"/>
                      <a:pt x="39" y="41"/>
                    </a:cubicBezTo>
                    <a:cubicBezTo>
                      <a:pt x="40" y="38"/>
                      <a:pt x="41" y="33"/>
                      <a:pt x="43" y="31"/>
                    </a:cubicBezTo>
                    <a:cubicBezTo>
                      <a:pt x="41" y="31"/>
                      <a:pt x="39" y="33"/>
                      <a:pt x="38" y="36"/>
                    </a:cubicBezTo>
                    <a:cubicBezTo>
                      <a:pt x="38" y="13"/>
                      <a:pt x="38" y="13"/>
                      <a:pt x="38" y="13"/>
                    </a:cubicBezTo>
                    <a:cubicBezTo>
                      <a:pt x="42" y="8"/>
                      <a:pt x="46" y="5"/>
                      <a:pt x="50" y="3"/>
                    </a:cubicBezTo>
                    <a:close/>
                    <a:moveTo>
                      <a:pt x="50" y="58"/>
                    </a:moveTo>
                    <a:cubicBezTo>
                      <a:pt x="49" y="58"/>
                      <a:pt x="48" y="58"/>
                      <a:pt x="48" y="58"/>
                    </a:cubicBezTo>
                    <a:cubicBezTo>
                      <a:pt x="46" y="59"/>
                      <a:pt x="44" y="60"/>
                      <a:pt x="43" y="61"/>
                    </a:cubicBezTo>
                    <a:cubicBezTo>
                      <a:pt x="45" y="62"/>
                      <a:pt x="47" y="62"/>
                      <a:pt x="50" y="62"/>
                    </a:cubicBezTo>
                    <a:cubicBezTo>
                      <a:pt x="50" y="58"/>
                      <a:pt x="50" y="58"/>
                      <a:pt x="50" y="58"/>
                    </a:cubicBezTo>
                    <a:close/>
                    <a:moveTo>
                      <a:pt x="50" y="87"/>
                    </a:moveTo>
                    <a:cubicBezTo>
                      <a:pt x="50" y="100"/>
                      <a:pt x="50" y="100"/>
                      <a:pt x="50" y="100"/>
                    </a:cubicBezTo>
                    <a:cubicBezTo>
                      <a:pt x="47" y="101"/>
                      <a:pt x="42" y="105"/>
                      <a:pt x="38" y="106"/>
                    </a:cubicBezTo>
                    <a:cubicBezTo>
                      <a:pt x="38" y="106"/>
                      <a:pt x="38" y="106"/>
                      <a:pt x="38" y="106"/>
                    </a:cubicBezTo>
                    <a:cubicBezTo>
                      <a:pt x="38" y="104"/>
                      <a:pt x="38" y="104"/>
                      <a:pt x="38" y="104"/>
                    </a:cubicBezTo>
                    <a:cubicBezTo>
                      <a:pt x="39" y="102"/>
                      <a:pt x="39" y="99"/>
                      <a:pt x="39" y="96"/>
                    </a:cubicBezTo>
                    <a:cubicBezTo>
                      <a:pt x="39" y="94"/>
                      <a:pt x="39" y="92"/>
                      <a:pt x="38" y="90"/>
                    </a:cubicBezTo>
                    <a:cubicBezTo>
                      <a:pt x="38" y="90"/>
                      <a:pt x="38" y="90"/>
                      <a:pt x="38" y="89"/>
                    </a:cubicBezTo>
                    <a:cubicBezTo>
                      <a:pt x="38" y="89"/>
                      <a:pt x="38" y="89"/>
                      <a:pt x="38" y="89"/>
                    </a:cubicBezTo>
                    <a:cubicBezTo>
                      <a:pt x="42" y="88"/>
                      <a:pt x="46" y="87"/>
                      <a:pt x="50" y="87"/>
                    </a:cubicBezTo>
                    <a:close/>
                    <a:moveTo>
                      <a:pt x="50" y="101"/>
                    </a:moveTo>
                    <a:cubicBezTo>
                      <a:pt x="48" y="103"/>
                      <a:pt x="45" y="107"/>
                      <a:pt x="41" y="109"/>
                    </a:cubicBezTo>
                    <a:cubicBezTo>
                      <a:pt x="40" y="110"/>
                      <a:pt x="39" y="110"/>
                      <a:pt x="38" y="111"/>
                    </a:cubicBezTo>
                    <a:cubicBezTo>
                      <a:pt x="38" y="116"/>
                      <a:pt x="38" y="116"/>
                      <a:pt x="38" y="116"/>
                    </a:cubicBezTo>
                    <a:cubicBezTo>
                      <a:pt x="42" y="115"/>
                      <a:pt x="45" y="114"/>
                      <a:pt x="50" y="112"/>
                    </a:cubicBezTo>
                    <a:cubicBezTo>
                      <a:pt x="50" y="101"/>
                      <a:pt x="50" y="101"/>
                      <a:pt x="50" y="101"/>
                    </a:cubicBezTo>
                    <a:close/>
                    <a:moveTo>
                      <a:pt x="50" y="140"/>
                    </a:moveTo>
                    <a:cubicBezTo>
                      <a:pt x="50" y="157"/>
                      <a:pt x="50" y="157"/>
                      <a:pt x="50" y="157"/>
                    </a:cubicBezTo>
                    <a:cubicBezTo>
                      <a:pt x="48" y="159"/>
                      <a:pt x="45" y="162"/>
                      <a:pt x="43" y="164"/>
                    </a:cubicBezTo>
                    <a:cubicBezTo>
                      <a:pt x="43" y="165"/>
                      <a:pt x="43" y="165"/>
                      <a:pt x="42" y="165"/>
                    </a:cubicBezTo>
                    <a:cubicBezTo>
                      <a:pt x="42" y="162"/>
                      <a:pt x="42" y="158"/>
                      <a:pt x="40" y="154"/>
                    </a:cubicBezTo>
                    <a:cubicBezTo>
                      <a:pt x="40" y="153"/>
                      <a:pt x="39" y="151"/>
                      <a:pt x="38" y="150"/>
                    </a:cubicBezTo>
                    <a:cubicBezTo>
                      <a:pt x="38" y="147"/>
                      <a:pt x="38" y="147"/>
                      <a:pt x="38" y="147"/>
                    </a:cubicBezTo>
                    <a:cubicBezTo>
                      <a:pt x="42" y="144"/>
                      <a:pt x="47" y="142"/>
                      <a:pt x="50" y="140"/>
                    </a:cubicBezTo>
                    <a:close/>
                    <a:moveTo>
                      <a:pt x="50" y="162"/>
                    </a:moveTo>
                    <a:cubicBezTo>
                      <a:pt x="49" y="163"/>
                      <a:pt x="48" y="165"/>
                      <a:pt x="47" y="166"/>
                    </a:cubicBezTo>
                    <a:cubicBezTo>
                      <a:pt x="45" y="168"/>
                      <a:pt x="44" y="169"/>
                      <a:pt x="42" y="171"/>
                    </a:cubicBezTo>
                    <a:cubicBezTo>
                      <a:pt x="42" y="174"/>
                      <a:pt x="41" y="176"/>
                      <a:pt x="40" y="178"/>
                    </a:cubicBezTo>
                    <a:cubicBezTo>
                      <a:pt x="43" y="176"/>
                      <a:pt x="46" y="174"/>
                      <a:pt x="50" y="171"/>
                    </a:cubicBezTo>
                    <a:cubicBezTo>
                      <a:pt x="50" y="162"/>
                      <a:pt x="50" y="162"/>
                      <a:pt x="50" y="162"/>
                    </a:cubicBezTo>
                    <a:close/>
                    <a:moveTo>
                      <a:pt x="50" y="204"/>
                    </a:moveTo>
                    <a:cubicBezTo>
                      <a:pt x="50" y="228"/>
                      <a:pt x="50" y="228"/>
                      <a:pt x="50" y="228"/>
                    </a:cubicBezTo>
                    <a:cubicBezTo>
                      <a:pt x="49" y="228"/>
                      <a:pt x="49" y="228"/>
                      <a:pt x="49" y="228"/>
                    </a:cubicBezTo>
                    <a:cubicBezTo>
                      <a:pt x="47" y="226"/>
                      <a:pt x="44" y="221"/>
                      <a:pt x="42" y="218"/>
                    </a:cubicBezTo>
                    <a:cubicBezTo>
                      <a:pt x="42" y="221"/>
                      <a:pt x="44" y="227"/>
                      <a:pt x="48" y="231"/>
                    </a:cubicBezTo>
                    <a:cubicBezTo>
                      <a:pt x="48" y="231"/>
                      <a:pt x="49" y="232"/>
                      <a:pt x="50" y="232"/>
                    </a:cubicBezTo>
                    <a:cubicBezTo>
                      <a:pt x="50" y="240"/>
                      <a:pt x="50" y="240"/>
                      <a:pt x="50" y="240"/>
                    </a:cubicBezTo>
                    <a:cubicBezTo>
                      <a:pt x="46" y="239"/>
                      <a:pt x="42" y="236"/>
                      <a:pt x="38" y="233"/>
                    </a:cubicBezTo>
                    <a:cubicBezTo>
                      <a:pt x="38" y="198"/>
                      <a:pt x="38" y="198"/>
                      <a:pt x="38" y="198"/>
                    </a:cubicBezTo>
                    <a:cubicBezTo>
                      <a:pt x="39" y="198"/>
                      <a:pt x="39" y="198"/>
                      <a:pt x="39" y="198"/>
                    </a:cubicBezTo>
                    <a:cubicBezTo>
                      <a:pt x="40" y="199"/>
                      <a:pt x="41" y="200"/>
                      <a:pt x="43" y="200"/>
                    </a:cubicBezTo>
                    <a:cubicBezTo>
                      <a:pt x="45" y="201"/>
                      <a:pt x="47" y="203"/>
                      <a:pt x="50" y="204"/>
                    </a:cubicBezTo>
                    <a:close/>
                    <a:moveTo>
                      <a:pt x="38" y="189"/>
                    </a:moveTo>
                    <a:cubicBezTo>
                      <a:pt x="38" y="185"/>
                      <a:pt x="38" y="185"/>
                      <a:pt x="38" y="185"/>
                    </a:cubicBezTo>
                    <a:cubicBezTo>
                      <a:pt x="39" y="186"/>
                      <a:pt x="39" y="186"/>
                      <a:pt x="39" y="186"/>
                    </a:cubicBezTo>
                    <a:cubicBezTo>
                      <a:pt x="40" y="180"/>
                      <a:pt x="40" y="180"/>
                      <a:pt x="40" y="180"/>
                    </a:cubicBezTo>
                    <a:cubicBezTo>
                      <a:pt x="41" y="190"/>
                      <a:pt x="45" y="195"/>
                      <a:pt x="43" y="196"/>
                    </a:cubicBezTo>
                    <a:cubicBezTo>
                      <a:pt x="42" y="196"/>
                      <a:pt x="40" y="193"/>
                      <a:pt x="38" y="189"/>
                    </a:cubicBezTo>
                    <a:close/>
                    <a:moveTo>
                      <a:pt x="38" y="178"/>
                    </a:moveTo>
                    <a:cubicBezTo>
                      <a:pt x="40" y="173"/>
                      <a:pt x="42" y="165"/>
                      <a:pt x="38" y="155"/>
                    </a:cubicBezTo>
                    <a:cubicBezTo>
                      <a:pt x="38" y="155"/>
                      <a:pt x="38" y="155"/>
                      <a:pt x="38" y="155"/>
                    </a:cubicBezTo>
                    <a:cubicBezTo>
                      <a:pt x="38" y="178"/>
                      <a:pt x="38" y="178"/>
                      <a:pt x="38" y="178"/>
                    </a:cubicBezTo>
                    <a:close/>
                    <a:moveTo>
                      <a:pt x="38" y="70"/>
                    </a:moveTo>
                    <a:cubicBezTo>
                      <a:pt x="38" y="65"/>
                      <a:pt x="38" y="65"/>
                      <a:pt x="38" y="65"/>
                    </a:cubicBezTo>
                    <a:cubicBezTo>
                      <a:pt x="42" y="62"/>
                      <a:pt x="42" y="62"/>
                      <a:pt x="42" y="62"/>
                    </a:cubicBezTo>
                    <a:cubicBezTo>
                      <a:pt x="40" y="65"/>
                      <a:pt x="39" y="67"/>
                      <a:pt x="38" y="70"/>
                    </a:cubicBezTo>
                    <a:close/>
                    <a:moveTo>
                      <a:pt x="38" y="13"/>
                    </a:moveTo>
                    <a:cubicBezTo>
                      <a:pt x="38" y="36"/>
                      <a:pt x="38" y="36"/>
                      <a:pt x="38" y="36"/>
                    </a:cubicBezTo>
                    <a:cubicBezTo>
                      <a:pt x="37" y="37"/>
                      <a:pt x="37" y="39"/>
                      <a:pt x="36" y="41"/>
                    </a:cubicBezTo>
                    <a:cubicBezTo>
                      <a:pt x="36" y="41"/>
                      <a:pt x="36" y="42"/>
                      <a:pt x="36" y="43"/>
                    </a:cubicBezTo>
                    <a:cubicBezTo>
                      <a:pt x="36" y="16"/>
                      <a:pt x="36" y="16"/>
                      <a:pt x="36" y="16"/>
                    </a:cubicBezTo>
                    <a:cubicBezTo>
                      <a:pt x="37" y="15"/>
                      <a:pt x="37" y="14"/>
                      <a:pt x="38" y="13"/>
                    </a:cubicBezTo>
                    <a:close/>
                    <a:moveTo>
                      <a:pt x="38" y="65"/>
                    </a:moveTo>
                    <a:cubicBezTo>
                      <a:pt x="38" y="70"/>
                      <a:pt x="38" y="70"/>
                      <a:pt x="38" y="70"/>
                    </a:cubicBezTo>
                    <a:cubicBezTo>
                      <a:pt x="37" y="73"/>
                      <a:pt x="37" y="76"/>
                      <a:pt x="36" y="76"/>
                    </a:cubicBezTo>
                    <a:cubicBezTo>
                      <a:pt x="36" y="62"/>
                      <a:pt x="36" y="62"/>
                      <a:pt x="36" y="62"/>
                    </a:cubicBezTo>
                    <a:cubicBezTo>
                      <a:pt x="36" y="61"/>
                      <a:pt x="36" y="59"/>
                      <a:pt x="36" y="59"/>
                    </a:cubicBezTo>
                    <a:cubicBezTo>
                      <a:pt x="37" y="66"/>
                      <a:pt x="37" y="66"/>
                      <a:pt x="37" y="66"/>
                    </a:cubicBezTo>
                    <a:cubicBezTo>
                      <a:pt x="38" y="65"/>
                      <a:pt x="38" y="65"/>
                      <a:pt x="38" y="65"/>
                    </a:cubicBezTo>
                    <a:close/>
                    <a:moveTo>
                      <a:pt x="38" y="89"/>
                    </a:moveTo>
                    <a:cubicBezTo>
                      <a:pt x="38" y="89"/>
                      <a:pt x="38" y="89"/>
                      <a:pt x="38" y="89"/>
                    </a:cubicBezTo>
                    <a:cubicBezTo>
                      <a:pt x="38" y="89"/>
                      <a:pt x="38" y="89"/>
                      <a:pt x="38" y="89"/>
                    </a:cubicBezTo>
                    <a:cubicBezTo>
                      <a:pt x="38" y="89"/>
                      <a:pt x="38" y="89"/>
                      <a:pt x="38" y="89"/>
                    </a:cubicBezTo>
                    <a:close/>
                    <a:moveTo>
                      <a:pt x="38" y="104"/>
                    </a:moveTo>
                    <a:cubicBezTo>
                      <a:pt x="38" y="106"/>
                      <a:pt x="38" y="106"/>
                      <a:pt x="38" y="106"/>
                    </a:cubicBezTo>
                    <a:cubicBezTo>
                      <a:pt x="38" y="107"/>
                      <a:pt x="38" y="107"/>
                      <a:pt x="37" y="107"/>
                    </a:cubicBezTo>
                    <a:cubicBezTo>
                      <a:pt x="38" y="106"/>
                      <a:pt x="38" y="105"/>
                      <a:pt x="38" y="104"/>
                    </a:cubicBezTo>
                    <a:close/>
                    <a:moveTo>
                      <a:pt x="38" y="111"/>
                    </a:moveTo>
                    <a:cubicBezTo>
                      <a:pt x="38" y="116"/>
                      <a:pt x="38" y="116"/>
                      <a:pt x="38" y="116"/>
                    </a:cubicBezTo>
                    <a:cubicBezTo>
                      <a:pt x="37" y="116"/>
                      <a:pt x="37" y="116"/>
                      <a:pt x="36" y="117"/>
                    </a:cubicBezTo>
                    <a:cubicBezTo>
                      <a:pt x="36" y="112"/>
                      <a:pt x="36" y="112"/>
                      <a:pt x="36" y="112"/>
                    </a:cubicBezTo>
                    <a:cubicBezTo>
                      <a:pt x="37" y="112"/>
                      <a:pt x="37" y="111"/>
                      <a:pt x="38" y="111"/>
                    </a:cubicBezTo>
                    <a:close/>
                    <a:moveTo>
                      <a:pt x="38" y="147"/>
                    </a:moveTo>
                    <a:cubicBezTo>
                      <a:pt x="38" y="150"/>
                      <a:pt x="38" y="150"/>
                      <a:pt x="38" y="150"/>
                    </a:cubicBezTo>
                    <a:cubicBezTo>
                      <a:pt x="38" y="149"/>
                      <a:pt x="38" y="149"/>
                      <a:pt x="38" y="149"/>
                    </a:cubicBezTo>
                    <a:cubicBezTo>
                      <a:pt x="38" y="149"/>
                      <a:pt x="37" y="148"/>
                      <a:pt x="37" y="148"/>
                    </a:cubicBezTo>
                    <a:cubicBezTo>
                      <a:pt x="37" y="148"/>
                      <a:pt x="38" y="147"/>
                      <a:pt x="38" y="147"/>
                    </a:cubicBezTo>
                    <a:close/>
                    <a:moveTo>
                      <a:pt x="38" y="155"/>
                    </a:moveTo>
                    <a:cubicBezTo>
                      <a:pt x="38" y="178"/>
                      <a:pt x="38" y="178"/>
                      <a:pt x="38" y="178"/>
                    </a:cubicBezTo>
                    <a:cubicBezTo>
                      <a:pt x="38" y="179"/>
                      <a:pt x="37" y="180"/>
                      <a:pt x="37" y="180"/>
                    </a:cubicBezTo>
                    <a:cubicBezTo>
                      <a:pt x="36" y="181"/>
                      <a:pt x="36" y="181"/>
                      <a:pt x="36" y="181"/>
                    </a:cubicBezTo>
                    <a:cubicBezTo>
                      <a:pt x="36" y="180"/>
                      <a:pt x="36" y="180"/>
                      <a:pt x="36" y="180"/>
                    </a:cubicBezTo>
                    <a:cubicBezTo>
                      <a:pt x="36" y="150"/>
                      <a:pt x="36" y="150"/>
                      <a:pt x="36" y="150"/>
                    </a:cubicBezTo>
                    <a:cubicBezTo>
                      <a:pt x="36" y="150"/>
                      <a:pt x="36" y="150"/>
                      <a:pt x="36" y="150"/>
                    </a:cubicBezTo>
                    <a:cubicBezTo>
                      <a:pt x="37" y="151"/>
                      <a:pt x="37" y="153"/>
                      <a:pt x="38" y="155"/>
                    </a:cubicBezTo>
                    <a:close/>
                    <a:moveTo>
                      <a:pt x="38" y="185"/>
                    </a:moveTo>
                    <a:cubicBezTo>
                      <a:pt x="38" y="189"/>
                      <a:pt x="38" y="189"/>
                      <a:pt x="38" y="189"/>
                    </a:cubicBezTo>
                    <a:cubicBezTo>
                      <a:pt x="37" y="188"/>
                      <a:pt x="37" y="186"/>
                      <a:pt x="36" y="185"/>
                    </a:cubicBezTo>
                    <a:cubicBezTo>
                      <a:pt x="36" y="183"/>
                      <a:pt x="36" y="183"/>
                      <a:pt x="36" y="183"/>
                    </a:cubicBezTo>
                    <a:cubicBezTo>
                      <a:pt x="38" y="185"/>
                      <a:pt x="38" y="185"/>
                      <a:pt x="38" y="185"/>
                    </a:cubicBezTo>
                    <a:close/>
                    <a:moveTo>
                      <a:pt x="38" y="198"/>
                    </a:moveTo>
                    <a:cubicBezTo>
                      <a:pt x="38" y="233"/>
                      <a:pt x="38" y="233"/>
                      <a:pt x="38" y="233"/>
                    </a:cubicBezTo>
                    <a:cubicBezTo>
                      <a:pt x="37" y="232"/>
                      <a:pt x="37" y="232"/>
                      <a:pt x="36" y="231"/>
                    </a:cubicBezTo>
                    <a:cubicBezTo>
                      <a:pt x="36" y="231"/>
                      <a:pt x="36" y="231"/>
                      <a:pt x="36" y="231"/>
                    </a:cubicBezTo>
                    <a:cubicBezTo>
                      <a:pt x="36" y="196"/>
                      <a:pt x="36" y="196"/>
                      <a:pt x="36" y="196"/>
                    </a:cubicBezTo>
                    <a:cubicBezTo>
                      <a:pt x="37" y="197"/>
                      <a:pt x="37" y="197"/>
                      <a:pt x="38" y="198"/>
                    </a:cubicBezTo>
                    <a:close/>
                    <a:moveTo>
                      <a:pt x="36" y="105"/>
                    </a:moveTo>
                    <a:cubicBezTo>
                      <a:pt x="36" y="88"/>
                      <a:pt x="36" y="88"/>
                      <a:pt x="36" y="88"/>
                    </a:cubicBezTo>
                    <a:cubicBezTo>
                      <a:pt x="36" y="89"/>
                      <a:pt x="36" y="90"/>
                      <a:pt x="36" y="91"/>
                    </a:cubicBezTo>
                    <a:cubicBezTo>
                      <a:pt x="37" y="92"/>
                      <a:pt x="37" y="94"/>
                      <a:pt x="37" y="96"/>
                    </a:cubicBezTo>
                    <a:cubicBezTo>
                      <a:pt x="37" y="99"/>
                      <a:pt x="37" y="102"/>
                      <a:pt x="36" y="105"/>
                    </a:cubicBezTo>
                    <a:close/>
                    <a:moveTo>
                      <a:pt x="36" y="16"/>
                    </a:moveTo>
                    <a:cubicBezTo>
                      <a:pt x="36" y="43"/>
                      <a:pt x="36" y="43"/>
                      <a:pt x="36" y="43"/>
                    </a:cubicBezTo>
                    <a:cubicBezTo>
                      <a:pt x="35" y="50"/>
                      <a:pt x="34" y="60"/>
                      <a:pt x="34" y="60"/>
                    </a:cubicBezTo>
                    <a:cubicBezTo>
                      <a:pt x="34" y="63"/>
                      <a:pt x="34" y="63"/>
                      <a:pt x="34" y="63"/>
                    </a:cubicBezTo>
                    <a:cubicBezTo>
                      <a:pt x="33" y="60"/>
                      <a:pt x="33" y="60"/>
                      <a:pt x="33" y="60"/>
                    </a:cubicBezTo>
                    <a:cubicBezTo>
                      <a:pt x="32" y="60"/>
                      <a:pt x="28" y="48"/>
                      <a:pt x="31" y="32"/>
                    </a:cubicBezTo>
                    <a:cubicBezTo>
                      <a:pt x="31" y="29"/>
                      <a:pt x="32" y="26"/>
                      <a:pt x="33" y="23"/>
                    </a:cubicBezTo>
                    <a:cubicBezTo>
                      <a:pt x="34" y="20"/>
                      <a:pt x="35" y="18"/>
                      <a:pt x="36" y="16"/>
                    </a:cubicBezTo>
                    <a:close/>
                    <a:moveTo>
                      <a:pt x="36" y="62"/>
                    </a:moveTo>
                    <a:cubicBezTo>
                      <a:pt x="35" y="66"/>
                      <a:pt x="34" y="75"/>
                      <a:pt x="35" y="76"/>
                    </a:cubicBezTo>
                    <a:cubicBezTo>
                      <a:pt x="35" y="76"/>
                      <a:pt x="36" y="76"/>
                      <a:pt x="36" y="76"/>
                    </a:cubicBezTo>
                    <a:cubicBezTo>
                      <a:pt x="36" y="62"/>
                      <a:pt x="36" y="62"/>
                      <a:pt x="36" y="62"/>
                    </a:cubicBezTo>
                    <a:close/>
                    <a:moveTo>
                      <a:pt x="36" y="88"/>
                    </a:moveTo>
                    <a:cubicBezTo>
                      <a:pt x="36" y="105"/>
                      <a:pt x="36" y="105"/>
                      <a:pt x="36" y="105"/>
                    </a:cubicBezTo>
                    <a:cubicBezTo>
                      <a:pt x="33" y="114"/>
                      <a:pt x="28" y="118"/>
                      <a:pt x="28" y="118"/>
                    </a:cubicBezTo>
                    <a:cubicBezTo>
                      <a:pt x="27" y="119"/>
                      <a:pt x="27" y="119"/>
                      <a:pt x="27" y="119"/>
                    </a:cubicBezTo>
                    <a:cubicBezTo>
                      <a:pt x="27" y="64"/>
                      <a:pt x="27" y="64"/>
                      <a:pt x="27" y="64"/>
                    </a:cubicBezTo>
                    <a:cubicBezTo>
                      <a:pt x="28" y="67"/>
                      <a:pt x="29" y="70"/>
                      <a:pt x="30" y="72"/>
                    </a:cubicBezTo>
                    <a:cubicBezTo>
                      <a:pt x="30" y="73"/>
                      <a:pt x="31" y="75"/>
                      <a:pt x="32" y="76"/>
                    </a:cubicBezTo>
                    <a:cubicBezTo>
                      <a:pt x="33" y="79"/>
                      <a:pt x="35" y="83"/>
                      <a:pt x="36" y="88"/>
                    </a:cubicBezTo>
                    <a:close/>
                    <a:moveTo>
                      <a:pt x="36" y="112"/>
                    </a:moveTo>
                    <a:cubicBezTo>
                      <a:pt x="35" y="112"/>
                      <a:pt x="35" y="112"/>
                      <a:pt x="35" y="112"/>
                    </a:cubicBezTo>
                    <a:cubicBezTo>
                      <a:pt x="34" y="114"/>
                      <a:pt x="33" y="116"/>
                      <a:pt x="32" y="117"/>
                    </a:cubicBezTo>
                    <a:cubicBezTo>
                      <a:pt x="33" y="117"/>
                      <a:pt x="34" y="117"/>
                      <a:pt x="36" y="117"/>
                    </a:cubicBezTo>
                    <a:cubicBezTo>
                      <a:pt x="36" y="112"/>
                      <a:pt x="36" y="112"/>
                      <a:pt x="36" y="112"/>
                    </a:cubicBezTo>
                    <a:close/>
                    <a:moveTo>
                      <a:pt x="36" y="150"/>
                    </a:moveTo>
                    <a:cubicBezTo>
                      <a:pt x="36" y="180"/>
                      <a:pt x="36" y="180"/>
                      <a:pt x="36" y="180"/>
                    </a:cubicBezTo>
                    <a:cubicBezTo>
                      <a:pt x="35" y="180"/>
                      <a:pt x="35" y="180"/>
                      <a:pt x="35" y="180"/>
                    </a:cubicBezTo>
                    <a:cubicBezTo>
                      <a:pt x="35" y="180"/>
                      <a:pt x="31" y="175"/>
                      <a:pt x="27" y="170"/>
                    </a:cubicBezTo>
                    <a:cubicBezTo>
                      <a:pt x="27" y="139"/>
                      <a:pt x="27" y="139"/>
                      <a:pt x="27" y="139"/>
                    </a:cubicBezTo>
                    <a:cubicBezTo>
                      <a:pt x="30" y="141"/>
                      <a:pt x="33" y="145"/>
                      <a:pt x="36" y="150"/>
                    </a:cubicBezTo>
                    <a:close/>
                    <a:moveTo>
                      <a:pt x="36" y="183"/>
                    </a:moveTo>
                    <a:cubicBezTo>
                      <a:pt x="36" y="185"/>
                      <a:pt x="36" y="185"/>
                      <a:pt x="36" y="185"/>
                    </a:cubicBezTo>
                    <a:cubicBezTo>
                      <a:pt x="34" y="183"/>
                      <a:pt x="34" y="181"/>
                      <a:pt x="34" y="181"/>
                    </a:cubicBezTo>
                    <a:cubicBezTo>
                      <a:pt x="36" y="183"/>
                      <a:pt x="36" y="183"/>
                      <a:pt x="36" y="183"/>
                    </a:cubicBezTo>
                    <a:close/>
                    <a:moveTo>
                      <a:pt x="36" y="196"/>
                    </a:moveTo>
                    <a:cubicBezTo>
                      <a:pt x="36" y="231"/>
                      <a:pt x="36" y="231"/>
                      <a:pt x="36" y="231"/>
                    </a:cubicBezTo>
                    <a:cubicBezTo>
                      <a:pt x="34" y="229"/>
                      <a:pt x="32" y="227"/>
                      <a:pt x="30" y="224"/>
                    </a:cubicBezTo>
                    <a:cubicBezTo>
                      <a:pt x="29" y="223"/>
                      <a:pt x="28" y="222"/>
                      <a:pt x="27" y="221"/>
                    </a:cubicBezTo>
                    <a:cubicBezTo>
                      <a:pt x="27" y="191"/>
                      <a:pt x="27" y="191"/>
                      <a:pt x="27" y="191"/>
                    </a:cubicBezTo>
                    <a:cubicBezTo>
                      <a:pt x="30" y="192"/>
                      <a:pt x="33" y="195"/>
                      <a:pt x="36" y="196"/>
                    </a:cubicBezTo>
                    <a:close/>
                    <a:moveTo>
                      <a:pt x="27" y="182"/>
                    </a:moveTo>
                    <a:cubicBezTo>
                      <a:pt x="29" y="184"/>
                      <a:pt x="31" y="184"/>
                      <a:pt x="31" y="184"/>
                    </a:cubicBezTo>
                    <a:cubicBezTo>
                      <a:pt x="34" y="186"/>
                      <a:pt x="34" y="186"/>
                      <a:pt x="34" y="186"/>
                    </a:cubicBezTo>
                    <a:cubicBezTo>
                      <a:pt x="32" y="183"/>
                      <a:pt x="32" y="183"/>
                      <a:pt x="32" y="183"/>
                    </a:cubicBezTo>
                    <a:cubicBezTo>
                      <a:pt x="32" y="183"/>
                      <a:pt x="30" y="180"/>
                      <a:pt x="27" y="176"/>
                    </a:cubicBezTo>
                    <a:cubicBezTo>
                      <a:pt x="27" y="182"/>
                      <a:pt x="27" y="182"/>
                      <a:pt x="27" y="182"/>
                    </a:cubicBezTo>
                    <a:close/>
                    <a:moveTo>
                      <a:pt x="27" y="132"/>
                    </a:moveTo>
                    <a:cubicBezTo>
                      <a:pt x="27" y="124"/>
                      <a:pt x="27" y="124"/>
                      <a:pt x="27" y="124"/>
                    </a:cubicBezTo>
                    <a:cubicBezTo>
                      <a:pt x="28" y="124"/>
                      <a:pt x="28" y="124"/>
                      <a:pt x="28" y="124"/>
                    </a:cubicBezTo>
                    <a:cubicBezTo>
                      <a:pt x="31" y="119"/>
                      <a:pt x="31" y="119"/>
                      <a:pt x="31" y="119"/>
                    </a:cubicBezTo>
                    <a:cubicBezTo>
                      <a:pt x="28" y="129"/>
                      <a:pt x="31" y="135"/>
                      <a:pt x="29" y="135"/>
                    </a:cubicBezTo>
                    <a:cubicBezTo>
                      <a:pt x="28" y="135"/>
                      <a:pt x="28" y="133"/>
                      <a:pt x="27" y="132"/>
                    </a:cubicBezTo>
                    <a:close/>
                    <a:moveTo>
                      <a:pt x="27" y="64"/>
                    </a:moveTo>
                    <a:cubicBezTo>
                      <a:pt x="27" y="119"/>
                      <a:pt x="27" y="119"/>
                      <a:pt x="27" y="119"/>
                    </a:cubicBezTo>
                    <a:cubicBezTo>
                      <a:pt x="27" y="119"/>
                      <a:pt x="27" y="119"/>
                      <a:pt x="27" y="119"/>
                    </a:cubicBezTo>
                    <a:cubicBezTo>
                      <a:pt x="27" y="118"/>
                      <a:pt x="27" y="118"/>
                      <a:pt x="27" y="118"/>
                    </a:cubicBezTo>
                    <a:cubicBezTo>
                      <a:pt x="26" y="118"/>
                      <a:pt x="22" y="107"/>
                      <a:pt x="21" y="99"/>
                    </a:cubicBezTo>
                    <a:cubicBezTo>
                      <a:pt x="21" y="97"/>
                      <a:pt x="21" y="91"/>
                      <a:pt x="21" y="88"/>
                    </a:cubicBezTo>
                    <a:cubicBezTo>
                      <a:pt x="19" y="90"/>
                      <a:pt x="18" y="95"/>
                      <a:pt x="18" y="100"/>
                    </a:cubicBezTo>
                    <a:cubicBezTo>
                      <a:pt x="19" y="106"/>
                      <a:pt x="23" y="120"/>
                      <a:pt x="23" y="120"/>
                    </a:cubicBezTo>
                    <a:cubicBezTo>
                      <a:pt x="23" y="123"/>
                      <a:pt x="23" y="123"/>
                      <a:pt x="23" y="123"/>
                    </a:cubicBezTo>
                    <a:cubicBezTo>
                      <a:pt x="21" y="120"/>
                      <a:pt x="21" y="120"/>
                      <a:pt x="21" y="120"/>
                    </a:cubicBezTo>
                    <a:cubicBezTo>
                      <a:pt x="21" y="120"/>
                      <a:pt x="13" y="111"/>
                      <a:pt x="10" y="93"/>
                    </a:cubicBezTo>
                    <a:cubicBezTo>
                      <a:pt x="10" y="90"/>
                      <a:pt x="9" y="87"/>
                      <a:pt x="9" y="84"/>
                    </a:cubicBezTo>
                    <a:cubicBezTo>
                      <a:pt x="8" y="65"/>
                      <a:pt x="23" y="54"/>
                      <a:pt x="23" y="54"/>
                    </a:cubicBezTo>
                    <a:cubicBezTo>
                      <a:pt x="24" y="53"/>
                      <a:pt x="24" y="53"/>
                      <a:pt x="24" y="53"/>
                    </a:cubicBezTo>
                    <a:cubicBezTo>
                      <a:pt x="25" y="54"/>
                      <a:pt x="25" y="54"/>
                      <a:pt x="25" y="54"/>
                    </a:cubicBezTo>
                    <a:cubicBezTo>
                      <a:pt x="25" y="54"/>
                      <a:pt x="26" y="59"/>
                      <a:pt x="27" y="64"/>
                    </a:cubicBezTo>
                    <a:close/>
                    <a:moveTo>
                      <a:pt x="27" y="124"/>
                    </a:moveTo>
                    <a:cubicBezTo>
                      <a:pt x="24" y="118"/>
                      <a:pt x="24" y="118"/>
                      <a:pt x="24" y="118"/>
                    </a:cubicBezTo>
                    <a:cubicBezTo>
                      <a:pt x="24" y="118"/>
                      <a:pt x="26" y="127"/>
                      <a:pt x="27" y="132"/>
                    </a:cubicBezTo>
                    <a:cubicBezTo>
                      <a:pt x="27" y="124"/>
                      <a:pt x="27" y="124"/>
                      <a:pt x="27" y="124"/>
                    </a:cubicBezTo>
                    <a:close/>
                    <a:moveTo>
                      <a:pt x="27" y="139"/>
                    </a:moveTo>
                    <a:cubicBezTo>
                      <a:pt x="27" y="138"/>
                      <a:pt x="27" y="138"/>
                      <a:pt x="27" y="138"/>
                    </a:cubicBezTo>
                    <a:cubicBezTo>
                      <a:pt x="25" y="136"/>
                      <a:pt x="24" y="135"/>
                      <a:pt x="23" y="134"/>
                    </a:cubicBezTo>
                    <a:cubicBezTo>
                      <a:pt x="20" y="130"/>
                      <a:pt x="13" y="119"/>
                      <a:pt x="13" y="119"/>
                    </a:cubicBezTo>
                    <a:cubicBezTo>
                      <a:pt x="12" y="118"/>
                      <a:pt x="12" y="118"/>
                      <a:pt x="12" y="118"/>
                    </a:cubicBezTo>
                    <a:cubicBezTo>
                      <a:pt x="11" y="119"/>
                      <a:pt x="11" y="119"/>
                      <a:pt x="11" y="119"/>
                    </a:cubicBezTo>
                    <a:cubicBezTo>
                      <a:pt x="11" y="120"/>
                      <a:pt x="0" y="136"/>
                      <a:pt x="8" y="154"/>
                    </a:cubicBezTo>
                    <a:cubicBezTo>
                      <a:pt x="9" y="157"/>
                      <a:pt x="10" y="160"/>
                      <a:pt x="11" y="162"/>
                    </a:cubicBezTo>
                    <a:cubicBezTo>
                      <a:pt x="17" y="173"/>
                      <a:pt x="23" y="179"/>
                      <a:pt x="27" y="182"/>
                    </a:cubicBezTo>
                    <a:cubicBezTo>
                      <a:pt x="27" y="176"/>
                      <a:pt x="27" y="176"/>
                      <a:pt x="27" y="176"/>
                    </a:cubicBezTo>
                    <a:cubicBezTo>
                      <a:pt x="25" y="172"/>
                      <a:pt x="23" y="168"/>
                      <a:pt x="22" y="166"/>
                    </a:cubicBezTo>
                    <a:cubicBezTo>
                      <a:pt x="19" y="162"/>
                      <a:pt x="19" y="156"/>
                      <a:pt x="20" y="153"/>
                    </a:cubicBezTo>
                    <a:cubicBezTo>
                      <a:pt x="21" y="156"/>
                      <a:pt x="23" y="162"/>
                      <a:pt x="24" y="164"/>
                    </a:cubicBezTo>
                    <a:cubicBezTo>
                      <a:pt x="25" y="166"/>
                      <a:pt x="26" y="168"/>
                      <a:pt x="27" y="170"/>
                    </a:cubicBezTo>
                    <a:cubicBezTo>
                      <a:pt x="27" y="139"/>
                      <a:pt x="27" y="139"/>
                      <a:pt x="27" y="139"/>
                    </a:cubicBezTo>
                    <a:close/>
                    <a:moveTo>
                      <a:pt x="27" y="191"/>
                    </a:moveTo>
                    <a:cubicBezTo>
                      <a:pt x="27" y="221"/>
                      <a:pt x="27" y="221"/>
                      <a:pt x="27" y="221"/>
                    </a:cubicBezTo>
                    <a:cubicBezTo>
                      <a:pt x="17" y="206"/>
                      <a:pt x="21" y="188"/>
                      <a:pt x="21" y="188"/>
                    </a:cubicBezTo>
                    <a:cubicBezTo>
                      <a:pt x="22" y="187"/>
                      <a:pt x="22" y="187"/>
                      <a:pt x="22" y="187"/>
                    </a:cubicBezTo>
                    <a:cubicBezTo>
                      <a:pt x="23" y="187"/>
                      <a:pt x="23" y="187"/>
                      <a:pt x="23" y="187"/>
                    </a:cubicBezTo>
                    <a:cubicBezTo>
                      <a:pt x="23" y="188"/>
                      <a:pt x="25" y="189"/>
                      <a:pt x="27" y="191"/>
                    </a:cubicBezTo>
                    <a:close/>
                  </a:path>
                </a:pathLst>
              </a:custGeom>
              <a:solidFill>
                <a:srgbClr val="939D25"/>
              </a:solidFill>
              <a:ln>
                <a:noFill/>
              </a:ln>
            </p:spPr>
            <p:txBody>
              <a:bodyPr vert="horz" wrap="square" lIns="91440" tIns="45720" rIns="91440" bIns="45720" numCol="1" anchor="t" anchorCtr="0" compatLnSpc="1"/>
              <a:p>
                <a:endParaRPr lang="zh-CN" altLang="en-US" dirty="0"/>
              </a:p>
            </p:txBody>
          </p:sp>
          <p:sp>
            <p:nvSpPr>
              <p:cNvPr id="14" name="Freeform 10"/>
              <p:cNvSpPr>
                <a:spLocks noEditPoints="1"/>
              </p:cNvSpPr>
              <p:nvPr/>
            </p:nvSpPr>
            <p:spPr bwMode="auto">
              <a:xfrm>
                <a:off x="5926138" y="2239963"/>
                <a:ext cx="1882775" cy="2632075"/>
              </a:xfrm>
              <a:custGeom>
                <a:avLst/>
                <a:gdLst>
                  <a:gd name="T0" fmla="*/ 217 w 244"/>
                  <a:gd name="T1" fmla="*/ 176 h 341"/>
                  <a:gd name="T2" fmla="*/ 232 w 244"/>
                  <a:gd name="T3" fmla="*/ 119 h 341"/>
                  <a:gd name="T4" fmla="*/ 217 w 244"/>
                  <a:gd name="T5" fmla="*/ 124 h 341"/>
                  <a:gd name="T6" fmla="*/ 222 w 244"/>
                  <a:gd name="T7" fmla="*/ 120 h 341"/>
                  <a:gd name="T8" fmla="*/ 217 w 244"/>
                  <a:gd name="T9" fmla="*/ 64 h 341"/>
                  <a:gd name="T10" fmla="*/ 215 w 244"/>
                  <a:gd name="T11" fmla="*/ 72 h 341"/>
                  <a:gd name="T12" fmla="*/ 217 w 244"/>
                  <a:gd name="T13" fmla="*/ 139 h 341"/>
                  <a:gd name="T14" fmla="*/ 211 w 244"/>
                  <a:gd name="T15" fmla="*/ 186 h 341"/>
                  <a:gd name="T16" fmla="*/ 209 w 244"/>
                  <a:gd name="T17" fmla="*/ 196 h 341"/>
                  <a:gd name="T18" fmla="*/ 210 w 244"/>
                  <a:gd name="T19" fmla="*/ 112 h 341"/>
                  <a:gd name="T20" fmla="*/ 209 w 244"/>
                  <a:gd name="T21" fmla="*/ 16 h 341"/>
                  <a:gd name="T22" fmla="*/ 209 w 244"/>
                  <a:gd name="T23" fmla="*/ 43 h 341"/>
                  <a:gd name="T24" fmla="*/ 207 w 244"/>
                  <a:gd name="T25" fmla="*/ 65 h 341"/>
                  <a:gd name="T26" fmla="*/ 209 w 244"/>
                  <a:gd name="T27" fmla="*/ 88 h 341"/>
                  <a:gd name="T28" fmla="*/ 209 w 244"/>
                  <a:gd name="T29" fmla="*/ 181 h 341"/>
                  <a:gd name="T30" fmla="*/ 207 w 244"/>
                  <a:gd name="T31" fmla="*/ 189 h 341"/>
                  <a:gd name="T32" fmla="*/ 209 w 244"/>
                  <a:gd name="T33" fmla="*/ 196 h 341"/>
                  <a:gd name="T34" fmla="*/ 207 w 244"/>
                  <a:gd name="T35" fmla="*/ 107 h 341"/>
                  <a:gd name="T36" fmla="*/ 206 w 244"/>
                  <a:gd name="T37" fmla="*/ 41 h 341"/>
                  <a:gd name="T38" fmla="*/ 207 w 244"/>
                  <a:gd name="T39" fmla="*/ 70 h 341"/>
                  <a:gd name="T40" fmla="*/ 207 w 244"/>
                  <a:gd name="T41" fmla="*/ 106 h 341"/>
                  <a:gd name="T42" fmla="*/ 195 w 244"/>
                  <a:gd name="T43" fmla="*/ 112 h 341"/>
                  <a:gd name="T44" fmla="*/ 195 w 244"/>
                  <a:gd name="T45" fmla="*/ 157 h 341"/>
                  <a:gd name="T46" fmla="*/ 207 w 244"/>
                  <a:gd name="T47" fmla="*/ 189 h 341"/>
                  <a:gd name="T48" fmla="*/ 195 w 244"/>
                  <a:gd name="T49" fmla="*/ 232 h 341"/>
                  <a:gd name="T50" fmla="*/ 207 w 244"/>
                  <a:gd name="T51" fmla="*/ 198 h 341"/>
                  <a:gd name="T52" fmla="*/ 202 w 244"/>
                  <a:gd name="T53" fmla="*/ 61 h 341"/>
                  <a:gd name="T54" fmla="*/ 189 w 244"/>
                  <a:gd name="T55" fmla="*/ 24 h 341"/>
                  <a:gd name="T56" fmla="*/ 178 w 244"/>
                  <a:gd name="T57" fmla="*/ 51 h 341"/>
                  <a:gd name="T58" fmla="*/ 195 w 244"/>
                  <a:gd name="T59" fmla="*/ 112 h 341"/>
                  <a:gd name="T60" fmla="*/ 192 w 244"/>
                  <a:gd name="T61" fmla="*/ 152 h 341"/>
                  <a:gd name="T62" fmla="*/ 195 w 244"/>
                  <a:gd name="T63" fmla="*/ 140 h 341"/>
                  <a:gd name="T64" fmla="*/ 195 w 244"/>
                  <a:gd name="T65" fmla="*/ 204 h 341"/>
                  <a:gd name="T66" fmla="*/ 178 w 244"/>
                  <a:gd name="T67" fmla="*/ 277 h 341"/>
                  <a:gd name="T68" fmla="*/ 180 w 244"/>
                  <a:gd name="T69" fmla="*/ 241 h 341"/>
                  <a:gd name="T70" fmla="*/ 178 w 244"/>
                  <a:gd name="T71" fmla="*/ 51 h 341"/>
                  <a:gd name="T72" fmla="*/ 178 w 244"/>
                  <a:gd name="T73" fmla="*/ 39 h 341"/>
                  <a:gd name="T74" fmla="*/ 178 w 244"/>
                  <a:gd name="T75" fmla="*/ 39 h 341"/>
                  <a:gd name="T76" fmla="*/ 178 w 244"/>
                  <a:gd name="T77" fmla="*/ 195 h 341"/>
                  <a:gd name="T78" fmla="*/ 160 w 244"/>
                  <a:gd name="T79" fmla="*/ 209 h 341"/>
                  <a:gd name="T80" fmla="*/ 178 w 244"/>
                  <a:gd name="T81" fmla="*/ 224 h 341"/>
                  <a:gd name="T82" fmla="*/ 178 w 244"/>
                  <a:gd name="T83" fmla="*/ 246 h 341"/>
                  <a:gd name="T84" fmla="*/ 125 w 244"/>
                  <a:gd name="T85" fmla="*/ 295 h 341"/>
                  <a:gd name="T86" fmla="*/ 125 w 244"/>
                  <a:gd name="T87" fmla="*/ 286 h 341"/>
                  <a:gd name="T88" fmla="*/ 128 w 244"/>
                  <a:gd name="T89" fmla="*/ 306 h 341"/>
                  <a:gd name="T90" fmla="*/ 125 w 244"/>
                  <a:gd name="T91" fmla="*/ 279 h 341"/>
                  <a:gd name="T92" fmla="*/ 146 w 244"/>
                  <a:gd name="T93" fmla="*/ 260 h 341"/>
                  <a:gd name="T94" fmla="*/ 76 w 244"/>
                  <a:gd name="T95" fmla="*/ 298 h 341"/>
                  <a:gd name="T96" fmla="*/ 118 w 244"/>
                  <a:gd name="T97" fmla="*/ 252 h 341"/>
                  <a:gd name="T98" fmla="*/ 119 w 244"/>
                  <a:gd name="T99" fmla="*/ 291 h 341"/>
                  <a:gd name="T100" fmla="*/ 125 w 244"/>
                  <a:gd name="T101" fmla="*/ 295 h 341"/>
                  <a:gd name="T102" fmla="*/ 93 w 244"/>
                  <a:gd name="T103" fmla="*/ 317 h 341"/>
                  <a:gd name="T104" fmla="*/ 125 w 244"/>
                  <a:gd name="T105" fmla="*/ 305 h 341"/>
                  <a:gd name="T106" fmla="*/ 64 w 244"/>
                  <a:gd name="T107" fmla="*/ 278 h 341"/>
                  <a:gd name="T108" fmla="*/ 76 w 244"/>
                  <a:gd name="T109" fmla="*/ 300 h 341"/>
                  <a:gd name="T110" fmla="*/ 57 w 244"/>
                  <a:gd name="T111" fmla="*/ 319 h 341"/>
                  <a:gd name="T112" fmla="*/ 57 w 244"/>
                  <a:gd name="T113" fmla="*/ 312 h 341"/>
                  <a:gd name="T114" fmla="*/ 57 w 244"/>
                  <a:gd name="T115" fmla="*/ 32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341">
                    <a:moveTo>
                      <a:pt x="217" y="221"/>
                    </a:moveTo>
                    <a:cubicBezTo>
                      <a:pt x="217" y="191"/>
                      <a:pt x="217" y="191"/>
                      <a:pt x="217" y="191"/>
                    </a:cubicBezTo>
                    <a:cubicBezTo>
                      <a:pt x="220" y="189"/>
                      <a:pt x="222" y="188"/>
                      <a:pt x="222" y="187"/>
                    </a:cubicBezTo>
                    <a:cubicBezTo>
                      <a:pt x="223" y="187"/>
                      <a:pt x="223" y="187"/>
                      <a:pt x="223" y="187"/>
                    </a:cubicBezTo>
                    <a:cubicBezTo>
                      <a:pt x="223" y="188"/>
                      <a:pt x="223" y="188"/>
                      <a:pt x="223" y="188"/>
                    </a:cubicBezTo>
                    <a:cubicBezTo>
                      <a:pt x="223" y="188"/>
                      <a:pt x="228" y="206"/>
                      <a:pt x="217" y="221"/>
                    </a:cubicBezTo>
                    <a:close/>
                    <a:moveTo>
                      <a:pt x="217" y="182"/>
                    </a:moveTo>
                    <a:cubicBezTo>
                      <a:pt x="217" y="176"/>
                      <a:pt x="217" y="176"/>
                      <a:pt x="217" y="176"/>
                    </a:cubicBezTo>
                    <a:cubicBezTo>
                      <a:pt x="220" y="172"/>
                      <a:pt x="222" y="168"/>
                      <a:pt x="223" y="166"/>
                    </a:cubicBezTo>
                    <a:cubicBezTo>
                      <a:pt x="225" y="162"/>
                      <a:pt x="226" y="156"/>
                      <a:pt x="225" y="153"/>
                    </a:cubicBezTo>
                    <a:cubicBezTo>
                      <a:pt x="224" y="156"/>
                      <a:pt x="222" y="162"/>
                      <a:pt x="221" y="164"/>
                    </a:cubicBezTo>
                    <a:cubicBezTo>
                      <a:pt x="220" y="166"/>
                      <a:pt x="219" y="168"/>
                      <a:pt x="217" y="170"/>
                    </a:cubicBezTo>
                    <a:cubicBezTo>
                      <a:pt x="217" y="139"/>
                      <a:pt x="217" y="139"/>
                      <a:pt x="217" y="139"/>
                    </a:cubicBezTo>
                    <a:cubicBezTo>
                      <a:pt x="218" y="138"/>
                      <a:pt x="218" y="138"/>
                      <a:pt x="218" y="138"/>
                    </a:cubicBezTo>
                    <a:cubicBezTo>
                      <a:pt x="219" y="136"/>
                      <a:pt x="221" y="135"/>
                      <a:pt x="222" y="134"/>
                    </a:cubicBezTo>
                    <a:cubicBezTo>
                      <a:pt x="225" y="130"/>
                      <a:pt x="232" y="119"/>
                      <a:pt x="232" y="119"/>
                    </a:cubicBezTo>
                    <a:cubicBezTo>
                      <a:pt x="233" y="118"/>
                      <a:pt x="233" y="118"/>
                      <a:pt x="233" y="118"/>
                    </a:cubicBezTo>
                    <a:cubicBezTo>
                      <a:pt x="234" y="119"/>
                      <a:pt x="234" y="119"/>
                      <a:pt x="234" y="119"/>
                    </a:cubicBezTo>
                    <a:cubicBezTo>
                      <a:pt x="234" y="120"/>
                      <a:pt x="244" y="136"/>
                      <a:pt x="237" y="154"/>
                    </a:cubicBezTo>
                    <a:cubicBezTo>
                      <a:pt x="236" y="157"/>
                      <a:pt x="235" y="160"/>
                      <a:pt x="233" y="162"/>
                    </a:cubicBezTo>
                    <a:cubicBezTo>
                      <a:pt x="228" y="173"/>
                      <a:pt x="221" y="179"/>
                      <a:pt x="217" y="182"/>
                    </a:cubicBezTo>
                    <a:close/>
                    <a:moveTo>
                      <a:pt x="217" y="132"/>
                    </a:moveTo>
                    <a:cubicBezTo>
                      <a:pt x="219" y="127"/>
                      <a:pt x="220" y="118"/>
                      <a:pt x="220" y="118"/>
                    </a:cubicBezTo>
                    <a:cubicBezTo>
                      <a:pt x="217" y="124"/>
                      <a:pt x="217" y="124"/>
                      <a:pt x="217" y="124"/>
                    </a:cubicBezTo>
                    <a:cubicBezTo>
                      <a:pt x="217" y="132"/>
                      <a:pt x="217" y="132"/>
                      <a:pt x="217" y="132"/>
                    </a:cubicBezTo>
                    <a:close/>
                    <a:moveTo>
                      <a:pt x="217" y="119"/>
                    </a:moveTo>
                    <a:cubicBezTo>
                      <a:pt x="218" y="119"/>
                      <a:pt x="218" y="119"/>
                      <a:pt x="218" y="119"/>
                    </a:cubicBezTo>
                    <a:cubicBezTo>
                      <a:pt x="218" y="118"/>
                      <a:pt x="218" y="118"/>
                      <a:pt x="218" y="118"/>
                    </a:cubicBezTo>
                    <a:cubicBezTo>
                      <a:pt x="219" y="118"/>
                      <a:pt x="223" y="107"/>
                      <a:pt x="224" y="99"/>
                    </a:cubicBezTo>
                    <a:cubicBezTo>
                      <a:pt x="224" y="97"/>
                      <a:pt x="224" y="91"/>
                      <a:pt x="224" y="88"/>
                    </a:cubicBezTo>
                    <a:cubicBezTo>
                      <a:pt x="226" y="90"/>
                      <a:pt x="227" y="95"/>
                      <a:pt x="227" y="100"/>
                    </a:cubicBezTo>
                    <a:cubicBezTo>
                      <a:pt x="226" y="106"/>
                      <a:pt x="222" y="120"/>
                      <a:pt x="222" y="120"/>
                    </a:cubicBezTo>
                    <a:cubicBezTo>
                      <a:pt x="222" y="123"/>
                      <a:pt x="222" y="123"/>
                      <a:pt x="222" y="123"/>
                    </a:cubicBezTo>
                    <a:cubicBezTo>
                      <a:pt x="224" y="120"/>
                      <a:pt x="224" y="120"/>
                      <a:pt x="224" y="120"/>
                    </a:cubicBezTo>
                    <a:cubicBezTo>
                      <a:pt x="224" y="120"/>
                      <a:pt x="232" y="111"/>
                      <a:pt x="235" y="93"/>
                    </a:cubicBezTo>
                    <a:cubicBezTo>
                      <a:pt x="235" y="90"/>
                      <a:pt x="236" y="87"/>
                      <a:pt x="236" y="84"/>
                    </a:cubicBezTo>
                    <a:cubicBezTo>
                      <a:pt x="237" y="65"/>
                      <a:pt x="222" y="54"/>
                      <a:pt x="222" y="54"/>
                    </a:cubicBezTo>
                    <a:cubicBezTo>
                      <a:pt x="221" y="53"/>
                      <a:pt x="221" y="53"/>
                      <a:pt x="221" y="53"/>
                    </a:cubicBezTo>
                    <a:cubicBezTo>
                      <a:pt x="220" y="54"/>
                      <a:pt x="220" y="54"/>
                      <a:pt x="220" y="54"/>
                    </a:cubicBezTo>
                    <a:cubicBezTo>
                      <a:pt x="220" y="54"/>
                      <a:pt x="219" y="59"/>
                      <a:pt x="217" y="64"/>
                    </a:cubicBezTo>
                    <a:lnTo>
                      <a:pt x="217" y="119"/>
                    </a:lnTo>
                    <a:close/>
                    <a:moveTo>
                      <a:pt x="217" y="64"/>
                    </a:moveTo>
                    <a:cubicBezTo>
                      <a:pt x="217" y="119"/>
                      <a:pt x="217" y="119"/>
                      <a:pt x="217" y="119"/>
                    </a:cubicBezTo>
                    <a:cubicBezTo>
                      <a:pt x="217" y="118"/>
                      <a:pt x="217" y="118"/>
                      <a:pt x="217" y="118"/>
                    </a:cubicBezTo>
                    <a:cubicBezTo>
                      <a:pt x="217" y="118"/>
                      <a:pt x="211" y="114"/>
                      <a:pt x="209" y="105"/>
                    </a:cubicBezTo>
                    <a:cubicBezTo>
                      <a:pt x="209" y="88"/>
                      <a:pt x="209" y="88"/>
                      <a:pt x="209" y="88"/>
                    </a:cubicBezTo>
                    <a:cubicBezTo>
                      <a:pt x="210" y="83"/>
                      <a:pt x="212" y="79"/>
                      <a:pt x="213" y="76"/>
                    </a:cubicBezTo>
                    <a:cubicBezTo>
                      <a:pt x="214" y="75"/>
                      <a:pt x="215" y="73"/>
                      <a:pt x="215" y="72"/>
                    </a:cubicBezTo>
                    <a:cubicBezTo>
                      <a:pt x="216" y="70"/>
                      <a:pt x="216" y="67"/>
                      <a:pt x="217" y="64"/>
                    </a:cubicBezTo>
                    <a:close/>
                    <a:moveTo>
                      <a:pt x="217" y="124"/>
                    </a:moveTo>
                    <a:cubicBezTo>
                      <a:pt x="217" y="132"/>
                      <a:pt x="217" y="132"/>
                      <a:pt x="217" y="132"/>
                    </a:cubicBezTo>
                    <a:cubicBezTo>
                      <a:pt x="217" y="133"/>
                      <a:pt x="216" y="135"/>
                      <a:pt x="216" y="135"/>
                    </a:cubicBezTo>
                    <a:cubicBezTo>
                      <a:pt x="214" y="135"/>
                      <a:pt x="216" y="129"/>
                      <a:pt x="214" y="119"/>
                    </a:cubicBezTo>
                    <a:cubicBezTo>
                      <a:pt x="217" y="124"/>
                      <a:pt x="217" y="124"/>
                      <a:pt x="217" y="124"/>
                    </a:cubicBezTo>
                    <a:cubicBezTo>
                      <a:pt x="217" y="124"/>
                      <a:pt x="217" y="124"/>
                      <a:pt x="217" y="124"/>
                    </a:cubicBezTo>
                    <a:close/>
                    <a:moveTo>
                      <a:pt x="217" y="139"/>
                    </a:moveTo>
                    <a:cubicBezTo>
                      <a:pt x="217" y="170"/>
                      <a:pt x="217" y="170"/>
                      <a:pt x="217" y="170"/>
                    </a:cubicBezTo>
                    <a:cubicBezTo>
                      <a:pt x="214" y="175"/>
                      <a:pt x="210" y="180"/>
                      <a:pt x="209" y="180"/>
                    </a:cubicBezTo>
                    <a:cubicBezTo>
                      <a:pt x="209" y="180"/>
                      <a:pt x="209" y="180"/>
                      <a:pt x="209" y="180"/>
                    </a:cubicBezTo>
                    <a:cubicBezTo>
                      <a:pt x="209" y="150"/>
                      <a:pt x="209" y="150"/>
                      <a:pt x="209" y="150"/>
                    </a:cubicBezTo>
                    <a:cubicBezTo>
                      <a:pt x="212" y="145"/>
                      <a:pt x="215" y="141"/>
                      <a:pt x="217" y="139"/>
                    </a:cubicBezTo>
                    <a:close/>
                    <a:moveTo>
                      <a:pt x="217" y="176"/>
                    </a:moveTo>
                    <a:cubicBezTo>
                      <a:pt x="215" y="180"/>
                      <a:pt x="213" y="183"/>
                      <a:pt x="213" y="183"/>
                    </a:cubicBezTo>
                    <a:cubicBezTo>
                      <a:pt x="211" y="186"/>
                      <a:pt x="211" y="186"/>
                      <a:pt x="211" y="186"/>
                    </a:cubicBezTo>
                    <a:cubicBezTo>
                      <a:pt x="214" y="184"/>
                      <a:pt x="214" y="184"/>
                      <a:pt x="214" y="184"/>
                    </a:cubicBezTo>
                    <a:cubicBezTo>
                      <a:pt x="214" y="184"/>
                      <a:pt x="215" y="184"/>
                      <a:pt x="217" y="182"/>
                    </a:cubicBezTo>
                    <a:cubicBezTo>
                      <a:pt x="217" y="176"/>
                      <a:pt x="217" y="176"/>
                      <a:pt x="217" y="176"/>
                    </a:cubicBezTo>
                    <a:close/>
                    <a:moveTo>
                      <a:pt x="217" y="191"/>
                    </a:moveTo>
                    <a:cubicBezTo>
                      <a:pt x="217" y="221"/>
                      <a:pt x="217" y="221"/>
                      <a:pt x="217" y="221"/>
                    </a:cubicBezTo>
                    <a:cubicBezTo>
                      <a:pt x="217" y="222"/>
                      <a:pt x="216" y="223"/>
                      <a:pt x="215" y="224"/>
                    </a:cubicBezTo>
                    <a:cubicBezTo>
                      <a:pt x="213" y="227"/>
                      <a:pt x="211" y="229"/>
                      <a:pt x="209" y="231"/>
                    </a:cubicBezTo>
                    <a:cubicBezTo>
                      <a:pt x="209" y="196"/>
                      <a:pt x="209" y="196"/>
                      <a:pt x="209" y="196"/>
                    </a:cubicBezTo>
                    <a:cubicBezTo>
                      <a:pt x="212" y="195"/>
                      <a:pt x="215" y="192"/>
                      <a:pt x="217" y="191"/>
                    </a:cubicBezTo>
                    <a:close/>
                    <a:moveTo>
                      <a:pt x="209" y="185"/>
                    </a:moveTo>
                    <a:cubicBezTo>
                      <a:pt x="209" y="183"/>
                      <a:pt x="209" y="183"/>
                      <a:pt x="209" y="183"/>
                    </a:cubicBezTo>
                    <a:cubicBezTo>
                      <a:pt x="211" y="181"/>
                      <a:pt x="211" y="181"/>
                      <a:pt x="211" y="181"/>
                    </a:cubicBezTo>
                    <a:cubicBezTo>
                      <a:pt x="211" y="181"/>
                      <a:pt x="210" y="183"/>
                      <a:pt x="209" y="185"/>
                    </a:cubicBezTo>
                    <a:close/>
                    <a:moveTo>
                      <a:pt x="209" y="117"/>
                    </a:moveTo>
                    <a:cubicBezTo>
                      <a:pt x="210" y="117"/>
                      <a:pt x="212" y="117"/>
                      <a:pt x="213" y="117"/>
                    </a:cubicBezTo>
                    <a:cubicBezTo>
                      <a:pt x="212" y="116"/>
                      <a:pt x="211" y="114"/>
                      <a:pt x="210" y="112"/>
                    </a:cubicBezTo>
                    <a:cubicBezTo>
                      <a:pt x="209" y="112"/>
                      <a:pt x="209" y="112"/>
                      <a:pt x="209" y="112"/>
                    </a:cubicBezTo>
                    <a:cubicBezTo>
                      <a:pt x="209" y="117"/>
                      <a:pt x="209" y="117"/>
                      <a:pt x="209" y="117"/>
                    </a:cubicBezTo>
                    <a:close/>
                    <a:moveTo>
                      <a:pt x="209" y="76"/>
                    </a:moveTo>
                    <a:cubicBezTo>
                      <a:pt x="209" y="76"/>
                      <a:pt x="209" y="76"/>
                      <a:pt x="210" y="76"/>
                    </a:cubicBezTo>
                    <a:cubicBezTo>
                      <a:pt x="211" y="75"/>
                      <a:pt x="210" y="66"/>
                      <a:pt x="209" y="62"/>
                    </a:cubicBezTo>
                    <a:cubicBezTo>
                      <a:pt x="209" y="76"/>
                      <a:pt x="209" y="76"/>
                      <a:pt x="209" y="76"/>
                    </a:cubicBezTo>
                    <a:close/>
                    <a:moveTo>
                      <a:pt x="209" y="43"/>
                    </a:moveTo>
                    <a:cubicBezTo>
                      <a:pt x="209" y="16"/>
                      <a:pt x="209" y="16"/>
                      <a:pt x="209" y="16"/>
                    </a:cubicBezTo>
                    <a:cubicBezTo>
                      <a:pt x="210" y="18"/>
                      <a:pt x="211" y="20"/>
                      <a:pt x="212" y="23"/>
                    </a:cubicBezTo>
                    <a:cubicBezTo>
                      <a:pt x="213" y="26"/>
                      <a:pt x="213" y="29"/>
                      <a:pt x="214" y="32"/>
                    </a:cubicBezTo>
                    <a:cubicBezTo>
                      <a:pt x="217" y="48"/>
                      <a:pt x="213" y="60"/>
                      <a:pt x="212" y="60"/>
                    </a:cubicBezTo>
                    <a:cubicBezTo>
                      <a:pt x="211" y="63"/>
                      <a:pt x="211" y="63"/>
                      <a:pt x="211" y="63"/>
                    </a:cubicBezTo>
                    <a:cubicBezTo>
                      <a:pt x="211" y="60"/>
                      <a:pt x="211" y="60"/>
                      <a:pt x="211" y="60"/>
                    </a:cubicBezTo>
                    <a:cubicBezTo>
                      <a:pt x="211" y="60"/>
                      <a:pt x="210" y="50"/>
                      <a:pt x="209" y="43"/>
                    </a:cubicBezTo>
                    <a:close/>
                    <a:moveTo>
                      <a:pt x="209" y="16"/>
                    </a:moveTo>
                    <a:cubicBezTo>
                      <a:pt x="209" y="43"/>
                      <a:pt x="209" y="43"/>
                      <a:pt x="209" y="43"/>
                    </a:cubicBezTo>
                    <a:cubicBezTo>
                      <a:pt x="209" y="42"/>
                      <a:pt x="209" y="41"/>
                      <a:pt x="209" y="41"/>
                    </a:cubicBezTo>
                    <a:cubicBezTo>
                      <a:pt x="208" y="39"/>
                      <a:pt x="208" y="37"/>
                      <a:pt x="207" y="36"/>
                    </a:cubicBezTo>
                    <a:cubicBezTo>
                      <a:pt x="207" y="13"/>
                      <a:pt x="207" y="13"/>
                      <a:pt x="207" y="13"/>
                    </a:cubicBezTo>
                    <a:cubicBezTo>
                      <a:pt x="208" y="14"/>
                      <a:pt x="208" y="15"/>
                      <a:pt x="209" y="16"/>
                    </a:cubicBezTo>
                    <a:close/>
                    <a:moveTo>
                      <a:pt x="209" y="62"/>
                    </a:moveTo>
                    <a:cubicBezTo>
                      <a:pt x="209" y="76"/>
                      <a:pt x="209" y="76"/>
                      <a:pt x="209" y="76"/>
                    </a:cubicBezTo>
                    <a:cubicBezTo>
                      <a:pt x="208" y="76"/>
                      <a:pt x="208" y="73"/>
                      <a:pt x="207" y="70"/>
                    </a:cubicBezTo>
                    <a:cubicBezTo>
                      <a:pt x="207" y="65"/>
                      <a:pt x="207" y="65"/>
                      <a:pt x="207" y="65"/>
                    </a:cubicBezTo>
                    <a:cubicBezTo>
                      <a:pt x="207" y="66"/>
                      <a:pt x="207" y="66"/>
                      <a:pt x="207" y="66"/>
                    </a:cubicBezTo>
                    <a:cubicBezTo>
                      <a:pt x="209" y="59"/>
                      <a:pt x="209" y="59"/>
                      <a:pt x="209" y="59"/>
                    </a:cubicBezTo>
                    <a:cubicBezTo>
                      <a:pt x="209" y="59"/>
                      <a:pt x="209" y="61"/>
                      <a:pt x="209" y="62"/>
                    </a:cubicBezTo>
                    <a:close/>
                    <a:moveTo>
                      <a:pt x="209" y="88"/>
                    </a:moveTo>
                    <a:cubicBezTo>
                      <a:pt x="209" y="105"/>
                      <a:pt x="209" y="105"/>
                      <a:pt x="209" y="105"/>
                    </a:cubicBezTo>
                    <a:cubicBezTo>
                      <a:pt x="208" y="102"/>
                      <a:pt x="208" y="99"/>
                      <a:pt x="208" y="96"/>
                    </a:cubicBezTo>
                    <a:cubicBezTo>
                      <a:pt x="208" y="94"/>
                      <a:pt x="208" y="92"/>
                      <a:pt x="209" y="91"/>
                    </a:cubicBezTo>
                    <a:cubicBezTo>
                      <a:pt x="209" y="90"/>
                      <a:pt x="209" y="89"/>
                      <a:pt x="209" y="88"/>
                    </a:cubicBezTo>
                    <a:close/>
                    <a:moveTo>
                      <a:pt x="209" y="112"/>
                    </a:moveTo>
                    <a:cubicBezTo>
                      <a:pt x="209" y="117"/>
                      <a:pt x="209" y="117"/>
                      <a:pt x="209" y="117"/>
                    </a:cubicBezTo>
                    <a:cubicBezTo>
                      <a:pt x="208" y="116"/>
                      <a:pt x="208" y="116"/>
                      <a:pt x="207" y="116"/>
                    </a:cubicBezTo>
                    <a:cubicBezTo>
                      <a:pt x="207" y="111"/>
                      <a:pt x="207" y="111"/>
                      <a:pt x="207" y="111"/>
                    </a:cubicBezTo>
                    <a:cubicBezTo>
                      <a:pt x="208" y="111"/>
                      <a:pt x="208" y="112"/>
                      <a:pt x="209" y="112"/>
                    </a:cubicBezTo>
                    <a:close/>
                    <a:moveTo>
                      <a:pt x="209" y="150"/>
                    </a:moveTo>
                    <a:cubicBezTo>
                      <a:pt x="209" y="180"/>
                      <a:pt x="209" y="180"/>
                      <a:pt x="209" y="180"/>
                    </a:cubicBezTo>
                    <a:cubicBezTo>
                      <a:pt x="209" y="181"/>
                      <a:pt x="209" y="181"/>
                      <a:pt x="209" y="181"/>
                    </a:cubicBezTo>
                    <a:cubicBezTo>
                      <a:pt x="208" y="180"/>
                      <a:pt x="208" y="180"/>
                      <a:pt x="208" y="180"/>
                    </a:cubicBezTo>
                    <a:cubicBezTo>
                      <a:pt x="208" y="180"/>
                      <a:pt x="207" y="179"/>
                      <a:pt x="207" y="178"/>
                    </a:cubicBezTo>
                    <a:cubicBezTo>
                      <a:pt x="207" y="155"/>
                      <a:pt x="207" y="155"/>
                      <a:pt x="207" y="155"/>
                    </a:cubicBezTo>
                    <a:cubicBezTo>
                      <a:pt x="207" y="153"/>
                      <a:pt x="208" y="151"/>
                      <a:pt x="209" y="150"/>
                    </a:cubicBezTo>
                    <a:cubicBezTo>
                      <a:pt x="209" y="150"/>
                      <a:pt x="209" y="150"/>
                      <a:pt x="209" y="150"/>
                    </a:cubicBezTo>
                    <a:close/>
                    <a:moveTo>
                      <a:pt x="209" y="183"/>
                    </a:moveTo>
                    <a:cubicBezTo>
                      <a:pt x="209" y="185"/>
                      <a:pt x="209" y="185"/>
                      <a:pt x="209" y="185"/>
                    </a:cubicBezTo>
                    <a:cubicBezTo>
                      <a:pt x="208" y="186"/>
                      <a:pt x="208" y="188"/>
                      <a:pt x="207" y="189"/>
                    </a:cubicBezTo>
                    <a:cubicBezTo>
                      <a:pt x="207" y="185"/>
                      <a:pt x="207" y="185"/>
                      <a:pt x="207" y="185"/>
                    </a:cubicBezTo>
                    <a:cubicBezTo>
                      <a:pt x="209" y="183"/>
                      <a:pt x="209" y="183"/>
                      <a:pt x="209" y="183"/>
                    </a:cubicBezTo>
                    <a:close/>
                    <a:moveTo>
                      <a:pt x="209" y="196"/>
                    </a:moveTo>
                    <a:cubicBezTo>
                      <a:pt x="209" y="231"/>
                      <a:pt x="209" y="231"/>
                      <a:pt x="209" y="231"/>
                    </a:cubicBezTo>
                    <a:cubicBezTo>
                      <a:pt x="209" y="231"/>
                      <a:pt x="209" y="231"/>
                      <a:pt x="209" y="231"/>
                    </a:cubicBezTo>
                    <a:cubicBezTo>
                      <a:pt x="208" y="232"/>
                      <a:pt x="207" y="232"/>
                      <a:pt x="207" y="233"/>
                    </a:cubicBezTo>
                    <a:cubicBezTo>
                      <a:pt x="207" y="198"/>
                      <a:pt x="207" y="198"/>
                      <a:pt x="207" y="198"/>
                    </a:cubicBezTo>
                    <a:cubicBezTo>
                      <a:pt x="207" y="197"/>
                      <a:pt x="208" y="197"/>
                      <a:pt x="209" y="196"/>
                    </a:cubicBezTo>
                    <a:close/>
                    <a:moveTo>
                      <a:pt x="207" y="150"/>
                    </a:moveTo>
                    <a:cubicBezTo>
                      <a:pt x="207" y="147"/>
                      <a:pt x="207" y="147"/>
                      <a:pt x="207" y="147"/>
                    </a:cubicBezTo>
                    <a:cubicBezTo>
                      <a:pt x="207" y="147"/>
                      <a:pt x="207" y="148"/>
                      <a:pt x="208" y="148"/>
                    </a:cubicBezTo>
                    <a:cubicBezTo>
                      <a:pt x="208" y="148"/>
                      <a:pt x="207" y="149"/>
                      <a:pt x="207" y="149"/>
                    </a:cubicBezTo>
                    <a:cubicBezTo>
                      <a:pt x="207" y="150"/>
                      <a:pt x="207" y="150"/>
                      <a:pt x="207" y="150"/>
                    </a:cubicBezTo>
                    <a:close/>
                    <a:moveTo>
                      <a:pt x="207" y="106"/>
                    </a:moveTo>
                    <a:cubicBezTo>
                      <a:pt x="207" y="104"/>
                      <a:pt x="207" y="104"/>
                      <a:pt x="207" y="104"/>
                    </a:cubicBezTo>
                    <a:cubicBezTo>
                      <a:pt x="207" y="105"/>
                      <a:pt x="207" y="106"/>
                      <a:pt x="207" y="107"/>
                    </a:cubicBezTo>
                    <a:cubicBezTo>
                      <a:pt x="207" y="107"/>
                      <a:pt x="207" y="107"/>
                      <a:pt x="207" y="106"/>
                    </a:cubicBezTo>
                    <a:close/>
                    <a:moveTo>
                      <a:pt x="207" y="89"/>
                    </a:moveTo>
                    <a:cubicBezTo>
                      <a:pt x="207" y="89"/>
                      <a:pt x="207" y="89"/>
                      <a:pt x="207" y="89"/>
                    </a:cubicBezTo>
                    <a:cubicBezTo>
                      <a:pt x="207" y="89"/>
                      <a:pt x="207" y="89"/>
                      <a:pt x="207" y="89"/>
                    </a:cubicBezTo>
                    <a:close/>
                    <a:moveTo>
                      <a:pt x="207" y="13"/>
                    </a:moveTo>
                    <a:cubicBezTo>
                      <a:pt x="207" y="36"/>
                      <a:pt x="207" y="36"/>
                      <a:pt x="207" y="36"/>
                    </a:cubicBezTo>
                    <a:cubicBezTo>
                      <a:pt x="205" y="33"/>
                      <a:pt x="204" y="31"/>
                      <a:pt x="202" y="31"/>
                    </a:cubicBezTo>
                    <a:cubicBezTo>
                      <a:pt x="204" y="33"/>
                      <a:pt x="205" y="38"/>
                      <a:pt x="206" y="41"/>
                    </a:cubicBezTo>
                    <a:cubicBezTo>
                      <a:pt x="207" y="48"/>
                      <a:pt x="207" y="59"/>
                      <a:pt x="207" y="60"/>
                    </a:cubicBezTo>
                    <a:cubicBezTo>
                      <a:pt x="207" y="61"/>
                      <a:pt x="207" y="61"/>
                      <a:pt x="207" y="61"/>
                    </a:cubicBezTo>
                    <a:cubicBezTo>
                      <a:pt x="206" y="61"/>
                      <a:pt x="206" y="61"/>
                      <a:pt x="206" y="61"/>
                    </a:cubicBezTo>
                    <a:cubicBezTo>
                      <a:pt x="205" y="61"/>
                      <a:pt x="200" y="59"/>
                      <a:pt x="195" y="53"/>
                    </a:cubicBezTo>
                    <a:cubicBezTo>
                      <a:pt x="195" y="3"/>
                      <a:pt x="195" y="3"/>
                      <a:pt x="195" y="3"/>
                    </a:cubicBezTo>
                    <a:cubicBezTo>
                      <a:pt x="199" y="5"/>
                      <a:pt x="203" y="8"/>
                      <a:pt x="207" y="13"/>
                    </a:cubicBezTo>
                    <a:close/>
                    <a:moveTo>
                      <a:pt x="207" y="65"/>
                    </a:moveTo>
                    <a:cubicBezTo>
                      <a:pt x="207" y="70"/>
                      <a:pt x="207" y="70"/>
                      <a:pt x="207" y="70"/>
                    </a:cubicBezTo>
                    <a:cubicBezTo>
                      <a:pt x="206" y="67"/>
                      <a:pt x="205" y="65"/>
                      <a:pt x="203" y="62"/>
                    </a:cubicBezTo>
                    <a:cubicBezTo>
                      <a:pt x="207" y="65"/>
                      <a:pt x="207" y="65"/>
                      <a:pt x="207" y="65"/>
                    </a:cubicBezTo>
                    <a:close/>
                    <a:moveTo>
                      <a:pt x="207" y="89"/>
                    </a:moveTo>
                    <a:cubicBezTo>
                      <a:pt x="207" y="89"/>
                      <a:pt x="207" y="89"/>
                      <a:pt x="207" y="89"/>
                    </a:cubicBezTo>
                    <a:cubicBezTo>
                      <a:pt x="207" y="90"/>
                      <a:pt x="207" y="90"/>
                      <a:pt x="206" y="90"/>
                    </a:cubicBezTo>
                    <a:cubicBezTo>
                      <a:pt x="206" y="92"/>
                      <a:pt x="206" y="94"/>
                      <a:pt x="206" y="96"/>
                    </a:cubicBezTo>
                    <a:cubicBezTo>
                      <a:pt x="206" y="99"/>
                      <a:pt x="206" y="102"/>
                      <a:pt x="207" y="104"/>
                    </a:cubicBezTo>
                    <a:cubicBezTo>
                      <a:pt x="207" y="106"/>
                      <a:pt x="207" y="106"/>
                      <a:pt x="207" y="106"/>
                    </a:cubicBezTo>
                    <a:cubicBezTo>
                      <a:pt x="206" y="106"/>
                      <a:pt x="206" y="106"/>
                      <a:pt x="206" y="106"/>
                    </a:cubicBezTo>
                    <a:cubicBezTo>
                      <a:pt x="203" y="105"/>
                      <a:pt x="198" y="101"/>
                      <a:pt x="195" y="100"/>
                    </a:cubicBezTo>
                    <a:cubicBezTo>
                      <a:pt x="195" y="87"/>
                      <a:pt x="195" y="87"/>
                      <a:pt x="195" y="87"/>
                    </a:cubicBezTo>
                    <a:cubicBezTo>
                      <a:pt x="198" y="87"/>
                      <a:pt x="202" y="88"/>
                      <a:pt x="207" y="89"/>
                    </a:cubicBezTo>
                    <a:close/>
                    <a:moveTo>
                      <a:pt x="207" y="111"/>
                    </a:moveTo>
                    <a:cubicBezTo>
                      <a:pt x="206" y="110"/>
                      <a:pt x="205" y="110"/>
                      <a:pt x="204" y="109"/>
                    </a:cubicBezTo>
                    <a:cubicBezTo>
                      <a:pt x="200" y="107"/>
                      <a:pt x="197" y="103"/>
                      <a:pt x="195" y="101"/>
                    </a:cubicBezTo>
                    <a:cubicBezTo>
                      <a:pt x="195" y="112"/>
                      <a:pt x="195" y="112"/>
                      <a:pt x="195" y="112"/>
                    </a:cubicBezTo>
                    <a:cubicBezTo>
                      <a:pt x="199" y="114"/>
                      <a:pt x="203" y="115"/>
                      <a:pt x="207" y="116"/>
                    </a:cubicBezTo>
                    <a:cubicBezTo>
                      <a:pt x="207" y="111"/>
                      <a:pt x="207" y="111"/>
                      <a:pt x="207" y="111"/>
                    </a:cubicBezTo>
                    <a:close/>
                    <a:moveTo>
                      <a:pt x="207" y="147"/>
                    </a:moveTo>
                    <a:cubicBezTo>
                      <a:pt x="207" y="150"/>
                      <a:pt x="207" y="150"/>
                      <a:pt x="207" y="150"/>
                    </a:cubicBezTo>
                    <a:cubicBezTo>
                      <a:pt x="206" y="151"/>
                      <a:pt x="205" y="153"/>
                      <a:pt x="205" y="154"/>
                    </a:cubicBezTo>
                    <a:cubicBezTo>
                      <a:pt x="203" y="158"/>
                      <a:pt x="202" y="162"/>
                      <a:pt x="202" y="165"/>
                    </a:cubicBezTo>
                    <a:cubicBezTo>
                      <a:pt x="202" y="165"/>
                      <a:pt x="202" y="165"/>
                      <a:pt x="202" y="164"/>
                    </a:cubicBezTo>
                    <a:cubicBezTo>
                      <a:pt x="200" y="162"/>
                      <a:pt x="197" y="159"/>
                      <a:pt x="195" y="157"/>
                    </a:cubicBezTo>
                    <a:cubicBezTo>
                      <a:pt x="195" y="140"/>
                      <a:pt x="195" y="140"/>
                      <a:pt x="195" y="140"/>
                    </a:cubicBezTo>
                    <a:cubicBezTo>
                      <a:pt x="198" y="142"/>
                      <a:pt x="202" y="144"/>
                      <a:pt x="207" y="147"/>
                    </a:cubicBezTo>
                    <a:close/>
                    <a:moveTo>
                      <a:pt x="207" y="155"/>
                    </a:moveTo>
                    <a:cubicBezTo>
                      <a:pt x="207" y="155"/>
                      <a:pt x="207" y="155"/>
                      <a:pt x="207" y="155"/>
                    </a:cubicBezTo>
                    <a:cubicBezTo>
                      <a:pt x="203" y="165"/>
                      <a:pt x="205" y="173"/>
                      <a:pt x="207" y="178"/>
                    </a:cubicBezTo>
                    <a:cubicBezTo>
                      <a:pt x="207" y="155"/>
                      <a:pt x="207" y="155"/>
                      <a:pt x="207" y="155"/>
                    </a:cubicBezTo>
                    <a:close/>
                    <a:moveTo>
                      <a:pt x="207" y="185"/>
                    </a:moveTo>
                    <a:cubicBezTo>
                      <a:pt x="207" y="189"/>
                      <a:pt x="207" y="189"/>
                      <a:pt x="207" y="189"/>
                    </a:cubicBezTo>
                    <a:cubicBezTo>
                      <a:pt x="205" y="193"/>
                      <a:pt x="202" y="196"/>
                      <a:pt x="201" y="196"/>
                    </a:cubicBezTo>
                    <a:cubicBezTo>
                      <a:pt x="199" y="195"/>
                      <a:pt x="204" y="190"/>
                      <a:pt x="205" y="180"/>
                    </a:cubicBezTo>
                    <a:cubicBezTo>
                      <a:pt x="206" y="186"/>
                      <a:pt x="206" y="186"/>
                      <a:pt x="206" y="186"/>
                    </a:cubicBezTo>
                    <a:cubicBezTo>
                      <a:pt x="207" y="185"/>
                      <a:pt x="207" y="185"/>
                      <a:pt x="207" y="185"/>
                    </a:cubicBezTo>
                    <a:close/>
                    <a:moveTo>
                      <a:pt x="207" y="198"/>
                    </a:moveTo>
                    <a:cubicBezTo>
                      <a:pt x="207" y="233"/>
                      <a:pt x="207" y="233"/>
                      <a:pt x="207" y="233"/>
                    </a:cubicBezTo>
                    <a:cubicBezTo>
                      <a:pt x="203" y="236"/>
                      <a:pt x="199" y="239"/>
                      <a:pt x="195" y="240"/>
                    </a:cubicBezTo>
                    <a:cubicBezTo>
                      <a:pt x="195" y="232"/>
                      <a:pt x="195" y="232"/>
                      <a:pt x="195" y="232"/>
                    </a:cubicBezTo>
                    <a:cubicBezTo>
                      <a:pt x="196" y="232"/>
                      <a:pt x="197" y="231"/>
                      <a:pt x="197" y="231"/>
                    </a:cubicBezTo>
                    <a:cubicBezTo>
                      <a:pt x="201" y="227"/>
                      <a:pt x="203" y="221"/>
                      <a:pt x="203" y="218"/>
                    </a:cubicBezTo>
                    <a:cubicBezTo>
                      <a:pt x="201" y="221"/>
                      <a:pt x="198" y="226"/>
                      <a:pt x="195" y="228"/>
                    </a:cubicBezTo>
                    <a:cubicBezTo>
                      <a:pt x="195" y="228"/>
                      <a:pt x="195" y="228"/>
                      <a:pt x="195" y="228"/>
                    </a:cubicBezTo>
                    <a:cubicBezTo>
                      <a:pt x="195" y="204"/>
                      <a:pt x="195" y="204"/>
                      <a:pt x="195" y="204"/>
                    </a:cubicBezTo>
                    <a:cubicBezTo>
                      <a:pt x="198" y="203"/>
                      <a:pt x="200" y="201"/>
                      <a:pt x="202" y="200"/>
                    </a:cubicBezTo>
                    <a:cubicBezTo>
                      <a:pt x="204" y="200"/>
                      <a:pt x="205" y="199"/>
                      <a:pt x="206" y="198"/>
                    </a:cubicBezTo>
                    <a:cubicBezTo>
                      <a:pt x="207" y="198"/>
                      <a:pt x="207" y="198"/>
                      <a:pt x="207" y="198"/>
                    </a:cubicBezTo>
                    <a:close/>
                    <a:moveTo>
                      <a:pt x="195" y="171"/>
                    </a:moveTo>
                    <a:cubicBezTo>
                      <a:pt x="199" y="174"/>
                      <a:pt x="202" y="176"/>
                      <a:pt x="205" y="178"/>
                    </a:cubicBezTo>
                    <a:cubicBezTo>
                      <a:pt x="204" y="176"/>
                      <a:pt x="203" y="174"/>
                      <a:pt x="203" y="171"/>
                    </a:cubicBezTo>
                    <a:cubicBezTo>
                      <a:pt x="201" y="169"/>
                      <a:pt x="199" y="168"/>
                      <a:pt x="198" y="166"/>
                    </a:cubicBezTo>
                    <a:cubicBezTo>
                      <a:pt x="197" y="165"/>
                      <a:pt x="196" y="163"/>
                      <a:pt x="195" y="162"/>
                    </a:cubicBezTo>
                    <a:cubicBezTo>
                      <a:pt x="195" y="171"/>
                      <a:pt x="195" y="171"/>
                      <a:pt x="195" y="171"/>
                    </a:cubicBezTo>
                    <a:close/>
                    <a:moveTo>
                      <a:pt x="195" y="62"/>
                    </a:moveTo>
                    <a:cubicBezTo>
                      <a:pt x="198" y="62"/>
                      <a:pt x="200" y="62"/>
                      <a:pt x="202" y="61"/>
                    </a:cubicBezTo>
                    <a:cubicBezTo>
                      <a:pt x="200" y="60"/>
                      <a:pt x="199" y="59"/>
                      <a:pt x="197" y="58"/>
                    </a:cubicBezTo>
                    <a:cubicBezTo>
                      <a:pt x="196" y="58"/>
                      <a:pt x="196" y="58"/>
                      <a:pt x="195" y="58"/>
                    </a:cubicBezTo>
                    <a:lnTo>
                      <a:pt x="195" y="62"/>
                    </a:lnTo>
                    <a:close/>
                    <a:moveTo>
                      <a:pt x="195" y="3"/>
                    </a:moveTo>
                    <a:cubicBezTo>
                      <a:pt x="195" y="53"/>
                      <a:pt x="195" y="53"/>
                      <a:pt x="195" y="53"/>
                    </a:cubicBezTo>
                    <a:cubicBezTo>
                      <a:pt x="193" y="50"/>
                      <a:pt x="191" y="47"/>
                      <a:pt x="190" y="43"/>
                    </a:cubicBezTo>
                    <a:cubicBezTo>
                      <a:pt x="190" y="42"/>
                      <a:pt x="189" y="40"/>
                      <a:pt x="189" y="38"/>
                    </a:cubicBezTo>
                    <a:cubicBezTo>
                      <a:pt x="188" y="33"/>
                      <a:pt x="189" y="28"/>
                      <a:pt x="189" y="24"/>
                    </a:cubicBezTo>
                    <a:cubicBezTo>
                      <a:pt x="189" y="22"/>
                      <a:pt x="189" y="20"/>
                      <a:pt x="189" y="19"/>
                    </a:cubicBezTo>
                    <a:cubicBezTo>
                      <a:pt x="189" y="14"/>
                      <a:pt x="189" y="1"/>
                      <a:pt x="189" y="1"/>
                    </a:cubicBezTo>
                    <a:cubicBezTo>
                      <a:pt x="189" y="0"/>
                      <a:pt x="189" y="0"/>
                      <a:pt x="189" y="0"/>
                    </a:cubicBezTo>
                    <a:cubicBezTo>
                      <a:pt x="190" y="0"/>
                      <a:pt x="190" y="0"/>
                      <a:pt x="190" y="0"/>
                    </a:cubicBezTo>
                    <a:cubicBezTo>
                      <a:pt x="190" y="0"/>
                      <a:pt x="192" y="1"/>
                      <a:pt x="195" y="3"/>
                    </a:cubicBezTo>
                    <a:close/>
                    <a:moveTo>
                      <a:pt x="195" y="58"/>
                    </a:moveTo>
                    <a:cubicBezTo>
                      <a:pt x="193" y="57"/>
                      <a:pt x="192" y="57"/>
                      <a:pt x="191" y="57"/>
                    </a:cubicBezTo>
                    <a:cubicBezTo>
                      <a:pt x="185" y="56"/>
                      <a:pt x="180" y="52"/>
                      <a:pt x="178" y="51"/>
                    </a:cubicBezTo>
                    <a:cubicBezTo>
                      <a:pt x="178" y="61"/>
                      <a:pt x="178" y="61"/>
                      <a:pt x="178" y="61"/>
                    </a:cubicBezTo>
                    <a:cubicBezTo>
                      <a:pt x="185" y="63"/>
                      <a:pt x="190" y="63"/>
                      <a:pt x="195" y="62"/>
                    </a:cubicBezTo>
                    <a:cubicBezTo>
                      <a:pt x="195" y="58"/>
                      <a:pt x="195" y="58"/>
                      <a:pt x="195" y="58"/>
                    </a:cubicBezTo>
                    <a:close/>
                    <a:moveTo>
                      <a:pt x="195" y="87"/>
                    </a:moveTo>
                    <a:cubicBezTo>
                      <a:pt x="195" y="100"/>
                      <a:pt x="195" y="100"/>
                      <a:pt x="195" y="100"/>
                    </a:cubicBezTo>
                    <a:cubicBezTo>
                      <a:pt x="194" y="99"/>
                      <a:pt x="193" y="99"/>
                      <a:pt x="193" y="99"/>
                    </a:cubicBezTo>
                    <a:cubicBezTo>
                      <a:pt x="193" y="99"/>
                      <a:pt x="194" y="100"/>
                      <a:pt x="195" y="101"/>
                    </a:cubicBezTo>
                    <a:cubicBezTo>
                      <a:pt x="195" y="112"/>
                      <a:pt x="195" y="112"/>
                      <a:pt x="195" y="112"/>
                    </a:cubicBezTo>
                    <a:cubicBezTo>
                      <a:pt x="193" y="110"/>
                      <a:pt x="191" y="109"/>
                      <a:pt x="189" y="108"/>
                    </a:cubicBezTo>
                    <a:cubicBezTo>
                      <a:pt x="184" y="104"/>
                      <a:pt x="181" y="100"/>
                      <a:pt x="178" y="96"/>
                    </a:cubicBezTo>
                    <a:cubicBezTo>
                      <a:pt x="178" y="81"/>
                      <a:pt x="178" y="81"/>
                      <a:pt x="178" y="81"/>
                    </a:cubicBezTo>
                    <a:cubicBezTo>
                      <a:pt x="182" y="83"/>
                      <a:pt x="187" y="85"/>
                      <a:pt x="190" y="86"/>
                    </a:cubicBezTo>
                    <a:cubicBezTo>
                      <a:pt x="192" y="87"/>
                      <a:pt x="193" y="87"/>
                      <a:pt x="195" y="87"/>
                    </a:cubicBezTo>
                    <a:close/>
                    <a:moveTo>
                      <a:pt x="195" y="140"/>
                    </a:moveTo>
                    <a:cubicBezTo>
                      <a:pt x="195" y="157"/>
                      <a:pt x="195" y="157"/>
                      <a:pt x="195" y="157"/>
                    </a:cubicBezTo>
                    <a:cubicBezTo>
                      <a:pt x="193" y="154"/>
                      <a:pt x="192" y="152"/>
                      <a:pt x="192" y="152"/>
                    </a:cubicBezTo>
                    <a:cubicBezTo>
                      <a:pt x="192" y="152"/>
                      <a:pt x="193" y="157"/>
                      <a:pt x="195" y="162"/>
                    </a:cubicBezTo>
                    <a:cubicBezTo>
                      <a:pt x="195" y="171"/>
                      <a:pt x="195" y="171"/>
                      <a:pt x="195" y="171"/>
                    </a:cubicBezTo>
                    <a:cubicBezTo>
                      <a:pt x="191" y="168"/>
                      <a:pt x="188" y="164"/>
                      <a:pt x="184" y="159"/>
                    </a:cubicBezTo>
                    <a:cubicBezTo>
                      <a:pt x="181" y="155"/>
                      <a:pt x="179" y="150"/>
                      <a:pt x="178" y="146"/>
                    </a:cubicBezTo>
                    <a:cubicBezTo>
                      <a:pt x="178" y="129"/>
                      <a:pt x="178" y="129"/>
                      <a:pt x="178" y="129"/>
                    </a:cubicBezTo>
                    <a:cubicBezTo>
                      <a:pt x="179" y="127"/>
                      <a:pt x="179" y="125"/>
                      <a:pt x="179" y="125"/>
                    </a:cubicBezTo>
                    <a:cubicBezTo>
                      <a:pt x="179" y="125"/>
                      <a:pt x="189" y="136"/>
                      <a:pt x="193" y="139"/>
                    </a:cubicBezTo>
                    <a:cubicBezTo>
                      <a:pt x="193" y="139"/>
                      <a:pt x="194" y="140"/>
                      <a:pt x="195" y="140"/>
                    </a:cubicBezTo>
                    <a:close/>
                    <a:moveTo>
                      <a:pt x="195" y="204"/>
                    </a:moveTo>
                    <a:cubicBezTo>
                      <a:pt x="195" y="228"/>
                      <a:pt x="195" y="228"/>
                      <a:pt x="195" y="228"/>
                    </a:cubicBezTo>
                    <a:cubicBezTo>
                      <a:pt x="189" y="233"/>
                      <a:pt x="179" y="239"/>
                      <a:pt x="178" y="239"/>
                    </a:cubicBezTo>
                    <a:cubicBezTo>
                      <a:pt x="178" y="239"/>
                      <a:pt x="178" y="239"/>
                      <a:pt x="178" y="239"/>
                    </a:cubicBezTo>
                    <a:cubicBezTo>
                      <a:pt x="178" y="224"/>
                      <a:pt x="178" y="224"/>
                      <a:pt x="178" y="224"/>
                    </a:cubicBezTo>
                    <a:cubicBezTo>
                      <a:pt x="180" y="220"/>
                      <a:pt x="181" y="216"/>
                      <a:pt x="184" y="213"/>
                    </a:cubicBezTo>
                    <a:cubicBezTo>
                      <a:pt x="186" y="212"/>
                      <a:pt x="187" y="210"/>
                      <a:pt x="188" y="209"/>
                    </a:cubicBezTo>
                    <a:cubicBezTo>
                      <a:pt x="191" y="207"/>
                      <a:pt x="193" y="205"/>
                      <a:pt x="195" y="204"/>
                    </a:cubicBezTo>
                    <a:close/>
                    <a:moveTo>
                      <a:pt x="195" y="232"/>
                    </a:moveTo>
                    <a:cubicBezTo>
                      <a:pt x="190" y="237"/>
                      <a:pt x="181" y="244"/>
                      <a:pt x="181" y="244"/>
                    </a:cubicBezTo>
                    <a:cubicBezTo>
                      <a:pt x="178" y="246"/>
                      <a:pt x="178" y="246"/>
                      <a:pt x="178" y="246"/>
                    </a:cubicBezTo>
                    <a:cubicBezTo>
                      <a:pt x="178" y="246"/>
                      <a:pt x="178" y="246"/>
                      <a:pt x="178" y="246"/>
                    </a:cubicBezTo>
                    <a:cubicBezTo>
                      <a:pt x="181" y="245"/>
                      <a:pt x="181" y="245"/>
                      <a:pt x="181" y="245"/>
                    </a:cubicBezTo>
                    <a:cubicBezTo>
                      <a:pt x="182" y="245"/>
                      <a:pt x="187" y="244"/>
                      <a:pt x="195" y="240"/>
                    </a:cubicBezTo>
                    <a:cubicBezTo>
                      <a:pt x="195" y="232"/>
                      <a:pt x="195" y="232"/>
                      <a:pt x="195" y="232"/>
                    </a:cubicBezTo>
                    <a:close/>
                    <a:moveTo>
                      <a:pt x="178" y="277"/>
                    </a:moveTo>
                    <a:cubicBezTo>
                      <a:pt x="178" y="257"/>
                      <a:pt x="178" y="257"/>
                      <a:pt x="178" y="257"/>
                    </a:cubicBezTo>
                    <a:cubicBezTo>
                      <a:pt x="182" y="256"/>
                      <a:pt x="185" y="255"/>
                      <a:pt x="185" y="255"/>
                    </a:cubicBezTo>
                    <a:cubicBezTo>
                      <a:pt x="186" y="255"/>
                      <a:pt x="186" y="255"/>
                      <a:pt x="186" y="255"/>
                    </a:cubicBezTo>
                    <a:cubicBezTo>
                      <a:pt x="186" y="256"/>
                      <a:pt x="186" y="256"/>
                      <a:pt x="186" y="256"/>
                    </a:cubicBezTo>
                    <a:cubicBezTo>
                      <a:pt x="186" y="256"/>
                      <a:pt x="185" y="267"/>
                      <a:pt x="178" y="277"/>
                    </a:cubicBezTo>
                    <a:close/>
                    <a:moveTo>
                      <a:pt x="178" y="243"/>
                    </a:moveTo>
                    <a:cubicBezTo>
                      <a:pt x="178" y="242"/>
                      <a:pt x="178" y="242"/>
                      <a:pt x="178" y="242"/>
                    </a:cubicBezTo>
                    <a:cubicBezTo>
                      <a:pt x="180" y="241"/>
                      <a:pt x="180" y="241"/>
                      <a:pt x="180" y="241"/>
                    </a:cubicBezTo>
                    <a:cubicBezTo>
                      <a:pt x="180" y="241"/>
                      <a:pt x="179" y="242"/>
                      <a:pt x="178" y="243"/>
                    </a:cubicBezTo>
                    <a:close/>
                    <a:moveTo>
                      <a:pt x="178" y="218"/>
                    </a:moveTo>
                    <a:cubicBezTo>
                      <a:pt x="179" y="216"/>
                      <a:pt x="181" y="214"/>
                      <a:pt x="183" y="212"/>
                    </a:cubicBezTo>
                    <a:cubicBezTo>
                      <a:pt x="184" y="210"/>
                      <a:pt x="185" y="209"/>
                      <a:pt x="187" y="207"/>
                    </a:cubicBezTo>
                    <a:cubicBezTo>
                      <a:pt x="187" y="207"/>
                      <a:pt x="187" y="207"/>
                      <a:pt x="188" y="206"/>
                    </a:cubicBezTo>
                    <a:cubicBezTo>
                      <a:pt x="185" y="201"/>
                      <a:pt x="181" y="198"/>
                      <a:pt x="178" y="195"/>
                    </a:cubicBezTo>
                    <a:cubicBezTo>
                      <a:pt x="178" y="218"/>
                      <a:pt x="178" y="218"/>
                      <a:pt x="178" y="218"/>
                    </a:cubicBezTo>
                    <a:close/>
                    <a:moveTo>
                      <a:pt x="178" y="51"/>
                    </a:moveTo>
                    <a:cubicBezTo>
                      <a:pt x="180" y="51"/>
                      <a:pt x="188" y="53"/>
                      <a:pt x="192" y="53"/>
                    </a:cubicBezTo>
                    <a:cubicBezTo>
                      <a:pt x="192" y="53"/>
                      <a:pt x="193" y="53"/>
                      <a:pt x="193" y="53"/>
                    </a:cubicBezTo>
                    <a:cubicBezTo>
                      <a:pt x="191" y="51"/>
                      <a:pt x="190" y="48"/>
                      <a:pt x="188" y="44"/>
                    </a:cubicBezTo>
                    <a:cubicBezTo>
                      <a:pt x="188" y="42"/>
                      <a:pt x="187" y="41"/>
                      <a:pt x="187" y="39"/>
                    </a:cubicBezTo>
                    <a:cubicBezTo>
                      <a:pt x="187" y="38"/>
                      <a:pt x="187" y="38"/>
                      <a:pt x="187" y="38"/>
                    </a:cubicBezTo>
                    <a:cubicBezTo>
                      <a:pt x="184" y="38"/>
                      <a:pt x="181" y="38"/>
                      <a:pt x="178" y="39"/>
                    </a:cubicBezTo>
                    <a:lnTo>
                      <a:pt x="178" y="51"/>
                    </a:lnTo>
                    <a:close/>
                    <a:moveTo>
                      <a:pt x="178" y="39"/>
                    </a:moveTo>
                    <a:cubicBezTo>
                      <a:pt x="178" y="51"/>
                      <a:pt x="178" y="51"/>
                      <a:pt x="178" y="51"/>
                    </a:cubicBezTo>
                    <a:cubicBezTo>
                      <a:pt x="178" y="51"/>
                      <a:pt x="178" y="51"/>
                      <a:pt x="178" y="51"/>
                    </a:cubicBezTo>
                    <a:cubicBezTo>
                      <a:pt x="178" y="51"/>
                      <a:pt x="178" y="51"/>
                      <a:pt x="178" y="51"/>
                    </a:cubicBezTo>
                    <a:cubicBezTo>
                      <a:pt x="178" y="61"/>
                      <a:pt x="178" y="61"/>
                      <a:pt x="178" y="61"/>
                    </a:cubicBezTo>
                    <a:cubicBezTo>
                      <a:pt x="178" y="61"/>
                      <a:pt x="177" y="61"/>
                      <a:pt x="177" y="61"/>
                    </a:cubicBezTo>
                    <a:cubicBezTo>
                      <a:pt x="160" y="57"/>
                      <a:pt x="154" y="40"/>
                      <a:pt x="154" y="40"/>
                    </a:cubicBezTo>
                    <a:cubicBezTo>
                      <a:pt x="154" y="40"/>
                      <a:pt x="166" y="41"/>
                      <a:pt x="171" y="41"/>
                    </a:cubicBezTo>
                    <a:cubicBezTo>
                      <a:pt x="173" y="41"/>
                      <a:pt x="176" y="40"/>
                      <a:pt x="178" y="39"/>
                    </a:cubicBezTo>
                    <a:close/>
                    <a:moveTo>
                      <a:pt x="178" y="81"/>
                    </a:moveTo>
                    <a:cubicBezTo>
                      <a:pt x="178" y="96"/>
                      <a:pt x="178" y="96"/>
                      <a:pt x="178" y="96"/>
                    </a:cubicBezTo>
                    <a:cubicBezTo>
                      <a:pt x="174" y="87"/>
                      <a:pt x="174" y="79"/>
                      <a:pt x="174" y="79"/>
                    </a:cubicBezTo>
                    <a:cubicBezTo>
                      <a:pt x="174" y="79"/>
                      <a:pt x="176" y="80"/>
                      <a:pt x="178" y="81"/>
                    </a:cubicBezTo>
                    <a:close/>
                    <a:moveTo>
                      <a:pt x="178" y="129"/>
                    </a:moveTo>
                    <a:cubicBezTo>
                      <a:pt x="178" y="146"/>
                      <a:pt x="178" y="146"/>
                      <a:pt x="178" y="146"/>
                    </a:cubicBezTo>
                    <a:cubicBezTo>
                      <a:pt x="177" y="139"/>
                      <a:pt x="178" y="133"/>
                      <a:pt x="178" y="129"/>
                    </a:cubicBezTo>
                    <a:close/>
                    <a:moveTo>
                      <a:pt x="178" y="195"/>
                    </a:moveTo>
                    <a:cubicBezTo>
                      <a:pt x="178" y="218"/>
                      <a:pt x="178" y="218"/>
                      <a:pt x="178" y="218"/>
                    </a:cubicBezTo>
                    <a:cubicBezTo>
                      <a:pt x="178" y="219"/>
                      <a:pt x="177" y="221"/>
                      <a:pt x="177" y="222"/>
                    </a:cubicBezTo>
                    <a:cubicBezTo>
                      <a:pt x="176" y="221"/>
                      <a:pt x="176" y="221"/>
                      <a:pt x="176" y="221"/>
                    </a:cubicBezTo>
                    <a:cubicBezTo>
                      <a:pt x="174" y="215"/>
                      <a:pt x="171" y="204"/>
                      <a:pt x="171" y="204"/>
                    </a:cubicBezTo>
                    <a:cubicBezTo>
                      <a:pt x="171" y="204"/>
                      <a:pt x="169" y="213"/>
                      <a:pt x="172" y="221"/>
                    </a:cubicBezTo>
                    <a:cubicBezTo>
                      <a:pt x="173" y="223"/>
                      <a:pt x="174" y="226"/>
                      <a:pt x="175" y="228"/>
                    </a:cubicBezTo>
                    <a:cubicBezTo>
                      <a:pt x="175" y="231"/>
                      <a:pt x="174" y="233"/>
                      <a:pt x="175" y="235"/>
                    </a:cubicBezTo>
                    <a:cubicBezTo>
                      <a:pt x="170" y="229"/>
                      <a:pt x="164" y="221"/>
                      <a:pt x="160" y="209"/>
                    </a:cubicBezTo>
                    <a:cubicBezTo>
                      <a:pt x="155" y="189"/>
                      <a:pt x="167" y="173"/>
                      <a:pt x="167" y="173"/>
                    </a:cubicBezTo>
                    <a:cubicBezTo>
                      <a:pt x="167" y="173"/>
                      <a:pt x="173" y="187"/>
                      <a:pt x="176" y="192"/>
                    </a:cubicBezTo>
                    <a:cubicBezTo>
                      <a:pt x="177" y="193"/>
                      <a:pt x="177" y="194"/>
                      <a:pt x="178" y="195"/>
                    </a:cubicBezTo>
                    <a:close/>
                    <a:moveTo>
                      <a:pt x="178" y="224"/>
                    </a:moveTo>
                    <a:cubicBezTo>
                      <a:pt x="176" y="232"/>
                      <a:pt x="177" y="238"/>
                      <a:pt x="177" y="239"/>
                    </a:cubicBezTo>
                    <a:cubicBezTo>
                      <a:pt x="177" y="240"/>
                      <a:pt x="177" y="240"/>
                      <a:pt x="177" y="240"/>
                    </a:cubicBezTo>
                    <a:cubicBezTo>
                      <a:pt x="178" y="239"/>
                      <a:pt x="178" y="239"/>
                      <a:pt x="178" y="239"/>
                    </a:cubicBezTo>
                    <a:cubicBezTo>
                      <a:pt x="178" y="224"/>
                      <a:pt x="178" y="224"/>
                      <a:pt x="178" y="224"/>
                    </a:cubicBezTo>
                    <a:close/>
                    <a:moveTo>
                      <a:pt x="178" y="242"/>
                    </a:moveTo>
                    <a:cubicBezTo>
                      <a:pt x="178" y="243"/>
                      <a:pt x="178" y="243"/>
                      <a:pt x="178" y="243"/>
                    </a:cubicBezTo>
                    <a:cubicBezTo>
                      <a:pt x="175" y="246"/>
                      <a:pt x="167" y="252"/>
                      <a:pt x="165" y="252"/>
                    </a:cubicBezTo>
                    <a:cubicBezTo>
                      <a:pt x="164" y="250"/>
                      <a:pt x="170" y="247"/>
                      <a:pt x="174" y="237"/>
                    </a:cubicBezTo>
                    <a:cubicBezTo>
                      <a:pt x="173" y="243"/>
                      <a:pt x="173" y="243"/>
                      <a:pt x="173" y="243"/>
                    </a:cubicBezTo>
                    <a:cubicBezTo>
                      <a:pt x="178" y="242"/>
                      <a:pt x="178" y="242"/>
                      <a:pt x="178" y="242"/>
                    </a:cubicBezTo>
                    <a:close/>
                    <a:moveTo>
                      <a:pt x="178" y="246"/>
                    </a:moveTo>
                    <a:cubicBezTo>
                      <a:pt x="178" y="246"/>
                      <a:pt x="178" y="246"/>
                      <a:pt x="178" y="246"/>
                    </a:cubicBezTo>
                    <a:cubicBezTo>
                      <a:pt x="178" y="246"/>
                      <a:pt x="178" y="246"/>
                      <a:pt x="178" y="246"/>
                    </a:cubicBezTo>
                    <a:cubicBezTo>
                      <a:pt x="178" y="246"/>
                      <a:pt x="178" y="246"/>
                      <a:pt x="178" y="246"/>
                    </a:cubicBezTo>
                    <a:close/>
                    <a:moveTo>
                      <a:pt x="178" y="257"/>
                    </a:moveTo>
                    <a:cubicBezTo>
                      <a:pt x="178" y="277"/>
                      <a:pt x="178" y="277"/>
                      <a:pt x="178" y="277"/>
                    </a:cubicBezTo>
                    <a:cubicBezTo>
                      <a:pt x="175" y="281"/>
                      <a:pt x="172" y="285"/>
                      <a:pt x="166" y="288"/>
                    </a:cubicBezTo>
                    <a:cubicBezTo>
                      <a:pt x="163" y="290"/>
                      <a:pt x="160" y="291"/>
                      <a:pt x="157" y="292"/>
                    </a:cubicBezTo>
                    <a:cubicBezTo>
                      <a:pt x="140" y="299"/>
                      <a:pt x="127" y="296"/>
                      <a:pt x="126" y="296"/>
                    </a:cubicBezTo>
                    <a:cubicBezTo>
                      <a:pt x="125" y="295"/>
                      <a:pt x="125" y="295"/>
                      <a:pt x="125" y="295"/>
                    </a:cubicBezTo>
                    <a:cubicBezTo>
                      <a:pt x="125" y="295"/>
                      <a:pt x="125" y="295"/>
                      <a:pt x="125" y="295"/>
                    </a:cubicBezTo>
                    <a:cubicBezTo>
                      <a:pt x="126" y="294"/>
                      <a:pt x="126" y="294"/>
                      <a:pt x="126" y="294"/>
                    </a:cubicBezTo>
                    <a:cubicBezTo>
                      <a:pt x="126" y="294"/>
                      <a:pt x="141" y="290"/>
                      <a:pt x="147" y="287"/>
                    </a:cubicBezTo>
                    <a:cubicBezTo>
                      <a:pt x="151" y="285"/>
                      <a:pt x="156" y="281"/>
                      <a:pt x="156" y="278"/>
                    </a:cubicBezTo>
                    <a:cubicBezTo>
                      <a:pt x="153" y="280"/>
                      <a:pt x="148" y="283"/>
                      <a:pt x="146" y="284"/>
                    </a:cubicBezTo>
                    <a:cubicBezTo>
                      <a:pt x="138" y="287"/>
                      <a:pt x="126" y="289"/>
                      <a:pt x="125" y="289"/>
                    </a:cubicBezTo>
                    <a:cubicBezTo>
                      <a:pt x="125" y="289"/>
                      <a:pt x="125" y="289"/>
                      <a:pt x="125" y="289"/>
                    </a:cubicBezTo>
                    <a:cubicBezTo>
                      <a:pt x="125" y="286"/>
                      <a:pt x="125" y="286"/>
                      <a:pt x="125" y="286"/>
                    </a:cubicBezTo>
                    <a:cubicBezTo>
                      <a:pt x="126" y="282"/>
                      <a:pt x="129" y="271"/>
                      <a:pt x="140" y="266"/>
                    </a:cubicBezTo>
                    <a:cubicBezTo>
                      <a:pt x="142" y="265"/>
                      <a:pt x="143" y="264"/>
                      <a:pt x="145" y="263"/>
                    </a:cubicBezTo>
                    <a:cubicBezTo>
                      <a:pt x="151" y="261"/>
                      <a:pt x="157" y="260"/>
                      <a:pt x="161" y="260"/>
                    </a:cubicBezTo>
                    <a:cubicBezTo>
                      <a:pt x="163" y="260"/>
                      <a:pt x="165" y="260"/>
                      <a:pt x="166" y="259"/>
                    </a:cubicBezTo>
                    <a:cubicBezTo>
                      <a:pt x="169" y="259"/>
                      <a:pt x="174" y="258"/>
                      <a:pt x="178" y="257"/>
                    </a:cubicBezTo>
                    <a:close/>
                    <a:moveTo>
                      <a:pt x="125" y="314"/>
                    </a:moveTo>
                    <a:cubicBezTo>
                      <a:pt x="125" y="305"/>
                      <a:pt x="125" y="305"/>
                      <a:pt x="125" y="305"/>
                    </a:cubicBezTo>
                    <a:cubicBezTo>
                      <a:pt x="127" y="306"/>
                      <a:pt x="128" y="306"/>
                      <a:pt x="128" y="306"/>
                    </a:cubicBezTo>
                    <a:cubicBezTo>
                      <a:pt x="129" y="306"/>
                      <a:pt x="129" y="306"/>
                      <a:pt x="129" y="306"/>
                    </a:cubicBezTo>
                    <a:cubicBezTo>
                      <a:pt x="129" y="307"/>
                      <a:pt x="129" y="307"/>
                      <a:pt x="129" y="307"/>
                    </a:cubicBezTo>
                    <a:cubicBezTo>
                      <a:pt x="129" y="307"/>
                      <a:pt x="128" y="310"/>
                      <a:pt x="125" y="314"/>
                    </a:cubicBezTo>
                    <a:close/>
                    <a:moveTo>
                      <a:pt x="125" y="292"/>
                    </a:moveTo>
                    <a:cubicBezTo>
                      <a:pt x="126" y="292"/>
                      <a:pt x="126" y="291"/>
                      <a:pt x="126" y="291"/>
                    </a:cubicBezTo>
                    <a:cubicBezTo>
                      <a:pt x="125" y="291"/>
                      <a:pt x="125" y="291"/>
                      <a:pt x="125" y="291"/>
                    </a:cubicBezTo>
                    <a:cubicBezTo>
                      <a:pt x="125" y="292"/>
                      <a:pt x="125" y="292"/>
                      <a:pt x="125" y="292"/>
                    </a:cubicBezTo>
                    <a:close/>
                    <a:moveTo>
                      <a:pt x="125" y="279"/>
                    </a:moveTo>
                    <a:cubicBezTo>
                      <a:pt x="125" y="278"/>
                      <a:pt x="126" y="277"/>
                      <a:pt x="126" y="277"/>
                    </a:cubicBezTo>
                    <a:cubicBezTo>
                      <a:pt x="126" y="274"/>
                      <a:pt x="125" y="271"/>
                      <a:pt x="125" y="269"/>
                    </a:cubicBezTo>
                    <a:cubicBezTo>
                      <a:pt x="125" y="260"/>
                      <a:pt x="129" y="252"/>
                      <a:pt x="129" y="252"/>
                    </a:cubicBezTo>
                    <a:cubicBezTo>
                      <a:pt x="129" y="252"/>
                      <a:pt x="129" y="263"/>
                      <a:pt x="129" y="270"/>
                    </a:cubicBezTo>
                    <a:cubicBezTo>
                      <a:pt x="129" y="270"/>
                      <a:pt x="130" y="271"/>
                      <a:pt x="130" y="271"/>
                    </a:cubicBezTo>
                    <a:cubicBezTo>
                      <a:pt x="132" y="268"/>
                      <a:pt x="135" y="266"/>
                      <a:pt x="139" y="263"/>
                    </a:cubicBezTo>
                    <a:cubicBezTo>
                      <a:pt x="141" y="262"/>
                      <a:pt x="142" y="262"/>
                      <a:pt x="144" y="261"/>
                    </a:cubicBezTo>
                    <a:cubicBezTo>
                      <a:pt x="145" y="261"/>
                      <a:pt x="145" y="261"/>
                      <a:pt x="146" y="260"/>
                    </a:cubicBezTo>
                    <a:cubicBezTo>
                      <a:pt x="144" y="252"/>
                      <a:pt x="140" y="246"/>
                      <a:pt x="139" y="242"/>
                    </a:cubicBezTo>
                    <a:cubicBezTo>
                      <a:pt x="137" y="236"/>
                      <a:pt x="137" y="220"/>
                      <a:pt x="137" y="220"/>
                    </a:cubicBezTo>
                    <a:cubicBezTo>
                      <a:pt x="137" y="220"/>
                      <a:pt x="130" y="224"/>
                      <a:pt x="125" y="232"/>
                    </a:cubicBezTo>
                    <a:lnTo>
                      <a:pt x="125" y="279"/>
                    </a:lnTo>
                    <a:close/>
                    <a:moveTo>
                      <a:pt x="88" y="296"/>
                    </a:moveTo>
                    <a:cubicBezTo>
                      <a:pt x="88" y="296"/>
                      <a:pt x="87" y="296"/>
                      <a:pt x="87" y="296"/>
                    </a:cubicBezTo>
                    <a:cubicBezTo>
                      <a:pt x="85" y="296"/>
                      <a:pt x="83" y="296"/>
                      <a:pt x="81" y="297"/>
                    </a:cubicBezTo>
                    <a:cubicBezTo>
                      <a:pt x="79" y="297"/>
                      <a:pt x="77" y="297"/>
                      <a:pt x="76" y="298"/>
                    </a:cubicBezTo>
                    <a:cubicBezTo>
                      <a:pt x="76" y="262"/>
                      <a:pt x="76" y="262"/>
                      <a:pt x="76" y="262"/>
                    </a:cubicBezTo>
                    <a:cubicBezTo>
                      <a:pt x="84" y="256"/>
                      <a:pt x="93" y="254"/>
                      <a:pt x="93" y="254"/>
                    </a:cubicBezTo>
                    <a:cubicBezTo>
                      <a:pt x="93" y="254"/>
                      <a:pt x="88" y="269"/>
                      <a:pt x="88" y="276"/>
                    </a:cubicBezTo>
                    <a:cubicBezTo>
                      <a:pt x="88" y="281"/>
                      <a:pt x="89" y="287"/>
                      <a:pt x="88" y="296"/>
                    </a:cubicBezTo>
                    <a:close/>
                    <a:moveTo>
                      <a:pt x="125" y="232"/>
                    </a:moveTo>
                    <a:cubicBezTo>
                      <a:pt x="125" y="279"/>
                      <a:pt x="125" y="279"/>
                      <a:pt x="125" y="279"/>
                    </a:cubicBezTo>
                    <a:cubicBezTo>
                      <a:pt x="124" y="280"/>
                      <a:pt x="123" y="282"/>
                      <a:pt x="123" y="283"/>
                    </a:cubicBezTo>
                    <a:cubicBezTo>
                      <a:pt x="120" y="276"/>
                      <a:pt x="118" y="266"/>
                      <a:pt x="118" y="252"/>
                    </a:cubicBezTo>
                    <a:cubicBezTo>
                      <a:pt x="118" y="244"/>
                      <a:pt x="121" y="237"/>
                      <a:pt x="125" y="232"/>
                    </a:cubicBezTo>
                    <a:close/>
                    <a:moveTo>
                      <a:pt x="125" y="286"/>
                    </a:moveTo>
                    <a:cubicBezTo>
                      <a:pt x="125" y="289"/>
                      <a:pt x="125" y="289"/>
                      <a:pt x="125" y="289"/>
                    </a:cubicBezTo>
                    <a:cubicBezTo>
                      <a:pt x="124" y="289"/>
                      <a:pt x="124" y="289"/>
                      <a:pt x="124" y="289"/>
                    </a:cubicBezTo>
                    <a:cubicBezTo>
                      <a:pt x="124" y="288"/>
                      <a:pt x="124" y="288"/>
                      <a:pt x="124" y="288"/>
                    </a:cubicBezTo>
                    <a:cubicBezTo>
                      <a:pt x="124" y="288"/>
                      <a:pt x="125" y="287"/>
                      <a:pt x="125" y="286"/>
                    </a:cubicBezTo>
                    <a:close/>
                    <a:moveTo>
                      <a:pt x="125" y="291"/>
                    </a:moveTo>
                    <a:cubicBezTo>
                      <a:pt x="119" y="291"/>
                      <a:pt x="119" y="291"/>
                      <a:pt x="119" y="291"/>
                    </a:cubicBezTo>
                    <a:cubicBezTo>
                      <a:pt x="122" y="285"/>
                      <a:pt x="122" y="285"/>
                      <a:pt x="122" y="285"/>
                    </a:cubicBezTo>
                    <a:cubicBezTo>
                      <a:pt x="115" y="293"/>
                      <a:pt x="107" y="294"/>
                      <a:pt x="109" y="296"/>
                    </a:cubicBezTo>
                    <a:cubicBezTo>
                      <a:pt x="110" y="297"/>
                      <a:pt x="121" y="293"/>
                      <a:pt x="125" y="292"/>
                    </a:cubicBezTo>
                    <a:cubicBezTo>
                      <a:pt x="125" y="291"/>
                      <a:pt x="125" y="291"/>
                      <a:pt x="125" y="291"/>
                    </a:cubicBezTo>
                    <a:close/>
                    <a:moveTo>
                      <a:pt x="125" y="295"/>
                    </a:moveTo>
                    <a:cubicBezTo>
                      <a:pt x="125" y="295"/>
                      <a:pt x="125" y="295"/>
                      <a:pt x="125" y="295"/>
                    </a:cubicBezTo>
                    <a:cubicBezTo>
                      <a:pt x="123" y="295"/>
                      <a:pt x="123" y="295"/>
                      <a:pt x="123" y="295"/>
                    </a:cubicBezTo>
                    <a:cubicBezTo>
                      <a:pt x="125" y="295"/>
                      <a:pt x="125" y="295"/>
                      <a:pt x="125" y="295"/>
                    </a:cubicBezTo>
                    <a:close/>
                    <a:moveTo>
                      <a:pt x="125" y="305"/>
                    </a:moveTo>
                    <a:cubicBezTo>
                      <a:pt x="125" y="314"/>
                      <a:pt x="125" y="314"/>
                      <a:pt x="125" y="314"/>
                    </a:cubicBezTo>
                    <a:cubicBezTo>
                      <a:pt x="120" y="321"/>
                      <a:pt x="112" y="329"/>
                      <a:pt x="99" y="331"/>
                    </a:cubicBezTo>
                    <a:cubicBezTo>
                      <a:pt x="96" y="331"/>
                      <a:pt x="93" y="331"/>
                      <a:pt x="89" y="331"/>
                    </a:cubicBezTo>
                    <a:cubicBezTo>
                      <a:pt x="84" y="331"/>
                      <a:pt x="80" y="331"/>
                      <a:pt x="76" y="330"/>
                    </a:cubicBezTo>
                    <a:cubicBezTo>
                      <a:pt x="76" y="323"/>
                      <a:pt x="76" y="323"/>
                      <a:pt x="76" y="323"/>
                    </a:cubicBezTo>
                    <a:cubicBezTo>
                      <a:pt x="78" y="323"/>
                      <a:pt x="79" y="323"/>
                      <a:pt x="80" y="323"/>
                    </a:cubicBezTo>
                    <a:cubicBezTo>
                      <a:pt x="86" y="323"/>
                      <a:pt x="91" y="320"/>
                      <a:pt x="93" y="317"/>
                    </a:cubicBezTo>
                    <a:cubicBezTo>
                      <a:pt x="90" y="318"/>
                      <a:pt x="84" y="319"/>
                      <a:pt x="81" y="319"/>
                    </a:cubicBezTo>
                    <a:cubicBezTo>
                      <a:pt x="79" y="319"/>
                      <a:pt x="78" y="319"/>
                      <a:pt x="76" y="319"/>
                    </a:cubicBezTo>
                    <a:cubicBezTo>
                      <a:pt x="76" y="300"/>
                      <a:pt x="76" y="300"/>
                      <a:pt x="76" y="300"/>
                    </a:cubicBezTo>
                    <a:cubicBezTo>
                      <a:pt x="77" y="300"/>
                      <a:pt x="79" y="299"/>
                      <a:pt x="81" y="299"/>
                    </a:cubicBezTo>
                    <a:cubicBezTo>
                      <a:pt x="83" y="299"/>
                      <a:pt x="85" y="299"/>
                      <a:pt x="87" y="299"/>
                    </a:cubicBezTo>
                    <a:cubicBezTo>
                      <a:pt x="93" y="299"/>
                      <a:pt x="99" y="300"/>
                      <a:pt x="103" y="302"/>
                    </a:cubicBezTo>
                    <a:cubicBezTo>
                      <a:pt x="105" y="302"/>
                      <a:pt x="107" y="303"/>
                      <a:pt x="108" y="303"/>
                    </a:cubicBezTo>
                    <a:cubicBezTo>
                      <a:pt x="112" y="304"/>
                      <a:pt x="120" y="305"/>
                      <a:pt x="125" y="305"/>
                    </a:cubicBezTo>
                    <a:close/>
                    <a:moveTo>
                      <a:pt x="76" y="298"/>
                    </a:moveTo>
                    <a:cubicBezTo>
                      <a:pt x="73" y="298"/>
                      <a:pt x="71" y="300"/>
                      <a:pt x="69" y="301"/>
                    </a:cubicBezTo>
                    <a:cubicBezTo>
                      <a:pt x="69" y="300"/>
                      <a:pt x="69" y="300"/>
                      <a:pt x="70" y="299"/>
                    </a:cubicBezTo>
                    <a:cubicBezTo>
                      <a:pt x="71" y="293"/>
                      <a:pt x="75" y="282"/>
                      <a:pt x="75" y="282"/>
                    </a:cubicBezTo>
                    <a:cubicBezTo>
                      <a:pt x="75" y="282"/>
                      <a:pt x="69" y="288"/>
                      <a:pt x="66" y="297"/>
                    </a:cubicBezTo>
                    <a:cubicBezTo>
                      <a:pt x="65" y="299"/>
                      <a:pt x="65" y="301"/>
                      <a:pt x="64" y="305"/>
                    </a:cubicBezTo>
                    <a:cubicBezTo>
                      <a:pt x="62" y="306"/>
                      <a:pt x="60" y="308"/>
                      <a:pt x="59" y="310"/>
                    </a:cubicBezTo>
                    <a:cubicBezTo>
                      <a:pt x="59" y="302"/>
                      <a:pt x="60" y="291"/>
                      <a:pt x="64" y="278"/>
                    </a:cubicBezTo>
                    <a:cubicBezTo>
                      <a:pt x="67" y="271"/>
                      <a:pt x="71" y="266"/>
                      <a:pt x="76" y="262"/>
                    </a:cubicBezTo>
                    <a:cubicBezTo>
                      <a:pt x="76" y="298"/>
                      <a:pt x="76" y="298"/>
                      <a:pt x="76" y="298"/>
                    </a:cubicBezTo>
                    <a:close/>
                    <a:moveTo>
                      <a:pt x="76" y="300"/>
                    </a:moveTo>
                    <a:cubicBezTo>
                      <a:pt x="64" y="304"/>
                      <a:pt x="59" y="314"/>
                      <a:pt x="59" y="315"/>
                    </a:cubicBezTo>
                    <a:cubicBezTo>
                      <a:pt x="58" y="316"/>
                      <a:pt x="58" y="316"/>
                      <a:pt x="58" y="316"/>
                    </a:cubicBezTo>
                    <a:cubicBezTo>
                      <a:pt x="59" y="316"/>
                      <a:pt x="59" y="316"/>
                      <a:pt x="59" y="316"/>
                    </a:cubicBezTo>
                    <a:cubicBezTo>
                      <a:pt x="60" y="316"/>
                      <a:pt x="68" y="318"/>
                      <a:pt x="76" y="319"/>
                    </a:cubicBezTo>
                    <a:cubicBezTo>
                      <a:pt x="76" y="300"/>
                      <a:pt x="76" y="300"/>
                      <a:pt x="76" y="300"/>
                    </a:cubicBezTo>
                    <a:close/>
                    <a:moveTo>
                      <a:pt x="76" y="323"/>
                    </a:moveTo>
                    <a:cubicBezTo>
                      <a:pt x="76" y="330"/>
                      <a:pt x="76" y="330"/>
                      <a:pt x="76" y="330"/>
                    </a:cubicBezTo>
                    <a:cubicBezTo>
                      <a:pt x="65" y="328"/>
                      <a:pt x="58" y="324"/>
                      <a:pt x="58" y="323"/>
                    </a:cubicBezTo>
                    <a:cubicBezTo>
                      <a:pt x="57" y="323"/>
                      <a:pt x="57" y="323"/>
                      <a:pt x="57" y="323"/>
                    </a:cubicBezTo>
                    <a:cubicBezTo>
                      <a:pt x="57" y="321"/>
                      <a:pt x="57" y="321"/>
                      <a:pt x="57" y="321"/>
                    </a:cubicBezTo>
                    <a:cubicBezTo>
                      <a:pt x="59" y="321"/>
                      <a:pt x="59" y="321"/>
                      <a:pt x="59" y="321"/>
                    </a:cubicBezTo>
                    <a:cubicBezTo>
                      <a:pt x="59" y="321"/>
                      <a:pt x="69" y="322"/>
                      <a:pt x="76" y="323"/>
                    </a:cubicBezTo>
                    <a:close/>
                    <a:moveTo>
                      <a:pt x="57" y="319"/>
                    </a:moveTo>
                    <a:cubicBezTo>
                      <a:pt x="57" y="318"/>
                      <a:pt x="57" y="318"/>
                      <a:pt x="57" y="318"/>
                    </a:cubicBezTo>
                    <a:cubicBezTo>
                      <a:pt x="59" y="319"/>
                      <a:pt x="59" y="319"/>
                      <a:pt x="59" y="319"/>
                    </a:cubicBezTo>
                    <a:cubicBezTo>
                      <a:pt x="59" y="319"/>
                      <a:pt x="58" y="319"/>
                      <a:pt x="57" y="319"/>
                    </a:cubicBezTo>
                    <a:close/>
                    <a:moveTo>
                      <a:pt x="57" y="312"/>
                    </a:moveTo>
                    <a:cubicBezTo>
                      <a:pt x="57" y="312"/>
                      <a:pt x="57" y="312"/>
                      <a:pt x="57" y="312"/>
                    </a:cubicBezTo>
                    <a:cubicBezTo>
                      <a:pt x="57" y="312"/>
                      <a:pt x="57" y="312"/>
                      <a:pt x="57" y="312"/>
                    </a:cubicBezTo>
                    <a:close/>
                    <a:moveTo>
                      <a:pt x="57" y="312"/>
                    </a:moveTo>
                    <a:cubicBezTo>
                      <a:pt x="57" y="312"/>
                      <a:pt x="57" y="312"/>
                      <a:pt x="57" y="312"/>
                    </a:cubicBezTo>
                    <a:cubicBezTo>
                      <a:pt x="53" y="316"/>
                      <a:pt x="53" y="316"/>
                      <a:pt x="53" y="316"/>
                    </a:cubicBezTo>
                    <a:cubicBezTo>
                      <a:pt x="57" y="318"/>
                      <a:pt x="57" y="318"/>
                      <a:pt x="57" y="318"/>
                    </a:cubicBezTo>
                    <a:cubicBezTo>
                      <a:pt x="57" y="319"/>
                      <a:pt x="57" y="319"/>
                      <a:pt x="57" y="319"/>
                    </a:cubicBezTo>
                    <a:cubicBezTo>
                      <a:pt x="44" y="319"/>
                      <a:pt x="17" y="327"/>
                      <a:pt x="9" y="341"/>
                    </a:cubicBezTo>
                    <a:cubicBezTo>
                      <a:pt x="0" y="341"/>
                      <a:pt x="0" y="341"/>
                      <a:pt x="0" y="341"/>
                    </a:cubicBezTo>
                    <a:cubicBezTo>
                      <a:pt x="13" y="323"/>
                      <a:pt x="29" y="320"/>
                      <a:pt x="47" y="315"/>
                    </a:cubicBezTo>
                    <a:cubicBezTo>
                      <a:pt x="51" y="314"/>
                      <a:pt x="54" y="313"/>
                      <a:pt x="57" y="312"/>
                    </a:cubicBezTo>
                    <a:close/>
                    <a:moveTo>
                      <a:pt x="57" y="321"/>
                    </a:moveTo>
                    <a:cubicBezTo>
                      <a:pt x="55" y="321"/>
                      <a:pt x="55" y="321"/>
                      <a:pt x="55" y="321"/>
                    </a:cubicBezTo>
                    <a:cubicBezTo>
                      <a:pt x="57" y="323"/>
                      <a:pt x="57" y="323"/>
                      <a:pt x="57" y="323"/>
                    </a:cubicBezTo>
                    <a:lnTo>
                      <a:pt x="57" y="321"/>
                    </a:lnTo>
                    <a:close/>
                  </a:path>
                </a:pathLst>
              </a:custGeom>
              <a:solidFill>
                <a:srgbClr val="939D25"/>
              </a:solidFill>
              <a:ln>
                <a:noFill/>
              </a:ln>
            </p:spPr>
            <p:txBody>
              <a:bodyPr vert="horz" wrap="square" lIns="91440" tIns="45720" rIns="91440" bIns="45720" numCol="1" anchor="t" anchorCtr="0" compatLnSpc="1"/>
              <a:p>
                <a:endParaRPr lang="zh-CN" altLang="en-US"/>
              </a:p>
            </p:txBody>
          </p:sp>
          <p:sp>
            <p:nvSpPr>
              <p:cNvPr id="15" name="Freeform 11"/>
              <p:cNvSpPr>
                <a:spLocks noEditPoints="1"/>
              </p:cNvSpPr>
              <p:nvPr/>
            </p:nvSpPr>
            <p:spPr bwMode="auto">
              <a:xfrm>
                <a:off x="5278438" y="2047876"/>
                <a:ext cx="1643063" cy="1720850"/>
              </a:xfrm>
              <a:custGeom>
                <a:avLst/>
                <a:gdLst>
                  <a:gd name="T0" fmla="*/ 165 w 213"/>
                  <a:gd name="T1" fmla="*/ 212 h 223"/>
                  <a:gd name="T2" fmla="*/ 186 w 213"/>
                  <a:gd name="T3" fmla="*/ 194 h 223"/>
                  <a:gd name="T4" fmla="*/ 163 w 213"/>
                  <a:gd name="T5" fmla="*/ 170 h 223"/>
                  <a:gd name="T6" fmla="*/ 183 w 213"/>
                  <a:gd name="T7" fmla="*/ 155 h 223"/>
                  <a:gd name="T8" fmla="*/ 211 w 213"/>
                  <a:gd name="T9" fmla="*/ 190 h 223"/>
                  <a:gd name="T10" fmla="*/ 161 w 213"/>
                  <a:gd name="T11" fmla="*/ 130 h 223"/>
                  <a:gd name="T12" fmla="*/ 187 w 213"/>
                  <a:gd name="T13" fmla="*/ 141 h 223"/>
                  <a:gd name="T14" fmla="*/ 205 w 213"/>
                  <a:gd name="T15" fmla="*/ 138 h 223"/>
                  <a:gd name="T16" fmla="*/ 182 w 213"/>
                  <a:gd name="T17" fmla="*/ 116 h 223"/>
                  <a:gd name="T18" fmla="*/ 157 w 213"/>
                  <a:gd name="T19" fmla="*/ 61 h 223"/>
                  <a:gd name="T20" fmla="*/ 179 w 213"/>
                  <a:gd name="T21" fmla="*/ 72 h 223"/>
                  <a:gd name="T22" fmla="*/ 202 w 213"/>
                  <a:gd name="T23" fmla="*/ 104 h 223"/>
                  <a:gd name="T24" fmla="*/ 169 w 213"/>
                  <a:gd name="T25" fmla="*/ 96 h 223"/>
                  <a:gd name="T26" fmla="*/ 171 w 213"/>
                  <a:gd name="T27" fmla="*/ 30 h 223"/>
                  <a:gd name="T28" fmla="*/ 184 w 213"/>
                  <a:gd name="T29" fmla="*/ 54 h 223"/>
                  <a:gd name="T30" fmla="*/ 149 w 213"/>
                  <a:gd name="T31" fmla="*/ 205 h 223"/>
                  <a:gd name="T32" fmla="*/ 129 w 213"/>
                  <a:gd name="T33" fmla="*/ 194 h 223"/>
                  <a:gd name="T34" fmla="*/ 113 w 213"/>
                  <a:gd name="T35" fmla="*/ 182 h 223"/>
                  <a:gd name="T36" fmla="*/ 122 w 213"/>
                  <a:gd name="T37" fmla="*/ 161 h 223"/>
                  <a:gd name="T38" fmla="*/ 139 w 213"/>
                  <a:gd name="T39" fmla="*/ 179 h 223"/>
                  <a:gd name="T40" fmla="*/ 149 w 213"/>
                  <a:gd name="T41" fmla="*/ 143 h 223"/>
                  <a:gd name="T42" fmla="*/ 129 w 213"/>
                  <a:gd name="T43" fmla="*/ 131 h 223"/>
                  <a:gd name="T44" fmla="*/ 141 w 213"/>
                  <a:gd name="T45" fmla="*/ 119 h 223"/>
                  <a:gd name="T46" fmla="*/ 152 w 213"/>
                  <a:gd name="T47" fmla="*/ 103 h 223"/>
                  <a:gd name="T48" fmla="*/ 134 w 213"/>
                  <a:gd name="T49" fmla="*/ 91 h 223"/>
                  <a:gd name="T50" fmla="*/ 118 w 213"/>
                  <a:gd name="T51" fmla="*/ 76 h 223"/>
                  <a:gd name="T52" fmla="*/ 112 w 213"/>
                  <a:gd name="T53" fmla="*/ 135 h 223"/>
                  <a:gd name="T54" fmla="*/ 127 w 213"/>
                  <a:gd name="T55" fmla="*/ 153 h 223"/>
                  <a:gd name="T56" fmla="*/ 151 w 213"/>
                  <a:gd name="T57" fmla="*/ 165 h 223"/>
                  <a:gd name="T58" fmla="*/ 135 w 213"/>
                  <a:gd name="T59" fmla="*/ 37 h 223"/>
                  <a:gd name="T60" fmla="*/ 120 w 213"/>
                  <a:gd name="T61" fmla="*/ 26 h 223"/>
                  <a:gd name="T62" fmla="*/ 109 w 213"/>
                  <a:gd name="T63" fmla="*/ 14 h 223"/>
                  <a:gd name="T64" fmla="*/ 120 w 213"/>
                  <a:gd name="T65" fmla="*/ 35 h 223"/>
                  <a:gd name="T66" fmla="*/ 134 w 213"/>
                  <a:gd name="T67" fmla="*/ 47 h 223"/>
                  <a:gd name="T68" fmla="*/ 151 w 213"/>
                  <a:gd name="T69" fmla="*/ 58 h 223"/>
                  <a:gd name="T70" fmla="*/ 141 w 213"/>
                  <a:gd name="T71" fmla="*/ 78 h 223"/>
                  <a:gd name="T72" fmla="*/ 124 w 213"/>
                  <a:gd name="T73" fmla="*/ 65 h 223"/>
                  <a:gd name="T74" fmla="*/ 112 w 213"/>
                  <a:gd name="T75" fmla="*/ 49 h 223"/>
                  <a:gd name="T76" fmla="*/ 100 w 213"/>
                  <a:gd name="T77" fmla="*/ 53 h 223"/>
                  <a:gd name="T78" fmla="*/ 88 w 213"/>
                  <a:gd name="T79" fmla="*/ 69 h 223"/>
                  <a:gd name="T80" fmla="*/ 73 w 213"/>
                  <a:gd name="T81" fmla="*/ 83 h 223"/>
                  <a:gd name="T82" fmla="*/ 60 w 213"/>
                  <a:gd name="T83" fmla="*/ 61 h 223"/>
                  <a:gd name="T84" fmla="*/ 80 w 213"/>
                  <a:gd name="T85" fmla="*/ 48 h 223"/>
                  <a:gd name="T86" fmla="*/ 95 w 213"/>
                  <a:gd name="T87" fmla="*/ 32 h 223"/>
                  <a:gd name="T88" fmla="*/ 102 w 213"/>
                  <a:gd name="T89" fmla="*/ 16 h 223"/>
                  <a:gd name="T90" fmla="*/ 88 w 213"/>
                  <a:gd name="T91" fmla="*/ 30 h 223"/>
                  <a:gd name="T92" fmla="*/ 66 w 213"/>
                  <a:gd name="T93" fmla="*/ 41 h 223"/>
                  <a:gd name="T94" fmla="*/ 77 w 213"/>
                  <a:gd name="T95" fmla="*/ 19 h 223"/>
                  <a:gd name="T96" fmla="*/ 99 w 213"/>
                  <a:gd name="T97" fmla="*/ 7 h 223"/>
                  <a:gd name="T98" fmla="*/ 115 w 213"/>
                  <a:gd name="T99" fmla="*/ 8 h 223"/>
                  <a:gd name="T100" fmla="*/ 136 w 213"/>
                  <a:gd name="T101" fmla="*/ 19 h 223"/>
                  <a:gd name="T102" fmla="*/ 82 w 213"/>
                  <a:gd name="T103" fmla="*/ 174 h 223"/>
                  <a:gd name="T104" fmla="*/ 103 w 213"/>
                  <a:gd name="T105" fmla="*/ 175 h 223"/>
                  <a:gd name="T106" fmla="*/ 88 w 213"/>
                  <a:gd name="T107" fmla="*/ 153 h 223"/>
                  <a:gd name="T108" fmla="*/ 101 w 213"/>
                  <a:gd name="T109" fmla="*/ 70 h 223"/>
                  <a:gd name="T110" fmla="*/ 81 w 213"/>
                  <a:gd name="T111" fmla="*/ 111 h 223"/>
                  <a:gd name="T112" fmla="*/ 26 w 213"/>
                  <a:gd name="T113" fmla="*/ 53 h 223"/>
                  <a:gd name="T114" fmla="*/ 48 w 213"/>
                  <a:gd name="T115" fmla="*/ 28 h 223"/>
                  <a:gd name="T116" fmla="*/ 36 w 213"/>
                  <a:gd name="T117" fmla="*/ 101 h 223"/>
                  <a:gd name="T118" fmla="*/ 13 w 213"/>
                  <a:gd name="T119" fmla="*/ 87 h 223"/>
                  <a:gd name="T120" fmla="*/ 47 w 213"/>
                  <a:gd name="T121" fmla="*/ 67 h 223"/>
                  <a:gd name="T122" fmla="*/ 9 w 213"/>
                  <a:gd name="T123" fmla="*/ 139 h 223"/>
                  <a:gd name="T124" fmla="*/ 49 w 213"/>
                  <a:gd name="T125" fmla="*/ 2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 h="223">
                    <a:moveTo>
                      <a:pt x="202" y="223"/>
                    </a:moveTo>
                    <a:cubicBezTo>
                      <a:pt x="202" y="223"/>
                      <a:pt x="202" y="223"/>
                      <a:pt x="202" y="223"/>
                    </a:cubicBezTo>
                    <a:cubicBezTo>
                      <a:pt x="202" y="222"/>
                      <a:pt x="202" y="222"/>
                      <a:pt x="202" y="222"/>
                    </a:cubicBezTo>
                    <a:cubicBezTo>
                      <a:pt x="202" y="222"/>
                      <a:pt x="202" y="222"/>
                      <a:pt x="202" y="222"/>
                    </a:cubicBezTo>
                    <a:cubicBezTo>
                      <a:pt x="202" y="222"/>
                      <a:pt x="202" y="222"/>
                      <a:pt x="202" y="222"/>
                    </a:cubicBezTo>
                    <a:cubicBezTo>
                      <a:pt x="202" y="222"/>
                      <a:pt x="202" y="222"/>
                      <a:pt x="202"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8" y="222"/>
                      <a:pt x="198" y="222"/>
                      <a:pt x="198" y="222"/>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4" y="221"/>
                      <a:pt x="194" y="221"/>
                      <a:pt x="194" y="221"/>
                    </a:cubicBezTo>
                    <a:cubicBezTo>
                      <a:pt x="194" y="221"/>
                      <a:pt x="194" y="221"/>
                      <a:pt x="194" y="221"/>
                    </a:cubicBezTo>
                    <a:cubicBezTo>
                      <a:pt x="194" y="221"/>
                      <a:pt x="194" y="221"/>
                      <a:pt x="194" y="221"/>
                    </a:cubicBezTo>
                    <a:cubicBezTo>
                      <a:pt x="194" y="221"/>
                      <a:pt x="194" y="221"/>
                      <a:pt x="194" y="221"/>
                    </a:cubicBezTo>
                    <a:cubicBezTo>
                      <a:pt x="194" y="221"/>
                      <a:pt x="193" y="221"/>
                      <a:pt x="193" y="221"/>
                    </a:cubicBezTo>
                    <a:cubicBezTo>
                      <a:pt x="193" y="221"/>
                      <a:pt x="193" y="221"/>
                      <a:pt x="193" y="221"/>
                    </a:cubicBezTo>
                    <a:cubicBezTo>
                      <a:pt x="193" y="221"/>
                      <a:pt x="193" y="221"/>
                      <a:pt x="193" y="221"/>
                    </a:cubicBezTo>
                    <a:cubicBezTo>
                      <a:pt x="193" y="221"/>
                      <a:pt x="193" y="221"/>
                      <a:pt x="193" y="221"/>
                    </a:cubicBezTo>
                    <a:cubicBezTo>
                      <a:pt x="193" y="221"/>
                      <a:pt x="192" y="221"/>
                      <a:pt x="192" y="221"/>
                    </a:cubicBezTo>
                    <a:cubicBezTo>
                      <a:pt x="192" y="221"/>
                      <a:pt x="192" y="221"/>
                      <a:pt x="192" y="221"/>
                    </a:cubicBezTo>
                    <a:cubicBezTo>
                      <a:pt x="192" y="221"/>
                      <a:pt x="192" y="221"/>
                      <a:pt x="192" y="221"/>
                    </a:cubicBezTo>
                    <a:cubicBezTo>
                      <a:pt x="192" y="221"/>
                      <a:pt x="192" y="221"/>
                      <a:pt x="192" y="221"/>
                    </a:cubicBezTo>
                    <a:cubicBezTo>
                      <a:pt x="192"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0" y="221"/>
                      <a:pt x="190" y="221"/>
                    </a:cubicBezTo>
                    <a:cubicBezTo>
                      <a:pt x="190" y="221"/>
                      <a:pt x="190" y="221"/>
                      <a:pt x="190" y="221"/>
                    </a:cubicBezTo>
                    <a:cubicBezTo>
                      <a:pt x="190" y="221"/>
                      <a:pt x="190" y="221"/>
                      <a:pt x="190" y="221"/>
                    </a:cubicBezTo>
                    <a:cubicBezTo>
                      <a:pt x="190" y="221"/>
                      <a:pt x="190" y="221"/>
                      <a:pt x="190" y="221"/>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89" y="220"/>
                      <a:pt x="189" y="220"/>
                      <a:pt x="189" y="220"/>
                    </a:cubicBezTo>
                    <a:cubicBezTo>
                      <a:pt x="189" y="220"/>
                      <a:pt x="189" y="220"/>
                      <a:pt x="189" y="220"/>
                    </a:cubicBezTo>
                    <a:cubicBezTo>
                      <a:pt x="189" y="220"/>
                      <a:pt x="189" y="220"/>
                      <a:pt x="189" y="220"/>
                    </a:cubicBezTo>
                    <a:cubicBezTo>
                      <a:pt x="189" y="220"/>
                      <a:pt x="189" y="220"/>
                      <a:pt x="188" y="220"/>
                    </a:cubicBezTo>
                    <a:cubicBezTo>
                      <a:pt x="188" y="220"/>
                      <a:pt x="188" y="220"/>
                      <a:pt x="188" y="220"/>
                    </a:cubicBezTo>
                    <a:cubicBezTo>
                      <a:pt x="188" y="220"/>
                      <a:pt x="188" y="220"/>
                      <a:pt x="188" y="220"/>
                    </a:cubicBezTo>
                    <a:cubicBezTo>
                      <a:pt x="188" y="220"/>
                      <a:pt x="188" y="220"/>
                      <a:pt x="188" y="220"/>
                    </a:cubicBezTo>
                    <a:cubicBezTo>
                      <a:pt x="188" y="220"/>
                      <a:pt x="188" y="220"/>
                      <a:pt x="188" y="220"/>
                    </a:cubicBezTo>
                    <a:cubicBezTo>
                      <a:pt x="188" y="220"/>
                      <a:pt x="188"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3" y="219"/>
                      <a:pt x="183" y="219"/>
                      <a:pt x="183" y="219"/>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6"/>
                      <a:pt x="178" y="216"/>
                      <a:pt x="178" y="216"/>
                    </a:cubicBezTo>
                    <a:cubicBezTo>
                      <a:pt x="178" y="216"/>
                      <a:pt x="178" y="216"/>
                      <a:pt x="178" y="216"/>
                    </a:cubicBezTo>
                    <a:cubicBezTo>
                      <a:pt x="178" y="216"/>
                      <a:pt x="178" y="216"/>
                      <a:pt x="178"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6" y="216"/>
                      <a:pt x="176" y="216"/>
                      <a:pt x="176" y="216"/>
                    </a:cubicBezTo>
                    <a:cubicBezTo>
                      <a:pt x="176" y="216"/>
                      <a:pt x="176" y="216"/>
                      <a:pt x="176" y="216"/>
                    </a:cubicBezTo>
                    <a:cubicBezTo>
                      <a:pt x="176" y="216"/>
                      <a:pt x="176" y="216"/>
                      <a:pt x="176" y="216"/>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5" y="215"/>
                      <a:pt x="174" y="215"/>
                      <a:pt x="174" y="215"/>
                    </a:cubicBezTo>
                    <a:cubicBezTo>
                      <a:pt x="174" y="215"/>
                      <a:pt x="174" y="215"/>
                      <a:pt x="174" y="215"/>
                    </a:cubicBezTo>
                    <a:cubicBezTo>
                      <a:pt x="174" y="215"/>
                      <a:pt x="174" y="215"/>
                      <a:pt x="174"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0" y="214"/>
                      <a:pt x="170" y="214"/>
                      <a:pt x="170" y="214"/>
                    </a:cubicBezTo>
                    <a:cubicBezTo>
                      <a:pt x="170" y="214"/>
                      <a:pt x="170" y="214"/>
                      <a:pt x="170" y="214"/>
                    </a:cubicBezTo>
                    <a:cubicBezTo>
                      <a:pt x="170" y="214"/>
                      <a:pt x="170" y="214"/>
                      <a:pt x="170" y="214"/>
                    </a:cubicBezTo>
                    <a:cubicBezTo>
                      <a:pt x="170" y="214"/>
                      <a:pt x="170" y="214"/>
                      <a:pt x="170" y="214"/>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69" y="213"/>
                      <a:pt x="169" y="213"/>
                      <a:pt x="169" y="213"/>
                    </a:cubicBezTo>
                    <a:cubicBezTo>
                      <a:pt x="169" y="213"/>
                      <a:pt x="169" y="213"/>
                      <a:pt x="169" y="213"/>
                    </a:cubicBezTo>
                    <a:cubicBezTo>
                      <a:pt x="169"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0"/>
                      <a:pt x="162" y="210"/>
                      <a:pt x="162" y="210"/>
                    </a:cubicBezTo>
                    <a:cubicBezTo>
                      <a:pt x="162" y="210"/>
                      <a:pt x="162" y="210"/>
                      <a:pt x="162" y="210"/>
                    </a:cubicBezTo>
                    <a:cubicBezTo>
                      <a:pt x="162" y="210"/>
                      <a:pt x="162" y="210"/>
                      <a:pt x="162" y="210"/>
                    </a:cubicBezTo>
                    <a:cubicBezTo>
                      <a:pt x="162" y="210"/>
                      <a:pt x="162" y="210"/>
                      <a:pt x="162"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59" y="210"/>
                      <a:pt x="159" y="210"/>
                      <a:pt x="159" y="210"/>
                    </a:cubicBezTo>
                    <a:cubicBezTo>
                      <a:pt x="159" y="210"/>
                      <a:pt x="159" y="210"/>
                      <a:pt x="159" y="210"/>
                    </a:cubicBezTo>
                    <a:cubicBezTo>
                      <a:pt x="159" y="209"/>
                      <a:pt x="159" y="209"/>
                      <a:pt x="159" y="209"/>
                    </a:cubicBezTo>
                    <a:cubicBezTo>
                      <a:pt x="159" y="209"/>
                      <a:pt x="159" y="209"/>
                      <a:pt x="159" y="209"/>
                    </a:cubicBezTo>
                    <a:cubicBezTo>
                      <a:pt x="159" y="209"/>
                      <a:pt x="159"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6" y="208"/>
                      <a:pt x="156" y="208"/>
                      <a:pt x="156" y="208"/>
                    </a:cubicBezTo>
                    <a:cubicBezTo>
                      <a:pt x="156" y="186"/>
                      <a:pt x="156" y="186"/>
                      <a:pt x="156" y="186"/>
                    </a:cubicBezTo>
                    <a:cubicBezTo>
                      <a:pt x="156" y="186"/>
                      <a:pt x="156" y="186"/>
                      <a:pt x="156" y="186"/>
                    </a:cubicBezTo>
                    <a:cubicBezTo>
                      <a:pt x="156" y="186"/>
                      <a:pt x="156" y="186"/>
                      <a:pt x="157" y="186"/>
                    </a:cubicBezTo>
                    <a:cubicBezTo>
                      <a:pt x="157" y="186"/>
                      <a:pt x="157" y="186"/>
                      <a:pt x="157" y="186"/>
                    </a:cubicBezTo>
                    <a:cubicBezTo>
                      <a:pt x="157" y="186"/>
                      <a:pt x="157" y="186"/>
                      <a:pt x="157" y="186"/>
                    </a:cubicBezTo>
                    <a:cubicBezTo>
                      <a:pt x="157" y="186"/>
                      <a:pt x="157" y="186"/>
                      <a:pt x="157" y="187"/>
                    </a:cubicBezTo>
                    <a:cubicBezTo>
                      <a:pt x="157" y="187"/>
                      <a:pt x="157" y="187"/>
                      <a:pt x="157" y="187"/>
                    </a:cubicBezTo>
                    <a:cubicBezTo>
                      <a:pt x="157" y="187"/>
                      <a:pt x="157" y="187"/>
                      <a:pt x="157" y="187"/>
                    </a:cubicBezTo>
                    <a:cubicBezTo>
                      <a:pt x="158" y="187"/>
                      <a:pt x="158" y="187"/>
                      <a:pt x="158" y="187"/>
                    </a:cubicBezTo>
                    <a:cubicBezTo>
                      <a:pt x="158" y="187"/>
                      <a:pt x="158" y="187"/>
                      <a:pt x="158" y="187"/>
                    </a:cubicBezTo>
                    <a:cubicBezTo>
                      <a:pt x="158" y="187"/>
                      <a:pt x="158" y="187"/>
                      <a:pt x="158" y="187"/>
                    </a:cubicBezTo>
                    <a:cubicBezTo>
                      <a:pt x="158" y="187"/>
                      <a:pt x="158" y="187"/>
                      <a:pt x="158" y="187"/>
                    </a:cubicBezTo>
                    <a:cubicBezTo>
                      <a:pt x="158" y="187"/>
                      <a:pt x="158"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60" y="187"/>
                      <a:pt x="160" y="187"/>
                    </a:cubicBezTo>
                    <a:cubicBezTo>
                      <a:pt x="160" y="187"/>
                      <a:pt x="160" y="187"/>
                      <a:pt x="160" y="187"/>
                    </a:cubicBezTo>
                    <a:cubicBezTo>
                      <a:pt x="160" y="187"/>
                      <a:pt x="160" y="187"/>
                      <a:pt x="160" y="187"/>
                    </a:cubicBezTo>
                    <a:cubicBezTo>
                      <a:pt x="160" y="187"/>
                      <a:pt x="160" y="187"/>
                      <a:pt x="160" y="187"/>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3" y="189"/>
                      <a:pt x="163" y="189"/>
                    </a:cubicBezTo>
                    <a:cubicBezTo>
                      <a:pt x="163" y="189"/>
                      <a:pt x="163" y="189"/>
                      <a:pt x="163" y="189"/>
                    </a:cubicBezTo>
                    <a:cubicBezTo>
                      <a:pt x="163" y="189"/>
                      <a:pt x="163" y="189"/>
                      <a:pt x="163" y="189"/>
                    </a:cubicBezTo>
                    <a:cubicBezTo>
                      <a:pt x="163" y="189"/>
                      <a:pt x="164" y="189"/>
                      <a:pt x="164" y="189"/>
                    </a:cubicBezTo>
                    <a:cubicBezTo>
                      <a:pt x="164" y="189"/>
                      <a:pt x="164" y="189"/>
                      <a:pt x="164" y="189"/>
                    </a:cubicBezTo>
                    <a:cubicBezTo>
                      <a:pt x="164" y="189"/>
                      <a:pt x="164" y="189"/>
                      <a:pt x="164"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6" y="189"/>
                    </a:cubicBezTo>
                    <a:cubicBezTo>
                      <a:pt x="166" y="189"/>
                      <a:pt x="166" y="189"/>
                      <a:pt x="166" y="189"/>
                    </a:cubicBezTo>
                    <a:cubicBezTo>
                      <a:pt x="166" y="189"/>
                      <a:pt x="166" y="189"/>
                      <a:pt x="166" y="190"/>
                    </a:cubicBezTo>
                    <a:cubicBezTo>
                      <a:pt x="166" y="190"/>
                      <a:pt x="166" y="190"/>
                      <a:pt x="166" y="190"/>
                    </a:cubicBezTo>
                    <a:cubicBezTo>
                      <a:pt x="166" y="190"/>
                      <a:pt x="166" y="190"/>
                      <a:pt x="166" y="190"/>
                    </a:cubicBezTo>
                    <a:cubicBezTo>
                      <a:pt x="166" y="190"/>
                      <a:pt x="166" y="190"/>
                      <a:pt x="166" y="190"/>
                    </a:cubicBezTo>
                    <a:cubicBezTo>
                      <a:pt x="166"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8" y="190"/>
                      <a:pt x="168" y="190"/>
                      <a:pt x="168" y="190"/>
                    </a:cubicBezTo>
                    <a:cubicBezTo>
                      <a:pt x="168" y="190"/>
                      <a:pt x="168"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1" y="190"/>
                      <a:pt x="171" y="190"/>
                    </a:cubicBezTo>
                    <a:cubicBezTo>
                      <a:pt x="171" y="191"/>
                      <a:pt x="171" y="191"/>
                      <a:pt x="171" y="191"/>
                    </a:cubicBezTo>
                    <a:cubicBezTo>
                      <a:pt x="171" y="191"/>
                      <a:pt x="171" y="191"/>
                      <a:pt x="171" y="191"/>
                    </a:cubicBezTo>
                    <a:cubicBezTo>
                      <a:pt x="171"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5" y="191"/>
                      <a:pt x="175" y="191"/>
                      <a:pt x="176" y="191"/>
                    </a:cubicBezTo>
                    <a:cubicBezTo>
                      <a:pt x="176" y="191"/>
                      <a:pt x="176" y="191"/>
                      <a:pt x="176" y="191"/>
                    </a:cubicBezTo>
                    <a:cubicBezTo>
                      <a:pt x="176" y="191"/>
                      <a:pt x="176" y="191"/>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8" y="192"/>
                      <a:pt x="179"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3"/>
                    </a:cubicBezTo>
                    <a:cubicBezTo>
                      <a:pt x="180" y="193"/>
                      <a:pt x="180" y="193"/>
                      <a:pt x="180" y="193"/>
                    </a:cubicBezTo>
                    <a:cubicBezTo>
                      <a:pt x="180" y="193"/>
                      <a:pt x="180" y="193"/>
                      <a:pt x="180" y="193"/>
                    </a:cubicBezTo>
                    <a:cubicBezTo>
                      <a:pt x="180" y="193"/>
                      <a:pt x="180"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4" y="193"/>
                      <a:pt x="184" y="193"/>
                    </a:cubicBezTo>
                    <a:cubicBezTo>
                      <a:pt x="184" y="193"/>
                      <a:pt x="184" y="193"/>
                      <a:pt x="184" y="193"/>
                    </a:cubicBezTo>
                    <a:cubicBezTo>
                      <a:pt x="184" y="193"/>
                      <a:pt x="184" y="193"/>
                      <a:pt x="184" y="193"/>
                    </a:cubicBezTo>
                    <a:cubicBezTo>
                      <a:pt x="185" y="193"/>
                      <a:pt x="185" y="193"/>
                      <a:pt x="185" y="193"/>
                    </a:cubicBezTo>
                    <a:cubicBezTo>
                      <a:pt x="185" y="193"/>
                      <a:pt x="185" y="193"/>
                      <a:pt x="185" y="193"/>
                    </a:cubicBezTo>
                    <a:cubicBezTo>
                      <a:pt x="185" y="193"/>
                      <a:pt x="185" y="193"/>
                      <a:pt x="185" y="193"/>
                    </a:cubicBezTo>
                    <a:cubicBezTo>
                      <a:pt x="185" y="193"/>
                      <a:pt x="186" y="193"/>
                      <a:pt x="186" y="193"/>
                    </a:cubicBezTo>
                    <a:cubicBezTo>
                      <a:pt x="186" y="193"/>
                      <a:pt x="186" y="193"/>
                      <a:pt x="186" y="194"/>
                    </a:cubicBezTo>
                    <a:cubicBezTo>
                      <a:pt x="186" y="194"/>
                      <a:pt x="186" y="194"/>
                      <a:pt x="186" y="194"/>
                    </a:cubicBezTo>
                    <a:cubicBezTo>
                      <a:pt x="186" y="194"/>
                      <a:pt x="186" y="194"/>
                      <a:pt x="186" y="194"/>
                    </a:cubicBezTo>
                    <a:cubicBezTo>
                      <a:pt x="186" y="194"/>
                      <a:pt x="186" y="194"/>
                      <a:pt x="186" y="194"/>
                    </a:cubicBezTo>
                    <a:cubicBezTo>
                      <a:pt x="186" y="194"/>
                      <a:pt x="186" y="194"/>
                      <a:pt x="186" y="194"/>
                    </a:cubicBezTo>
                    <a:cubicBezTo>
                      <a:pt x="186" y="194"/>
                      <a:pt x="187" y="194"/>
                      <a:pt x="187" y="194"/>
                    </a:cubicBezTo>
                    <a:cubicBezTo>
                      <a:pt x="187" y="194"/>
                      <a:pt x="187" y="194"/>
                      <a:pt x="187" y="194"/>
                    </a:cubicBezTo>
                    <a:cubicBezTo>
                      <a:pt x="187" y="194"/>
                      <a:pt x="187" y="194"/>
                      <a:pt x="187" y="194"/>
                    </a:cubicBezTo>
                    <a:cubicBezTo>
                      <a:pt x="187" y="194"/>
                      <a:pt x="188" y="194"/>
                      <a:pt x="188" y="194"/>
                    </a:cubicBezTo>
                    <a:cubicBezTo>
                      <a:pt x="188" y="194"/>
                      <a:pt x="188" y="194"/>
                      <a:pt x="188" y="194"/>
                    </a:cubicBezTo>
                    <a:cubicBezTo>
                      <a:pt x="188" y="194"/>
                      <a:pt x="188" y="194"/>
                      <a:pt x="188" y="194"/>
                    </a:cubicBezTo>
                    <a:cubicBezTo>
                      <a:pt x="188" y="194"/>
                      <a:pt x="188" y="193"/>
                      <a:pt x="188" y="193"/>
                    </a:cubicBezTo>
                    <a:cubicBezTo>
                      <a:pt x="188" y="193"/>
                      <a:pt x="188" y="193"/>
                      <a:pt x="188" y="193"/>
                    </a:cubicBezTo>
                    <a:cubicBezTo>
                      <a:pt x="188" y="193"/>
                      <a:pt x="188" y="193"/>
                      <a:pt x="188" y="193"/>
                    </a:cubicBezTo>
                    <a:cubicBezTo>
                      <a:pt x="188" y="193"/>
                      <a:pt x="188" y="193"/>
                      <a:pt x="189" y="193"/>
                    </a:cubicBezTo>
                    <a:cubicBezTo>
                      <a:pt x="189" y="193"/>
                      <a:pt x="189" y="193"/>
                      <a:pt x="189" y="193"/>
                    </a:cubicBezTo>
                    <a:cubicBezTo>
                      <a:pt x="189" y="193"/>
                      <a:pt x="189" y="193"/>
                      <a:pt x="189" y="193"/>
                    </a:cubicBezTo>
                    <a:cubicBezTo>
                      <a:pt x="189" y="193"/>
                      <a:pt x="189" y="192"/>
                      <a:pt x="189" y="192"/>
                    </a:cubicBezTo>
                    <a:cubicBezTo>
                      <a:pt x="189" y="192"/>
                      <a:pt x="189" y="192"/>
                      <a:pt x="189" y="192"/>
                    </a:cubicBezTo>
                    <a:cubicBezTo>
                      <a:pt x="189" y="191"/>
                      <a:pt x="189" y="191"/>
                      <a:pt x="189" y="191"/>
                    </a:cubicBezTo>
                    <a:cubicBezTo>
                      <a:pt x="189" y="191"/>
                      <a:pt x="189" y="191"/>
                      <a:pt x="189" y="191"/>
                    </a:cubicBezTo>
                    <a:cubicBezTo>
                      <a:pt x="189" y="189"/>
                      <a:pt x="189" y="188"/>
                      <a:pt x="189" y="187"/>
                    </a:cubicBezTo>
                    <a:cubicBezTo>
                      <a:pt x="189" y="187"/>
                      <a:pt x="189" y="187"/>
                      <a:pt x="189" y="187"/>
                    </a:cubicBezTo>
                    <a:cubicBezTo>
                      <a:pt x="189" y="187"/>
                      <a:pt x="189" y="186"/>
                      <a:pt x="189" y="186"/>
                    </a:cubicBezTo>
                    <a:cubicBezTo>
                      <a:pt x="188" y="186"/>
                      <a:pt x="188" y="186"/>
                      <a:pt x="188" y="186"/>
                    </a:cubicBezTo>
                    <a:cubicBezTo>
                      <a:pt x="188" y="185"/>
                      <a:pt x="188" y="185"/>
                      <a:pt x="188" y="185"/>
                    </a:cubicBezTo>
                    <a:cubicBezTo>
                      <a:pt x="188" y="185"/>
                      <a:pt x="188" y="185"/>
                      <a:pt x="188" y="185"/>
                    </a:cubicBezTo>
                    <a:cubicBezTo>
                      <a:pt x="188" y="184"/>
                      <a:pt x="188" y="184"/>
                      <a:pt x="188" y="183"/>
                    </a:cubicBezTo>
                    <a:cubicBezTo>
                      <a:pt x="188" y="183"/>
                      <a:pt x="188" y="183"/>
                      <a:pt x="188" y="183"/>
                    </a:cubicBezTo>
                    <a:cubicBezTo>
                      <a:pt x="188" y="183"/>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7" y="181"/>
                      <a:pt x="187" y="181"/>
                      <a:pt x="187" y="181"/>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6"/>
                      <a:pt x="186" y="176"/>
                      <a:pt x="186" y="176"/>
                    </a:cubicBezTo>
                    <a:cubicBezTo>
                      <a:pt x="186" y="176"/>
                      <a:pt x="186" y="176"/>
                      <a:pt x="186"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4"/>
                      <a:pt x="179" y="174"/>
                      <a:pt x="179" y="174"/>
                    </a:cubicBezTo>
                    <a:cubicBezTo>
                      <a:pt x="179" y="174"/>
                      <a:pt x="179" y="174"/>
                      <a:pt x="179" y="174"/>
                    </a:cubicBezTo>
                    <a:cubicBezTo>
                      <a:pt x="178" y="174"/>
                      <a:pt x="178" y="174"/>
                      <a:pt x="178" y="174"/>
                    </a:cubicBezTo>
                    <a:cubicBezTo>
                      <a:pt x="178" y="174"/>
                      <a:pt x="178" y="174"/>
                      <a:pt x="178" y="174"/>
                    </a:cubicBezTo>
                    <a:cubicBezTo>
                      <a:pt x="178" y="174"/>
                      <a:pt x="178" y="174"/>
                      <a:pt x="178" y="174"/>
                    </a:cubicBezTo>
                    <a:cubicBezTo>
                      <a:pt x="178" y="174"/>
                      <a:pt x="178" y="174"/>
                      <a:pt x="178"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5" y="174"/>
                      <a:pt x="175" y="174"/>
                    </a:cubicBezTo>
                    <a:cubicBezTo>
                      <a:pt x="175" y="174"/>
                      <a:pt x="175" y="174"/>
                      <a:pt x="175" y="174"/>
                    </a:cubicBezTo>
                    <a:cubicBezTo>
                      <a:pt x="175" y="174"/>
                      <a:pt x="175" y="174"/>
                      <a:pt x="175" y="174"/>
                    </a:cubicBezTo>
                    <a:cubicBezTo>
                      <a:pt x="175" y="174"/>
                      <a:pt x="175" y="174"/>
                      <a:pt x="175" y="174"/>
                    </a:cubicBezTo>
                    <a:cubicBezTo>
                      <a:pt x="175" y="173"/>
                      <a:pt x="175" y="173"/>
                      <a:pt x="175" y="173"/>
                    </a:cubicBezTo>
                    <a:cubicBezTo>
                      <a:pt x="175" y="173"/>
                      <a:pt x="175" y="173"/>
                      <a:pt x="175"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1" y="173"/>
                      <a:pt x="171" y="173"/>
                      <a:pt x="171" y="173"/>
                    </a:cubicBezTo>
                    <a:cubicBezTo>
                      <a:pt x="171" y="173"/>
                      <a:pt x="171" y="173"/>
                      <a:pt x="171" y="173"/>
                    </a:cubicBezTo>
                    <a:cubicBezTo>
                      <a:pt x="171" y="173"/>
                      <a:pt x="171" y="173"/>
                      <a:pt x="171" y="173"/>
                    </a:cubicBezTo>
                    <a:cubicBezTo>
                      <a:pt x="171" y="173"/>
                      <a:pt x="171" y="173"/>
                      <a:pt x="171" y="173"/>
                    </a:cubicBezTo>
                    <a:cubicBezTo>
                      <a:pt x="171" y="173"/>
                      <a:pt x="170" y="173"/>
                      <a:pt x="170" y="173"/>
                    </a:cubicBezTo>
                    <a:cubicBezTo>
                      <a:pt x="170" y="172"/>
                      <a:pt x="170" y="172"/>
                      <a:pt x="170" y="172"/>
                    </a:cubicBezTo>
                    <a:cubicBezTo>
                      <a:pt x="170" y="172"/>
                      <a:pt x="170" y="172"/>
                      <a:pt x="170" y="172"/>
                    </a:cubicBezTo>
                    <a:cubicBezTo>
                      <a:pt x="170" y="172"/>
                      <a:pt x="170" y="172"/>
                      <a:pt x="170" y="172"/>
                    </a:cubicBezTo>
                    <a:cubicBezTo>
                      <a:pt x="170"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7" y="172"/>
                    </a:cubicBezTo>
                    <a:cubicBezTo>
                      <a:pt x="167" y="172"/>
                      <a:pt x="167" y="172"/>
                      <a:pt x="167" y="172"/>
                    </a:cubicBezTo>
                    <a:cubicBezTo>
                      <a:pt x="167" y="172"/>
                      <a:pt x="167" y="172"/>
                      <a:pt x="167" y="172"/>
                    </a:cubicBezTo>
                    <a:cubicBezTo>
                      <a:pt x="167" y="172"/>
                      <a:pt x="167" y="172"/>
                      <a:pt x="167" y="172"/>
                    </a:cubicBezTo>
                    <a:cubicBezTo>
                      <a:pt x="167" y="172"/>
                      <a:pt x="167" y="172"/>
                      <a:pt x="167" y="172"/>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3" y="170"/>
                      <a:pt x="163" y="170"/>
                      <a:pt x="163" y="170"/>
                    </a:cubicBezTo>
                    <a:cubicBezTo>
                      <a:pt x="163" y="170"/>
                      <a:pt x="163" y="170"/>
                      <a:pt x="163"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69"/>
                      <a:pt x="162" y="169"/>
                      <a:pt x="162" y="169"/>
                    </a:cubicBezTo>
                    <a:cubicBezTo>
                      <a:pt x="162" y="169"/>
                      <a:pt x="162" y="169"/>
                      <a:pt x="162" y="169"/>
                    </a:cubicBezTo>
                    <a:cubicBezTo>
                      <a:pt x="162" y="169"/>
                      <a:pt x="162" y="169"/>
                      <a:pt x="162" y="169"/>
                    </a:cubicBezTo>
                    <a:cubicBezTo>
                      <a:pt x="162"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59" y="169"/>
                    </a:cubicBezTo>
                    <a:cubicBezTo>
                      <a:pt x="159" y="169"/>
                      <a:pt x="159" y="169"/>
                      <a:pt x="159" y="169"/>
                    </a:cubicBezTo>
                    <a:cubicBezTo>
                      <a:pt x="159" y="169"/>
                      <a:pt x="159" y="169"/>
                      <a:pt x="159" y="169"/>
                    </a:cubicBezTo>
                    <a:cubicBezTo>
                      <a:pt x="159" y="169"/>
                      <a:pt x="159" y="169"/>
                      <a:pt x="159" y="169"/>
                    </a:cubicBezTo>
                    <a:cubicBezTo>
                      <a:pt x="159" y="169"/>
                      <a:pt x="159" y="169"/>
                      <a:pt x="159" y="169"/>
                    </a:cubicBezTo>
                    <a:cubicBezTo>
                      <a:pt x="159" y="168"/>
                      <a:pt x="159" y="168"/>
                      <a:pt x="159" y="168"/>
                    </a:cubicBezTo>
                    <a:cubicBezTo>
                      <a:pt x="159" y="168"/>
                      <a:pt x="159" y="168"/>
                      <a:pt x="159" y="168"/>
                    </a:cubicBezTo>
                    <a:cubicBezTo>
                      <a:pt x="159" y="168"/>
                      <a:pt x="159" y="168"/>
                      <a:pt x="159"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8"/>
                    </a:cubicBezTo>
                    <a:cubicBezTo>
                      <a:pt x="159" y="148"/>
                      <a:pt x="159" y="148"/>
                      <a:pt x="159"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9"/>
                    </a:cubicBezTo>
                    <a:cubicBezTo>
                      <a:pt x="161" y="149"/>
                      <a:pt x="161" y="149"/>
                      <a:pt x="161" y="149"/>
                    </a:cubicBezTo>
                    <a:cubicBezTo>
                      <a:pt x="161" y="149"/>
                      <a:pt x="161" y="149"/>
                      <a:pt x="161" y="149"/>
                    </a:cubicBezTo>
                    <a:cubicBezTo>
                      <a:pt x="161" y="149"/>
                      <a:pt x="161" y="149"/>
                      <a:pt x="161"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3" y="149"/>
                    </a:cubicBezTo>
                    <a:cubicBezTo>
                      <a:pt x="163" y="149"/>
                      <a:pt x="163" y="149"/>
                      <a:pt x="163" y="149"/>
                    </a:cubicBezTo>
                    <a:cubicBezTo>
                      <a:pt x="163" y="149"/>
                      <a:pt x="164" y="149"/>
                      <a:pt x="164" y="149"/>
                    </a:cubicBezTo>
                    <a:cubicBezTo>
                      <a:pt x="164" y="149"/>
                      <a:pt x="164" y="149"/>
                      <a:pt x="164" y="149"/>
                    </a:cubicBezTo>
                    <a:cubicBezTo>
                      <a:pt x="164" y="149"/>
                      <a:pt x="165" y="149"/>
                      <a:pt x="165" y="149"/>
                    </a:cubicBezTo>
                    <a:cubicBezTo>
                      <a:pt x="165" y="149"/>
                      <a:pt x="165" y="149"/>
                      <a:pt x="165" y="149"/>
                    </a:cubicBezTo>
                    <a:cubicBezTo>
                      <a:pt x="165" y="149"/>
                      <a:pt x="165" y="149"/>
                      <a:pt x="165" y="149"/>
                    </a:cubicBezTo>
                    <a:cubicBezTo>
                      <a:pt x="165" y="149"/>
                      <a:pt x="165" y="149"/>
                      <a:pt x="165" y="149"/>
                    </a:cubicBezTo>
                    <a:cubicBezTo>
                      <a:pt x="165" y="149"/>
                      <a:pt x="166" y="149"/>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8" y="150"/>
                      <a:pt x="168" y="150"/>
                    </a:cubicBezTo>
                    <a:cubicBezTo>
                      <a:pt x="168" y="150"/>
                      <a:pt x="168" y="150"/>
                      <a:pt x="168" y="150"/>
                    </a:cubicBezTo>
                    <a:cubicBezTo>
                      <a:pt x="168" y="150"/>
                      <a:pt x="168" y="150"/>
                      <a:pt x="168" y="150"/>
                    </a:cubicBezTo>
                    <a:cubicBezTo>
                      <a:pt x="168" y="150"/>
                      <a:pt x="168" y="150"/>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2"/>
                    </a:cubicBezTo>
                    <a:cubicBezTo>
                      <a:pt x="171" y="152"/>
                      <a:pt x="171"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4" y="153"/>
                    </a:cubicBezTo>
                    <a:cubicBezTo>
                      <a:pt x="174" y="153"/>
                      <a:pt x="174" y="153"/>
                      <a:pt x="174" y="153"/>
                    </a:cubicBezTo>
                    <a:cubicBezTo>
                      <a:pt x="174" y="153"/>
                      <a:pt x="174" y="153"/>
                      <a:pt x="174" y="153"/>
                    </a:cubicBezTo>
                    <a:cubicBezTo>
                      <a:pt x="174" y="153"/>
                      <a:pt x="174" y="153"/>
                      <a:pt x="174" y="153"/>
                    </a:cubicBezTo>
                    <a:cubicBezTo>
                      <a:pt x="174" y="153"/>
                      <a:pt x="174"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6" y="153"/>
                      <a:pt x="176" y="153"/>
                    </a:cubicBezTo>
                    <a:cubicBezTo>
                      <a:pt x="176" y="153"/>
                      <a:pt x="176" y="153"/>
                      <a:pt x="176" y="153"/>
                    </a:cubicBezTo>
                    <a:cubicBezTo>
                      <a:pt x="176" y="153"/>
                      <a:pt x="176" y="153"/>
                      <a:pt x="176" y="153"/>
                    </a:cubicBezTo>
                    <a:cubicBezTo>
                      <a:pt x="177" y="153"/>
                      <a:pt x="177" y="153"/>
                      <a:pt x="177" y="153"/>
                    </a:cubicBezTo>
                    <a:cubicBezTo>
                      <a:pt x="177" y="153"/>
                      <a:pt x="177" y="153"/>
                      <a:pt x="177" y="153"/>
                    </a:cubicBezTo>
                    <a:cubicBezTo>
                      <a:pt x="177" y="153"/>
                      <a:pt x="177" y="153"/>
                      <a:pt x="177" y="153"/>
                    </a:cubicBezTo>
                    <a:cubicBezTo>
                      <a:pt x="177"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9" y="153"/>
                      <a:pt x="179" y="153"/>
                      <a:pt x="179" y="153"/>
                    </a:cubicBezTo>
                    <a:cubicBezTo>
                      <a:pt x="179" y="153"/>
                      <a:pt x="179" y="153"/>
                      <a:pt x="179" y="153"/>
                    </a:cubicBezTo>
                    <a:cubicBezTo>
                      <a:pt x="179" y="153"/>
                      <a:pt x="179" y="153"/>
                      <a:pt x="179" y="153"/>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2" y="154"/>
                      <a:pt x="182" y="154"/>
                      <a:pt x="182" y="154"/>
                    </a:cubicBezTo>
                    <a:cubicBezTo>
                      <a:pt x="182" y="154"/>
                      <a:pt x="182" y="154"/>
                      <a:pt x="182" y="155"/>
                    </a:cubicBezTo>
                    <a:cubicBezTo>
                      <a:pt x="182" y="155"/>
                      <a:pt x="182" y="155"/>
                      <a:pt x="182" y="155"/>
                    </a:cubicBezTo>
                    <a:cubicBezTo>
                      <a:pt x="182" y="155"/>
                      <a:pt x="182" y="155"/>
                      <a:pt x="182" y="155"/>
                    </a:cubicBezTo>
                    <a:cubicBezTo>
                      <a:pt x="182"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6" y="155"/>
                    </a:cubicBezTo>
                    <a:cubicBezTo>
                      <a:pt x="186" y="155"/>
                      <a:pt x="186" y="155"/>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8" y="156"/>
                      <a:pt x="188" y="156"/>
                      <a:pt x="188" y="156"/>
                    </a:cubicBezTo>
                    <a:cubicBezTo>
                      <a:pt x="188" y="156"/>
                      <a:pt x="188" y="156"/>
                      <a:pt x="188" y="156"/>
                    </a:cubicBezTo>
                    <a:cubicBezTo>
                      <a:pt x="188" y="156"/>
                      <a:pt x="188" y="156"/>
                      <a:pt x="188"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90" y="156"/>
                    </a:cubicBezTo>
                    <a:cubicBezTo>
                      <a:pt x="190" y="156"/>
                      <a:pt x="190" y="156"/>
                      <a:pt x="190" y="156"/>
                    </a:cubicBezTo>
                    <a:cubicBezTo>
                      <a:pt x="190" y="156"/>
                      <a:pt x="190" y="156"/>
                      <a:pt x="190" y="156"/>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2" y="157"/>
                    </a:cubicBezTo>
                    <a:cubicBezTo>
                      <a:pt x="192" y="157"/>
                      <a:pt x="192" y="157"/>
                      <a:pt x="192" y="157"/>
                    </a:cubicBezTo>
                    <a:cubicBezTo>
                      <a:pt x="192" y="157"/>
                      <a:pt x="192" y="157"/>
                      <a:pt x="192" y="157"/>
                    </a:cubicBezTo>
                    <a:cubicBezTo>
                      <a:pt x="192" y="157"/>
                      <a:pt x="192" y="157"/>
                      <a:pt x="192" y="157"/>
                    </a:cubicBezTo>
                    <a:cubicBezTo>
                      <a:pt x="192"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4" y="157"/>
                    </a:cubicBezTo>
                    <a:cubicBezTo>
                      <a:pt x="194" y="157"/>
                      <a:pt x="194" y="157"/>
                      <a:pt x="194" y="157"/>
                    </a:cubicBezTo>
                    <a:cubicBezTo>
                      <a:pt x="194" y="157"/>
                      <a:pt x="194" y="157"/>
                      <a:pt x="194" y="158"/>
                    </a:cubicBezTo>
                    <a:cubicBezTo>
                      <a:pt x="194" y="158"/>
                      <a:pt x="194" y="158"/>
                      <a:pt x="194" y="158"/>
                    </a:cubicBezTo>
                    <a:cubicBezTo>
                      <a:pt x="194" y="158"/>
                      <a:pt x="194" y="158"/>
                      <a:pt x="194" y="158"/>
                    </a:cubicBezTo>
                    <a:cubicBezTo>
                      <a:pt x="194" y="158"/>
                      <a:pt x="194"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8" y="158"/>
                      <a:pt x="198" y="158"/>
                    </a:cubicBezTo>
                    <a:cubicBezTo>
                      <a:pt x="198" y="158"/>
                      <a:pt x="198" y="158"/>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200" y="159"/>
                      <a:pt x="200" y="159"/>
                      <a:pt x="200" y="159"/>
                    </a:cubicBezTo>
                    <a:cubicBezTo>
                      <a:pt x="200" y="159"/>
                      <a:pt x="200" y="159"/>
                      <a:pt x="200" y="159"/>
                    </a:cubicBezTo>
                    <a:cubicBezTo>
                      <a:pt x="200" y="159"/>
                      <a:pt x="200" y="159"/>
                      <a:pt x="200" y="159"/>
                    </a:cubicBezTo>
                    <a:cubicBezTo>
                      <a:pt x="200" y="159"/>
                      <a:pt x="200" y="159"/>
                      <a:pt x="201" y="159"/>
                    </a:cubicBezTo>
                    <a:cubicBezTo>
                      <a:pt x="201" y="159"/>
                      <a:pt x="201" y="159"/>
                      <a:pt x="201" y="159"/>
                    </a:cubicBezTo>
                    <a:cubicBezTo>
                      <a:pt x="201" y="159"/>
                      <a:pt x="201" y="159"/>
                      <a:pt x="201" y="160"/>
                    </a:cubicBezTo>
                    <a:cubicBezTo>
                      <a:pt x="201" y="160"/>
                      <a:pt x="201" y="160"/>
                      <a:pt x="201" y="160"/>
                    </a:cubicBezTo>
                    <a:cubicBezTo>
                      <a:pt x="201" y="160"/>
                      <a:pt x="201" y="160"/>
                      <a:pt x="201" y="160"/>
                    </a:cubicBezTo>
                    <a:cubicBezTo>
                      <a:pt x="201" y="160"/>
                      <a:pt x="201" y="160"/>
                      <a:pt x="201" y="160"/>
                    </a:cubicBezTo>
                    <a:cubicBezTo>
                      <a:pt x="201"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5" y="160"/>
                      <a:pt x="205" y="160"/>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4"/>
                      <a:pt x="207" y="164"/>
                      <a:pt x="207" y="164"/>
                    </a:cubicBezTo>
                    <a:cubicBezTo>
                      <a:pt x="207" y="164"/>
                      <a:pt x="207" y="164"/>
                      <a:pt x="207" y="164"/>
                    </a:cubicBezTo>
                    <a:cubicBezTo>
                      <a:pt x="207" y="164"/>
                      <a:pt x="207" y="164"/>
                      <a:pt x="207" y="164"/>
                    </a:cubicBezTo>
                    <a:cubicBezTo>
                      <a:pt x="207" y="165"/>
                      <a:pt x="207" y="165"/>
                      <a:pt x="207" y="165"/>
                    </a:cubicBezTo>
                    <a:cubicBezTo>
                      <a:pt x="207" y="165"/>
                      <a:pt x="207" y="165"/>
                      <a:pt x="207" y="165"/>
                    </a:cubicBezTo>
                    <a:cubicBezTo>
                      <a:pt x="207" y="165"/>
                      <a:pt x="207" y="165"/>
                      <a:pt x="207" y="165"/>
                    </a:cubicBezTo>
                    <a:cubicBezTo>
                      <a:pt x="207" y="165"/>
                      <a:pt x="207" y="166"/>
                      <a:pt x="207" y="167"/>
                    </a:cubicBezTo>
                    <a:cubicBezTo>
                      <a:pt x="207" y="167"/>
                      <a:pt x="207" y="167"/>
                      <a:pt x="207" y="167"/>
                    </a:cubicBezTo>
                    <a:cubicBezTo>
                      <a:pt x="207" y="167"/>
                      <a:pt x="207" y="167"/>
                      <a:pt x="208" y="167"/>
                    </a:cubicBezTo>
                    <a:cubicBezTo>
                      <a:pt x="208" y="167"/>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70"/>
                      <a:pt x="208" y="170"/>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2"/>
                      <a:pt x="208" y="172"/>
                    </a:cubicBezTo>
                    <a:cubicBezTo>
                      <a:pt x="208" y="172"/>
                      <a:pt x="208"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3"/>
                      <a:pt x="209" y="173"/>
                      <a:pt x="209" y="173"/>
                    </a:cubicBezTo>
                    <a:cubicBezTo>
                      <a:pt x="209" y="173"/>
                      <a:pt x="209" y="173"/>
                      <a:pt x="209" y="173"/>
                    </a:cubicBezTo>
                    <a:cubicBezTo>
                      <a:pt x="209" y="173"/>
                      <a:pt x="209" y="173"/>
                      <a:pt x="209" y="173"/>
                    </a:cubicBezTo>
                    <a:cubicBezTo>
                      <a:pt x="209" y="173"/>
                      <a:pt x="209" y="173"/>
                      <a:pt x="209" y="173"/>
                    </a:cubicBezTo>
                    <a:cubicBezTo>
                      <a:pt x="209" y="173"/>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6"/>
                      <a:pt x="209" y="176"/>
                      <a:pt x="209" y="176"/>
                    </a:cubicBezTo>
                    <a:cubicBezTo>
                      <a:pt x="209" y="176"/>
                      <a:pt x="209" y="176"/>
                      <a:pt x="209" y="176"/>
                    </a:cubicBezTo>
                    <a:cubicBezTo>
                      <a:pt x="209" y="176"/>
                      <a:pt x="209" y="176"/>
                      <a:pt x="209" y="176"/>
                    </a:cubicBezTo>
                    <a:cubicBezTo>
                      <a:pt x="209" y="176"/>
                      <a:pt x="209" y="177"/>
                      <a:pt x="209" y="177"/>
                    </a:cubicBezTo>
                    <a:cubicBezTo>
                      <a:pt x="210" y="177"/>
                      <a:pt x="210" y="177"/>
                      <a:pt x="210" y="177"/>
                    </a:cubicBezTo>
                    <a:cubicBezTo>
                      <a:pt x="210" y="178"/>
                      <a:pt x="210" y="178"/>
                      <a:pt x="210" y="179"/>
                    </a:cubicBezTo>
                    <a:cubicBezTo>
                      <a:pt x="210" y="179"/>
                      <a:pt x="210" y="179"/>
                      <a:pt x="210" y="179"/>
                    </a:cubicBezTo>
                    <a:cubicBezTo>
                      <a:pt x="210" y="179"/>
                      <a:pt x="210" y="179"/>
                      <a:pt x="210" y="180"/>
                    </a:cubicBezTo>
                    <a:cubicBezTo>
                      <a:pt x="210" y="180"/>
                      <a:pt x="210" y="180"/>
                      <a:pt x="210" y="180"/>
                    </a:cubicBezTo>
                    <a:cubicBezTo>
                      <a:pt x="210" y="180"/>
                      <a:pt x="210" y="180"/>
                      <a:pt x="210" y="181"/>
                    </a:cubicBezTo>
                    <a:cubicBezTo>
                      <a:pt x="210" y="181"/>
                      <a:pt x="210" y="181"/>
                      <a:pt x="210" y="181"/>
                    </a:cubicBezTo>
                    <a:cubicBezTo>
                      <a:pt x="210" y="181"/>
                      <a:pt x="210" y="181"/>
                      <a:pt x="210" y="181"/>
                    </a:cubicBezTo>
                    <a:cubicBezTo>
                      <a:pt x="210" y="181"/>
                      <a:pt x="210" y="181"/>
                      <a:pt x="210" y="181"/>
                    </a:cubicBezTo>
                    <a:cubicBezTo>
                      <a:pt x="210" y="182"/>
                      <a:pt x="210" y="183"/>
                      <a:pt x="210" y="183"/>
                    </a:cubicBezTo>
                    <a:cubicBezTo>
                      <a:pt x="210" y="183"/>
                      <a:pt x="210" y="183"/>
                      <a:pt x="210" y="183"/>
                    </a:cubicBezTo>
                    <a:cubicBezTo>
                      <a:pt x="210" y="184"/>
                      <a:pt x="210" y="184"/>
                      <a:pt x="210" y="184"/>
                    </a:cubicBezTo>
                    <a:cubicBezTo>
                      <a:pt x="210" y="184"/>
                      <a:pt x="210" y="184"/>
                      <a:pt x="210" y="184"/>
                    </a:cubicBezTo>
                    <a:cubicBezTo>
                      <a:pt x="210" y="184"/>
                      <a:pt x="210" y="185"/>
                      <a:pt x="210" y="186"/>
                    </a:cubicBezTo>
                    <a:cubicBezTo>
                      <a:pt x="210" y="186"/>
                      <a:pt x="210" y="186"/>
                      <a:pt x="210" y="186"/>
                    </a:cubicBezTo>
                    <a:cubicBezTo>
                      <a:pt x="210" y="186"/>
                      <a:pt x="210" y="186"/>
                      <a:pt x="210" y="186"/>
                    </a:cubicBezTo>
                    <a:cubicBezTo>
                      <a:pt x="210" y="186"/>
                      <a:pt x="210" y="186"/>
                      <a:pt x="210" y="186"/>
                    </a:cubicBezTo>
                    <a:cubicBezTo>
                      <a:pt x="210" y="186"/>
                      <a:pt x="210" y="187"/>
                      <a:pt x="210" y="187"/>
                    </a:cubicBezTo>
                    <a:cubicBezTo>
                      <a:pt x="210" y="187"/>
                      <a:pt x="210" y="187"/>
                      <a:pt x="210" y="187"/>
                    </a:cubicBezTo>
                    <a:cubicBezTo>
                      <a:pt x="210" y="187"/>
                      <a:pt x="210" y="187"/>
                      <a:pt x="210" y="187"/>
                    </a:cubicBezTo>
                    <a:cubicBezTo>
                      <a:pt x="210" y="187"/>
                      <a:pt x="210" y="187"/>
                      <a:pt x="210" y="187"/>
                    </a:cubicBezTo>
                    <a:cubicBezTo>
                      <a:pt x="210" y="187"/>
                      <a:pt x="210" y="187"/>
                      <a:pt x="210" y="187"/>
                    </a:cubicBezTo>
                    <a:cubicBezTo>
                      <a:pt x="210" y="187"/>
                      <a:pt x="210" y="188"/>
                      <a:pt x="210" y="188"/>
                    </a:cubicBezTo>
                    <a:cubicBezTo>
                      <a:pt x="210" y="188"/>
                      <a:pt x="210" y="188"/>
                      <a:pt x="210" y="188"/>
                    </a:cubicBezTo>
                    <a:cubicBezTo>
                      <a:pt x="210" y="188"/>
                      <a:pt x="210" y="188"/>
                      <a:pt x="210" y="188"/>
                    </a:cubicBezTo>
                    <a:cubicBezTo>
                      <a:pt x="210" y="188"/>
                      <a:pt x="210" y="188"/>
                      <a:pt x="210" y="189"/>
                    </a:cubicBezTo>
                    <a:cubicBezTo>
                      <a:pt x="210" y="189"/>
                      <a:pt x="210" y="189"/>
                      <a:pt x="211" y="189"/>
                    </a:cubicBezTo>
                    <a:cubicBezTo>
                      <a:pt x="211" y="189"/>
                      <a:pt x="211" y="189"/>
                      <a:pt x="211" y="189"/>
                    </a:cubicBezTo>
                    <a:cubicBezTo>
                      <a:pt x="211" y="189"/>
                      <a:pt x="211" y="189"/>
                      <a:pt x="211" y="189"/>
                    </a:cubicBezTo>
                    <a:cubicBezTo>
                      <a:pt x="211" y="189"/>
                      <a:pt x="211" y="189"/>
                      <a:pt x="211" y="189"/>
                    </a:cubicBezTo>
                    <a:cubicBezTo>
                      <a:pt x="211" y="189"/>
                      <a:pt x="211" y="189"/>
                      <a:pt x="211" y="190"/>
                    </a:cubicBezTo>
                    <a:cubicBezTo>
                      <a:pt x="211" y="190"/>
                      <a:pt x="211" y="190"/>
                      <a:pt x="211" y="190"/>
                    </a:cubicBezTo>
                    <a:cubicBezTo>
                      <a:pt x="211" y="190"/>
                      <a:pt x="211" y="190"/>
                      <a:pt x="211"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09" y="190"/>
                      <a:pt x="209" y="190"/>
                    </a:cubicBezTo>
                    <a:cubicBezTo>
                      <a:pt x="209" y="190"/>
                      <a:pt x="209" y="190"/>
                      <a:pt x="209" y="190"/>
                    </a:cubicBezTo>
                    <a:cubicBezTo>
                      <a:pt x="209" y="190"/>
                      <a:pt x="209" y="190"/>
                      <a:pt x="209" y="190"/>
                    </a:cubicBezTo>
                    <a:cubicBezTo>
                      <a:pt x="209" y="191"/>
                      <a:pt x="209" y="191"/>
                      <a:pt x="209" y="191"/>
                    </a:cubicBezTo>
                    <a:cubicBezTo>
                      <a:pt x="209" y="191"/>
                      <a:pt x="209" y="191"/>
                      <a:pt x="209" y="191"/>
                    </a:cubicBezTo>
                    <a:cubicBezTo>
                      <a:pt x="209" y="191"/>
                      <a:pt x="209" y="191"/>
                      <a:pt x="209" y="191"/>
                    </a:cubicBezTo>
                    <a:cubicBezTo>
                      <a:pt x="209"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3"/>
                    </a:cubicBezTo>
                    <a:cubicBezTo>
                      <a:pt x="211" y="193"/>
                      <a:pt x="211" y="193"/>
                      <a:pt x="211" y="193"/>
                    </a:cubicBezTo>
                    <a:cubicBezTo>
                      <a:pt x="211" y="193"/>
                      <a:pt x="211" y="193"/>
                      <a:pt x="211" y="193"/>
                    </a:cubicBezTo>
                    <a:cubicBezTo>
                      <a:pt x="211" y="193"/>
                      <a:pt x="211" y="193"/>
                      <a:pt x="211" y="193"/>
                    </a:cubicBezTo>
                    <a:cubicBezTo>
                      <a:pt x="211" y="193"/>
                      <a:pt x="211" y="193"/>
                      <a:pt x="211" y="193"/>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5"/>
                      <a:pt x="211" y="195"/>
                      <a:pt x="211" y="195"/>
                    </a:cubicBezTo>
                    <a:cubicBezTo>
                      <a:pt x="211" y="195"/>
                      <a:pt x="211" y="195"/>
                      <a:pt x="211" y="195"/>
                    </a:cubicBezTo>
                    <a:cubicBezTo>
                      <a:pt x="211" y="195"/>
                      <a:pt x="211" y="195"/>
                      <a:pt x="211" y="195"/>
                    </a:cubicBezTo>
                    <a:cubicBezTo>
                      <a:pt x="211" y="195"/>
                      <a:pt x="211" y="196"/>
                      <a:pt x="211" y="196"/>
                    </a:cubicBezTo>
                    <a:cubicBezTo>
                      <a:pt x="211" y="196"/>
                      <a:pt x="211" y="196"/>
                      <a:pt x="212" y="196"/>
                    </a:cubicBezTo>
                    <a:cubicBezTo>
                      <a:pt x="212" y="196"/>
                      <a:pt x="212" y="196"/>
                      <a:pt x="212" y="196"/>
                    </a:cubicBezTo>
                    <a:cubicBezTo>
                      <a:pt x="212" y="196"/>
                      <a:pt x="212" y="196"/>
                      <a:pt x="212" y="196"/>
                    </a:cubicBezTo>
                    <a:cubicBezTo>
                      <a:pt x="212" y="196"/>
                      <a:pt x="212" y="196"/>
                      <a:pt x="212" y="196"/>
                    </a:cubicBezTo>
                    <a:cubicBezTo>
                      <a:pt x="212" y="196"/>
                      <a:pt x="212" y="196"/>
                      <a:pt x="212" y="196"/>
                    </a:cubicBezTo>
                    <a:cubicBezTo>
                      <a:pt x="212" y="196"/>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8"/>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201"/>
                      <a:pt x="212" y="202"/>
                      <a:pt x="212" y="203"/>
                    </a:cubicBezTo>
                    <a:cubicBezTo>
                      <a:pt x="212" y="203"/>
                      <a:pt x="212" y="203"/>
                      <a:pt x="212" y="203"/>
                    </a:cubicBezTo>
                    <a:cubicBezTo>
                      <a:pt x="212" y="203"/>
                      <a:pt x="212" y="203"/>
                      <a:pt x="212" y="203"/>
                    </a:cubicBezTo>
                    <a:cubicBezTo>
                      <a:pt x="212" y="203"/>
                      <a:pt x="212" y="203"/>
                      <a:pt x="212" y="203"/>
                    </a:cubicBezTo>
                    <a:cubicBezTo>
                      <a:pt x="212" y="203"/>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5"/>
                      <a:pt x="212" y="205"/>
                      <a:pt x="212" y="206"/>
                    </a:cubicBezTo>
                    <a:cubicBezTo>
                      <a:pt x="212" y="206"/>
                      <a:pt x="212" y="206"/>
                      <a:pt x="212" y="206"/>
                    </a:cubicBezTo>
                    <a:cubicBezTo>
                      <a:pt x="212" y="206"/>
                      <a:pt x="212" y="206"/>
                      <a:pt x="212" y="206"/>
                    </a:cubicBezTo>
                    <a:cubicBezTo>
                      <a:pt x="212" y="206"/>
                      <a:pt x="212" y="206"/>
                      <a:pt x="212" y="206"/>
                    </a:cubicBezTo>
                    <a:cubicBezTo>
                      <a:pt x="212" y="206"/>
                      <a:pt x="212" y="207"/>
                      <a:pt x="212" y="207"/>
                    </a:cubicBezTo>
                    <a:cubicBezTo>
                      <a:pt x="212" y="207"/>
                      <a:pt x="212" y="207"/>
                      <a:pt x="212" y="207"/>
                    </a:cubicBezTo>
                    <a:cubicBezTo>
                      <a:pt x="212" y="207"/>
                      <a:pt x="212" y="207"/>
                      <a:pt x="212" y="207"/>
                    </a:cubicBezTo>
                    <a:cubicBezTo>
                      <a:pt x="212" y="207"/>
                      <a:pt x="212" y="207"/>
                      <a:pt x="212" y="207"/>
                    </a:cubicBezTo>
                    <a:cubicBezTo>
                      <a:pt x="212" y="207"/>
                      <a:pt x="212" y="208"/>
                      <a:pt x="212" y="208"/>
                    </a:cubicBezTo>
                    <a:cubicBezTo>
                      <a:pt x="212" y="208"/>
                      <a:pt x="212" y="208"/>
                      <a:pt x="212" y="208"/>
                    </a:cubicBezTo>
                    <a:cubicBezTo>
                      <a:pt x="212" y="208"/>
                      <a:pt x="212" y="208"/>
                      <a:pt x="212" y="208"/>
                    </a:cubicBezTo>
                    <a:cubicBezTo>
                      <a:pt x="212" y="208"/>
                      <a:pt x="212" y="209"/>
                      <a:pt x="212" y="209"/>
                    </a:cubicBezTo>
                    <a:cubicBezTo>
                      <a:pt x="212" y="209"/>
                      <a:pt x="212" y="209"/>
                      <a:pt x="212" y="209"/>
                    </a:cubicBezTo>
                    <a:cubicBezTo>
                      <a:pt x="212" y="209"/>
                      <a:pt x="212" y="209"/>
                      <a:pt x="212" y="209"/>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1"/>
                    </a:cubicBezTo>
                    <a:cubicBezTo>
                      <a:pt x="213" y="211"/>
                      <a:pt x="213" y="211"/>
                      <a:pt x="213" y="211"/>
                    </a:cubicBezTo>
                    <a:cubicBezTo>
                      <a:pt x="213" y="211"/>
                      <a:pt x="213" y="211"/>
                      <a:pt x="213" y="212"/>
                    </a:cubicBezTo>
                    <a:cubicBezTo>
                      <a:pt x="213" y="212"/>
                      <a:pt x="213" y="212"/>
                      <a:pt x="213" y="212"/>
                    </a:cubicBezTo>
                    <a:cubicBezTo>
                      <a:pt x="213" y="212"/>
                      <a:pt x="213" y="212"/>
                      <a:pt x="213" y="212"/>
                    </a:cubicBezTo>
                    <a:cubicBezTo>
                      <a:pt x="213" y="213"/>
                      <a:pt x="213" y="213"/>
                      <a:pt x="213" y="214"/>
                    </a:cubicBezTo>
                    <a:cubicBezTo>
                      <a:pt x="213" y="214"/>
                      <a:pt x="213" y="214"/>
                      <a:pt x="213" y="214"/>
                    </a:cubicBezTo>
                    <a:cubicBezTo>
                      <a:pt x="213" y="214"/>
                      <a:pt x="213" y="214"/>
                      <a:pt x="213" y="214"/>
                    </a:cubicBezTo>
                    <a:cubicBezTo>
                      <a:pt x="213" y="214"/>
                      <a:pt x="213" y="214"/>
                      <a:pt x="213" y="214"/>
                    </a:cubicBezTo>
                    <a:cubicBezTo>
                      <a:pt x="213" y="214"/>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6"/>
                      <a:pt x="213" y="217"/>
                      <a:pt x="213" y="218"/>
                    </a:cubicBezTo>
                    <a:cubicBezTo>
                      <a:pt x="213" y="218"/>
                      <a:pt x="213" y="218"/>
                      <a:pt x="213" y="218"/>
                    </a:cubicBezTo>
                    <a:cubicBezTo>
                      <a:pt x="213" y="218"/>
                      <a:pt x="213" y="218"/>
                      <a:pt x="213" y="218"/>
                    </a:cubicBezTo>
                    <a:cubicBezTo>
                      <a:pt x="213" y="218"/>
                      <a:pt x="213" y="218"/>
                      <a:pt x="213" y="218"/>
                    </a:cubicBezTo>
                    <a:cubicBezTo>
                      <a:pt x="213" y="218"/>
                      <a:pt x="213" y="218"/>
                      <a:pt x="213" y="218"/>
                    </a:cubicBezTo>
                    <a:cubicBezTo>
                      <a:pt x="213" y="218"/>
                      <a:pt x="213" y="218"/>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2" y="221"/>
                    </a:cubicBezTo>
                    <a:cubicBezTo>
                      <a:pt x="212" y="221"/>
                      <a:pt x="212" y="221"/>
                      <a:pt x="212" y="221"/>
                    </a:cubicBezTo>
                    <a:cubicBezTo>
                      <a:pt x="212" y="221"/>
                      <a:pt x="212" y="221"/>
                      <a:pt x="212" y="221"/>
                    </a:cubicBezTo>
                    <a:cubicBezTo>
                      <a:pt x="212" y="221"/>
                      <a:pt x="212" y="221"/>
                      <a:pt x="212" y="221"/>
                    </a:cubicBezTo>
                    <a:cubicBezTo>
                      <a:pt x="212" y="221"/>
                      <a:pt x="212" y="221"/>
                      <a:pt x="212" y="221"/>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1" y="222"/>
                      <a:pt x="211" y="222"/>
                      <a:pt x="211" y="222"/>
                    </a:cubicBezTo>
                    <a:cubicBezTo>
                      <a:pt x="211" y="222"/>
                      <a:pt x="211" y="222"/>
                      <a:pt x="211" y="222"/>
                    </a:cubicBezTo>
                    <a:cubicBezTo>
                      <a:pt x="211" y="222"/>
                      <a:pt x="211" y="222"/>
                      <a:pt x="211" y="222"/>
                    </a:cubicBezTo>
                    <a:cubicBezTo>
                      <a:pt x="211"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8" y="222"/>
                    </a:cubicBezTo>
                    <a:cubicBezTo>
                      <a:pt x="208" y="222"/>
                      <a:pt x="208" y="222"/>
                      <a:pt x="208" y="222"/>
                    </a:cubicBezTo>
                    <a:cubicBezTo>
                      <a:pt x="208" y="222"/>
                      <a:pt x="208" y="222"/>
                      <a:pt x="208" y="222"/>
                    </a:cubicBezTo>
                    <a:cubicBezTo>
                      <a:pt x="208" y="222"/>
                      <a:pt x="208" y="222"/>
                      <a:pt x="208" y="222"/>
                    </a:cubicBezTo>
                    <a:cubicBezTo>
                      <a:pt x="208" y="222"/>
                      <a:pt x="208"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3"/>
                    </a:cubicBezTo>
                    <a:cubicBezTo>
                      <a:pt x="207" y="223"/>
                      <a:pt x="207" y="223"/>
                      <a:pt x="207" y="223"/>
                    </a:cubicBezTo>
                    <a:cubicBezTo>
                      <a:pt x="206" y="223"/>
                      <a:pt x="206" y="223"/>
                      <a:pt x="206" y="223"/>
                    </a:cubicBezTo>
                    <a:cubicBezTo>
                      <a:pt x="206" y="223"/>
                      <a:pt x="206" y="223"/>
                      <a:pt x="206" y="223"/>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3"/>
                    </a:cubicBezTo>
                    <a:cubicBezTo>
                      <a:pt x="205" y="223"/>
                      <a:pt x="205" y="223"/>
                      <a:pt x="205" y="223"/>
                    </a:cubicBezTo>
                    <a:cubicBezTo>
                      <a:pt x="205" y="223"/>
                      <a:pt x="205" y="223"/>
                      <a:pt x="204" y="223"/>
                    </a:cubicBezTo>
                    <a:cubicBezTo>
                      <a:pt x="204" y="223"/>
                      <a:pt x="204" y="223"/>
                      <a:pt x="204" y="223"/>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3" y="222"/>
                      <a:pt x="203" y="222"/>
                      <a:pt x="203" y="222"/>
                    </a:cubicBezTo>
                    <a:cubicBezTo>
                      <a:pt x="203" y="222"/>
                      <a:pt x="203" y="222"/>
                      <a:pt x="203" y="223"/>
                    </a:cubicBezTo>
                    <a:cubicBezTo>
                      <a:pt x="203" y="223"/>
                      <a:pt x="203" y="223"/>
                      <a:pt x="203" y="223"/>
                    </a:cubicBezTo>
                    <a:cubicBezTo>
                      <a:pt x="203" y="223"/>
                      <a:pt x="203" y="223"/>
                      <a:pt x="202" y="223"/>
                    </a:cubicBezTo>
                    <a:close/>
                    <a:moveTo>
                      <a:pt x="156" y="105"/>
                    </a:move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9" y="128"/>
                      <a:pt x="159" y="128"/>
                      <a:pt x="159" y="128"/>
                    </a:cubicBezTo>
                    <a:cubicBezTo>
                      <a:pt x="159" y="128"/>
                      <a:pt x="159" y="128"/>
                      <a:pt x="159" y="128"/>
                    </a:cubicBezTo>
                    <a:cubicBezTo>
                      <a:pt x="159" y="128"/>
                      <a:pt x="159" y="128"/>
                      <a:pt x="159" y="129"/>
                    </a:cubicBezTo>
                    <a:cubicBezTo>
                      <a:pt x="159" y="129"/>
                      <a:pt x="159" y="129"/>
                      <a:pt x="159" y="129"/>
                    </a:cubicBezTo>
                    <a:cubicBezTo>
                      <a:pt x="159" y="129"/>
                      <a:pt x="159" y="129"/>
                      <a:pt x="159" y="129"/>
                    </a:cubicBezTo>
                    <a:cubicBezTo>
                      <a:pt x="159" y="129"/>
                      <a:pt x="159" y="129"/>
                      <a:pt x="159" y="129"/>
                    </a:cubicBezTo>
                    <a:cubicBezTo>
                      <a:pt x="159" y="129"/>
                      <a:pt x="159" y="129"/>
                      <a:pt x="159"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1"/>
                    </a:cubicBezTo>
                    <a:cubicBezTo>
                      <a:pt x="163" y="131"/>
                      <a:pt x="163" y="131"/>
                      <a:pt x="163" y="131"/>
                    </a:cubicBezTo>
                    <a:cubicBezTo>
                      <a:pt x="163" y="131"/>
                      <a:pt x="163" y="131"/>
                      <a:pt x="163" y="131"/>
                    </a:cubicBezTo>
                    <a:cubicBezTo>
                      <a:pt x="163" y="131"/>
                      <a:pt x="163" y="131"/>
                      <a:pt x="163" y="131"/>
                    </a:cubicBezTo>
                    <a:cubicBezTo>
                      <a:pt x="163" y="131"/>
                      <a:pt x="163" y="131"/>
                      <a:pt x="163" y="131"/>
                    </a:cubicBezTo>
                    <a:cubicBezTo>
                      <a:pt x="163" y="131"/>
                      <a:pt x="163"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2"/>
                    </a:cubicBezTo>
                    <a:cubicBezTo>
                      <a:pt x="165" y="132"/>
                      <a:pt x="165" y="132"/>
                      <a:pt x="165"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8" y="132"/>
                      <a:pt x="168" y="132"/>
                      <a:pt x="168" y="132"/>
                    </a:cubicBezTo>
                    <a:cubicBezTo>
                      <a:pt x="168" y="132"/>
                      <a:pt x="168" y="132"/>
                      <a:pt x="168" y="132"/>
                    </a:cubicBezTo>
                    <a:cubicBezTo>
                      <a:pt x="168" y="132"/>
                      <a:pt x="168" y="132"/>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1" y="133"/>
                      <a:pt x="171" y="133"/>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5"/>
                    </a:cubicBezTo>
                    <a:cubicBezTo>
                      <a:pt x="172" y="135"/>
                      <a:pt x="172" y="135"/>
                      <a:pt x="172" y="135"/>
                    </a:cubicBezTo>
                    <a:cubicBezTo>
                      <a:pt x="172" y="135"/>
                      <a:pt x="172"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6"/>
                    </a:cubicBezTo>
                    <a:cubicBezTo>
                      <a:pt x="175" y="136"/>
                      <a:pt x="175"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80" y="136"/>
                      <a:pt x="180" y="136"/>
                    </a:cubicBezTo>
                    <a:cubicBezTo>
                      <a:pt x="180" y="136"/>
                      <a:pt x="180" y="136"/>
                      <a:pt x="180" y="136"/>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2" y="137"/>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3" y="138"/>
                    </a:cubicBezTo>
                    <a:cubicBezTo>
                      <a:pt x="183" y="138"/>
                      <a:pt x="183" y="138"/>
                      <a:pt x="183" y="138"/>
                    </a:cubicBezTo>
                    <a:cubicBezTo>
                      <a:pt x="183" y="138"/>
                      <a:pt x="183" y="138"/>
                      <a:pt x="183" y="138"/>
                    </a:cubicBezTo>
                    <a:cubicBezTo>
                      <a:pt x="183" y="138"/>
                      <a:pt x="183" y="138"/>
                      <a:pt x="183" y="138"/>
                    </a:cubicBezTo>
                    <a:cubicBezTo>
                      <a:pt x="183" y="138"/>
                      <a:pt x="183"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9"/>
                    </a:cubicBezTo>
                    <a:cubicBezTo>
                      <a:pt x="184" y="139"/>
                      <a:pt x="184" y="139"/>
                      <a:pt x="184" y="139"/>
                    </a:cubicBezTo>
                    <a:cubicBezTo>
                      <a:pt x="184" y="139"/>
                      <a:pt x="184" y="139"/>
                      <a:pt x="184" y="139"/>
                    </a:cubicBezTo>
                    <a:cubicBezTo>
                      <a:pt x="184" y="139"/>
                      <a:pt x="184" y="139"/>
                      <a:pt x="184" y="139"/>
                    </a:cubicBezTo>
                    <a:cubicBezTo>
                      <a:pt x="184" y="139"/>
                      <a:pt x="184" y="139"/>
                      <a:pt x="184"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1"/>
                      <a:pt x="186" y="141"/>
                      <a:pt x="186" y="141"/>
                    </a:cubicBezTo>
                    <a:cubicBezTo>
                      <a:pt x="186" y="141"/>
                      <a:pt x="186" y="141"/>
                      <a:pt x="186" y="141"/>
                    </a:cubicBezTo>
                    <a:cubicBezTo>
                      <a:pt x="186" y="141"/>
                      <a:pt x="186" y="141"/>
                      <a:pt x="186" y="141"/>
                    </a:cubicBezTo>
                    <a:cubicBezTo>
                      <a:pt x="186" y="141"/>
                      <a:pt x="186" y="141"/>
                      <a:pt x="187" y="141"/>
                    </a:cubicBezTo>
                    <a:cubicBezTo>
                      <a:pt x="187" y="141"/>
                      <a:pt x="187" y="141"/>
                      <a:pt x="187" y="141"/>
                    </a:cubicBezTo>
                    <a:cubicBezTo>
                      <a:pt x="187" y="141"/>
                      <a:pt x="187" y="141"/>
                      <a:pt x="187" y="141"/>
                    </a:cubicBezTo>
                    <a:cubicBezTo>
                      <a:pt x="187" y="141"/>
                      <a:pt x="187" y="141"/>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7"/>
                      <a:pt x="190" y="147"/>
                      <a:pt x="190" y="147"/>
                    </a:cubicBezTo>
                    <a:cubicBezTo>
                      <a:pt x="190" y="147"/>
                      <a:pt x="190" y="147"/>
                      <a:pt x="190" y="147"/>
                    </a:cubicBezTo>
                    <a:cubicBezTo>
                      <a:pt x="190" y="147"/>
                      <a:pt x="190"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3" y="147"/>
                      <a:pt x="193" y="147"/>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6" y="148"/>
                      <a:pt x="196" y="148"/>
                      <a:pt x="196" y="148"/>
                    </a:cubicBezTo>
                    <a:cubicBezTo>
                      <a:pt x="196" y="148"/>
                      <a:pt x="196" y="148"/>
                      <a:pt x="196" y="148"/>
                    </a:cubicBezTo>
                    <a:cubicBezTo>
                      <a:pt x="196" y="148"/>
                      <a:pt x="196" y="148"/>
                      <a:pt x="196" y="148"/>
                    </a:cubicBezTo>
                    <a:cubicBezTo>
                      <a:pt x="196" y="148"/>
                      <a:pt x="196" y="148"/>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8" y="149"/>
                    </a:cubicBezTo>
                    <a:cubicBezTo>
                      <a:pt x="198" y="149"/>
                      <a:pt x="198" y="149"/>
                      <a:pt x="198" y="149"/>
                    </a:cubicBezTo>
                    <a:cubicBezTo>
                      <a:pt x="198" y="149"/>
                      <a:pt x="198" y="149"/>
                      <a:pt x="198" y="149"/>
                    </a:cubicBezTo>
                    <a:cubicBezTo>
                      <a:pt x="198" y="149"/>
                      <a:pt x="198" y="149"/>
                      <a:pt x="198" y="149"/>
                    </a:cubicBezTo>
                    <a:cubicBezTo>
                      <a:pt x="198" y="149"/>
                      <a:pt x="199" y="149"/>
                      <a:pt x="199" y="149"/>
                    </a:cubicBezTo>
                    <a:cubicBezTo>
                      <a:pt x="199" y="149"/>
                      <a:pt x="199" y="149"/>
                      <a:pt x="199" y="149"/>
                    </a:cubicBezTo>
                    <a:cubicBezTo>
                      <a:pt x="199" y="149"/>
                      <a:pt x="199" y="149"/>
                      <a:pt x="199" y="149"/>
                    </a:cubicBezTo>
                    <a:cubicBezTo>
                      <a:pt x="199" y="149"/>
                      <a:pt x="199" y="149"/>
                      <a:pt x="199" y="149"/>
                    </a:cubicBezTo>
                    <a:cubicBezTo>
                      <a:pt x="199" y="149"/>
                      <a:pt x="199" y="149"/>
                      <a:pt x="199" y="150"/>
                    </a:cubicBezTo>
                    <a:cubicBezTo>
                      <a:pt x="199" y="150"/>
                      <a:pt x="199" y="150"/>
                      <a:pt x="199" y="150"/>
                    </a:cubicBezTo>
                    <a:cubicBezTo>
                      <a:pt x="199" y="150"/>
                      <a:pt x="199" y="150"/>
                      <a:pt x="199" y="150"/>
                    </a:cubicBezTo>
                    <a:cubicBezTo>
                      <a:pt x="199" y="150"/>
                      <a:pt x="199" y="150"/>
                      <a:pt x="199" y="150"/>
                    </a:cubicBezTo>
                    <a:cubicBezTo>
                      <a:pt x="199" y="150"/>
                      <a:pt x="199"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1" y="150"/>
                      <a:pt x="201" y="150"/>
                      <a:pt x="202" y="150"/>
                    </a:cubicBezTo>
                    <a:cubicBezTo>
                      <a:pt x="202" y="150"/>
                      <a:pt x="202" y="150"/>
                      <a:pt x="202" y="150"/>
                    </a:cubicBezTo>
                    <a:cubicBezTo>
                      <a:pt x="202" y="150"/>
                      <a:pt x="202" y="150"/>
                      <a:pt x="202" y="150"/>
                    </a:cubicBezTo>
                    <a:cubicBezTo>
                      <a:pt x="202" y="150"/>
                      <a:pt x="202" y="150"/>
                      <a:pt x="202" y="150"/>
                    </a:cubicBezTo>
                    <a:cubicBezTo>
                      <a:pt x="202" y="150"/>
                      <a:pt x="202" y="150"/>
                      <a:pt x="202" y="150"/>
                    </a:cubicBezTo>
                    <a:cubicBezTo>
                      <a:pt x="202" y="150"/>
                      <a:pt x="203" y="150"/>
                      <a:pt x="203" y="150"/>
                    </a:cubicBezTo>
                    <a:cubicBezTo>
                      <a:pt x="203" y="150"/>
                      <a:pt x="203" y="150"/>
                      <a:pt x="203" y="150"/>
                    </a:cubicBezTo>
                    <a:cubicBezTo>
                      <a:pt x="203" y="150"/>
                      <a:pt x="203" y="150"/>
                      <a:pt x="204" y="150"/>
                    </a:cubicBezTo>
                    <a:cubicBezTo>
                      <a:pt x="204" y="150"/>
                      <a:pt x="204" y="150"/>
                      <a:pt x="204" y="150"/>
                    </a:cubicBezTo>
                    <a:cubicBezTo>
                      <a:pt x="204" y="150"/>
                      <a:pt x="204" y="150"/>
                      <a:pt x="204" y="150"/>
                    </a:cubicBezTo>
                    <a:cubicBezTo>
                      <a:pt x="204" y="150"/>
                      <a:pt x="204" y="150"/>
                      <a:pt x="204" y="150"/>
                    </a:cubicBezTo>
                    <a:cubicBezTo>
                      <a:pt x="204" y="150"/>
                      <a:pt x="204" y="150"/>
                      <a:pt x="204" y="150"/>
                    </a:cubicBezTo>
                    <a:cubicBezTo>
                      <a:pt x="204" y="150"/>
                      <a:pt x="204"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8"/>
                      <a:pt x="205"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5" y="146"/>
                      <a:pt x="205" y="145"/>
                      <a:pt x="205" y="145"/>
                    </a:cubicBezTo>
                    <a:cubicBezTo>
                      <a:pt x="205" y="145"/>
                      <a:pt x="205" y="145"/>
                      <a:pt x="205" y="145"/>
                    </a:cubicBezTo>
                    <a:cubicBezTo>
                      <a:pt x="205" y="145"/>
                      <a:pt x="205" y="145"/>
                      <a:pt x="205" y="145"/>
                    </a:cubicBezTo>
                    <a:cubicBezTo>
                      <a:pt x="205" y="145"/>
                      <a:pt x="205" y="145"/>
                      <a:pt x="205" y="145"/>
                    </a:cubicBezTo>
                    <a:cubicBezTo>
                      <a:pt x="205" y="145"/>
                      <a:pt x="205" y="145"/>
                      <a:pt x="205" y="145"/>
                    </a:cubicBezTo>
                    <a:cubicBezTo>
                      <a:pt x="205" y="145"/>
                      <a:pt x="205" y="144"/>
                      <a:pt x="205" y="144"/>
                    </a:cubicBezTo>
                    <a:cubicBezTo>
                      <a:pt x="205" y="144"/>
                      <a:pt x="205" y="144"/>
                      <a:pt x="205" y="144"/>
                    </a:cubicBezTo>
                    <a:cubicBezTo>
                      <a:pt x="205" y="144"/>
                      <a:pt x="205" y="144"/>
                      <a:pt x="205" y="144"/>
                    </a:cubicBezTo>
                    <a:cubicBezTo>
                      <a:pt x="205" y="144"/>
                      <a:pt x="205" y="144"/>
                      <a:pt x="205" y="144"/>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1"/>
                    </a:cubicBezTo>
                    <a:cubicBezTo>
                      <a:pt x="205" y="141"/>
                      <a:pt x="205" y="141"/>
                      <a:pt x="205" y="141"/>
                    </a:cubicBezTo>
                    <a:cubicBezTo>
                      <a:pt x="205" y="141"/>
                      <a:pt x="205" y="141"/>
                      <a:pt x="205" y="141"/>
                    </a:cubicBezTo>
                    <a:cubicBezTo>
                      <a:pt x="205" y="141"/>
                      <a:pt x="205" y="141"/>
                      <a:pt x="205" y="141"/>
                    </a:cubicBezTo>
                    <a:cubicBezTo>
                      <a:pt x="205" y="141"/>
                      <a:pt x="205" y="141"/>
                      <a:pt x="205" y="141"/>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4" y="137"/>
                      <a:pt x="204" y="136"/>
                      <a:pt x="204" y="136"/>
                    </a:cubicBezTo>
                    <a:cubicBezTo>
                      <a:pt x="204" y="136"/>
                      <a:pt x="204" y="136"/>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4"/>
                      <a:pt x="204" y="134"/>
                      <a:pt x="204" y="134"/>
                    </a:cubicBezTo>
                    <a:cubicBezTo>
                      <a:pt x="204" y="134"/>
                      <a:pt x="204" y="134"/>
                      <a:pt x="204" y="134"/>
                    </a:cubicBezTo>
                    <a:cubicBezTo>
                      <a:pt x="204" y="134"/>
                      <a:pt x="204" y="134"/>
                      <a:pt x="204" y="134"/>
                    </a:cubicBezTo>
                    <a:cubicBezTo>
                      <a:pt x="204" y="134"/>
                      <a:pt x="204" y="134"/>
                      <a:pt x="204" y="134"/>
                    </a:cubicBezTo>
                    <a:cubicBezTo>
                      <a:pt x="204" y="133"/>
                      <a:pt x="204" y="132"/>
                      <a:pt x="204" y="132"/>
                    </a:cubicBezTo>
                    <a:cubicBezTo>
                      <a:pt x="204" y="132"/>
                      <a:pt x="204" y="132"/>
                      <a:pt x="204" y="132"/>
                    </a:cubicBezTo>
                    <a:cubicBezTo>
                      <a:pt x="204" y="132"/>
                      <a:pt x="204" y="132"/>
                      <a:pt x="204" y="132"/>
                    </a:cubicBezTo>
                    <a:cubicBezTo>
                      <a:pt x="204" y="131"/>
                      <a:pt x="204" y="131"/>
                      <a:pt x="204" y="131"/>
                    </a:cubicBezTo>
                    <a:cubicBezTo>
                      <a:pt x="204" y="131"/>
                      <a:pt x="204" y="131"/>
                      <a:pt x="204" y="131"/>
                    </a:cubicBezTo>
                    <a:cubicBezTo>
                      <a:pt x="204" y="131"/>
                      <a:pt x="204" y="131"/>
                      <a:pt x="204" y="131"/>
                    </a:cubicBezTo>
                    <a:cubicBezTo>
                      <a:pt x="204" y="130"/>
                      <a:pt x="204" y="130"/>
                      <a:pt x="204" y="130"/>
                    </a:cubicBezTo>
                    <a:cubicBezTo>
                      <a:pt x="204" y="130"/>
                      <a:pt x="204" y="130"/>
                      <a:pt x="204" y="130"/>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8"/>
                      <a:pt x="204" y="128"/>
                      <a:pt x="204" y="128"/>
                    </a:cubicBezTo>
                    <a:cubicBezTo>
                      <a:pt x="204" y="128"/>
                      <a:pt x="204" y="128"/>
                      <a:pt x="204" y="128"/>
                    </a:cubicBezTo>
                    <a:cubicBezTo>
                      <a:pt x="204" y="128"/>
                      <a:pt x="204" y="128"/>
                      <a:pt x="204" y="128"/>
                    </a:cubicBezTo>
                    <a:cubicBezTo>
                      <a:pt x="204" y="128"/>
                      <a:pt x="204" y="128"/>
                      <a:pt x="204" y="128"/>
                    </a:cubicBezTo>
                    <a:cubicBezTo>
                      <a:pt x="204" y="127"/>
                      <a:pt x="204" y="127"/>
                      <a:pt x="204" y="127"/>
                    </a:cubicBezTo>
                    <a:cubicBezTo>
                      <a:pt x="204" y="127"/>
                      <a:pt x="204" y="127"/>
                      <a:pt x="204" y="127"/>
                    </a:cubicBezTo>
                    <a:cubicBezTo>
                      <a:pt x="204" y="127"/>
                      <a:pt x="204" y="127"/>
                      <a:pt x="204" y="127"/>
                    </a:cubicBezTo>
                    <a:cubicBezTo>
                      <a:pt x="204" y="127"/>
                      <a:pt x="204" y="127"/>
                      <a:pt x="204" y="127"/>
                    </a:cubicBezTo>
                    <a:cubicBezTo>
                      <a:pt x="204" y="127"/>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5"/>
                      <a:pt x="204" y="125"/>
                      <a:pt x="204" y="125"/>
                    </a:cubicBezTo>
                    <a:cubicBezTo>
                      <a:pt x="204" y="125"/>
                      <a:pt x="204" y="125"/>
                      <a:pt x="204"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2" y="124"/>
                      <a:pt x="202" y="124"/>
                      <a:pt x="202" y="124"/>
                    </a:cubicBezTo>
                    <a:cubicBezTo>
                      <a:pt x="202" y="124"/>
                      <a:pt x="202" y="124"/>
                      <a:pt x="202" y="124"/>
                    </a:cubicBezTo>
                    <a:cubicBezTo>
                      <a:pt x="202" y="124"/>
                      <a:pt x="202" y="124"/>
                      <a:pt x="202" y="124"/>
                    </a:cubicBezTo>
                    <a:cubicBezTo>
                      <a:pt x="202" y="124"/>
                      <a:pt x="202" y="124"/>
                      <a:pt x="202" y="124"/>
                    </a:cubicBezTo>
                    <a:cubicBezTo>
                      <a:pt x="202" y="124"/>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1" y="123"/>
                      <a:pt x="201" y="123"/>
                      <a:pt x="201" y="123"/>
                    </a:cubicBezTo>
                    <a:cubicBezTo>
                      <a:pt x="201" y="123"/>
                      <a:pt x="201" y="123"/>
                      <a:pt x="201" y="123"/>
                    </a:cubicBezTo>
                    <a:cubicBezTo>
                      <a:pt x="201" y="123"/>
                      <a:pt x="201" y="123"/>
                      <a:pt x="201" y="123"/>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1"/>
                      <a:pt x="199" y="121"/>
                      <a:pt x="199" y="121"/>
                    </a:cubicBezTo>
                    <a:cubicBezTo>
                      <a:pt x="199" y="121"/>
                      <a:pt x="199" y="121"/>
                      <a:pt x="199" y="121"/>
                    </a:cubicBezTo>
                    <a:cubicBezTo>
                      <a:pt x="199" y="121"/>
                      <a:pt x="199"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7" y="121"/>
                      <a:pt x="197" y="121"/>
                      <a:pt x="197" y="121"/>
                    </a:cubicBezTo>
                    <a:cubicBezTo>
                      <a:pt x="197" y="121"/>
                      <a:pt x="197" y="121"/>
                      <a:pt x="197" y="121"/>
                    </a:cubicBezTo>
                    <a:cubicBezTo>
                      <a:pt x="197" y="121"/>
                      <a:pt x="197" y="121"/>
                      <a:pt x="197" y="121"/>
                    </a:cubicBezTo>
                    <a:cubicBezTo>
                      <a:pt x="197" y="121"/>
                      <a:pt x="197" y="121"/>
                      <a:pt x="197" y="121"/>
                    </a:cubicBezTo>
                    <a:cubicBezTo>
                      <a:pt x="197" y="121"/>
                      <a:pt x="197"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0"/>
                      <a:pt x="196" y="120"/>
                      <a:pt x="196" y="120"/>
                    </a:cubicBezTo>
                    <a:cubicBezTo>
                      <a:pt x="196" y="120"/>
                      <a:pt x="196" y="120"/>
                      <a:pt x="196" y="120"/>
                    </a:cubicBezTo>
                    <a:cubicBezTo>
                      <a:pt x="196" y="120"/>
                      <a:pt x="196" y="120"/>
                      <a:pt x="196" y="120"/>
                    </a:cubicBezTo>
                    <a:cubicBezTo>
                      <a:pt x="196" y="120"/>
                      <a:pt x="196" y="120"/>
                      <a:pt x="196"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8"/>
                      <a:pt x="191" y="118"/>
                      <a:pt x="191"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8" y="118"/>
                    </a:cubicBezTo>
                    <a:cubicBezTo>
                      <a:pt x="188" y="118"/>
                      <a:pt x="188" y="118"/>
                      <a:pt x="188" y="118"/>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7" y="117"/>
                      <a:pt x="187" y="117"/>
                      <a:pt x="187" y="117"/>
                    </a:cubicBezTo>
                    <a:cubicBezTo>
                      <a:pt x="187" y="117"/>
                      <a:pt x="187" y="117"/>
                      <a:pt x="187" y="117"/>
                    </a:cubicBezTo>
                    <a:cubicBezTo>
                      <a:pt x="187" y="117"/>
                      <a:pt x="187" y="117"/>
                      <a:pt x="187" y="117"/>
                    </a:cubicBezTo>
                    <a:cubicBezTo>
                      <a:pt x="187" y="117"/>
                      <a:pt x="187" y="117"/>
                      <a:pt x="187"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4" y="116"/>
                      <a:pt x="184" y="116"/>
                      <a:pt x="184" y="116"/>
                    </a:cubicBezTo>
                    <a:cubicBezTo>
                      <a:pt x="184" y="116"/>
                      <a:pt x="184" y="116"/>
                      <a:pt x="184" y="116"/>
                    </a:cubicBezTo>
                    <a:cubicBezTo>
                      <a:pt x="184" y="116"/>
                      <a:pt x="184" y="116"/>
                      <a:pt x="184" y="116"/>
                    </a:cubicBezTo>
                    <a:cubicBezTo>
                      <a:pt x="184" y="116"/>
                      <a:pt x="184" y="116"/>
                      <a:pt x="184"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2" y="116"/>
                      <a:pt x="182" y="116"/>
                      <a:pt x="182" y="116"/>
                    </a:cubicBezTo>
                    <a:cubicBezTo>
                      <a:pt x="182" y="116"/>
                      <a:pt x="182" y="116"/>
                      <a:pt x="182" y="116"/>
                    </a:cubicBezTo>
                    <a:cubicBezTo>
                      <a:pt x="182" y="116"/>
                      <a:pt x="182" y="116"/>
                      <a:pt x="182" y="116"/>
                    </a:cubicBezTo>
                    <a:cubicBezTo>
                      <a:pt x="182" y="116"/>
                      <a:pt x="182" y="116"/>
                      <a:pt x="182"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5"/>
                      <a:pt x="181" y="115"/>
                      <a:pt x="181" y="115"/>
                    </a:cubicBezTo>
                    <a:cubicBezTo>
                      <a:pt x="181" y="115"/>
                      <a:pt x="181" y="115"/>
                      <a:pt x="181" y="115"/>
                    </a:cubicBezTo>
                    <a:cubicBezTo>
                      <a:pt x="181" y="115"/>
                      <a:pt x="181" y="115"/>
                      <a:pt x="181"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8" y="115"/>
                    </a:cubicBezTo>
                    <a:cubicBezTo>
                      <a:pt x="178" y="115"/>
                      <a:pt x="178" y="115"/>
                      <a:pt x="178" y="115"/>
                    </a:cubicBezTo>
                    <a:cubicBezTo>
                      <a:pt x="178" y="115"/>
                      <a:pt x="178" y="115"/>
                      <a:pt x="178" y="115"/>
                    </a:cubicBezTo>
                    <a:cubicBezTo>
                      <a:pt x="178" y="115"/>
                      <a:pt x="178" y="115"/>
                      <a:pt x="178" y="115"/>
                    </a:cubicBezTo>
                    <a:cubicBezTo>
                      <a:pt x="178" y="115"/>
                      <a:pt x="178" y="115"/>
                      <a:pt x="178" y="115"/>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3"/>
                      <a:pt x="176" y="113"/>
                      <a:pt x="176"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2" y="113"/>
                      <a:pt x="172" y="113"/>
                      <a:pt x="172" y="113"/>
                    </a:cubicBezTo>
                    <a:cubicBezTo>
                      <a:pt x="172" y="113"/>
                      <a:pt x="172" y="113"/>
                      <a:pt x="172" y="113"/>
                    </a:cubicBezTo>
                    <a:cubicBezTo>
                      <a:pt x="172" y="113"/>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7" y="111"/>
                      <a:pt x="167" y="111"/>
                      <a:pt x="167" y="111"/>
                    </a:cubicBezTo>
                    <a:cubicBezTo>
                      <a:pt x="167" y="111"/>
                      <a:pt x="167" y="111"/>
                      <a:pt x="167" y="111"/>
                    </a:cubicBezTo>
                    <a:cubicBezTo>
                      <a:pt x="167" y="111"/>
                      <a:pt x="167" y="111"/>
                      <a:pt x="167" y="111"/>
                    </a:cubicBezTo>
                    <a:cubicBezTo>
                      <a:pt x="167" y="111"/>
                      <a:pt x="167" y="111"/>
                      <a:pt x="167" y="111"/>
                    </a:cubicBezTo>
                    <a:cubicBezTo>
                      <a:pt x="167" y="110"/>
                      <a:pt x="167" y="110"/>
                      <a:pt x="167" y="110"/>
                    </a:cubicBezTo>
                    <a:cubicBezTo>
                      <a:pt x="167" y="110"/>
                      <a:pt x="167" y="110"/>
                      <a:pt x="167" y="110"/>
                    </a:cubicBezTo>
                    <a:cubicBezTo>
                      <a:pt x="167" y="110"/>
                      <a:pt x="167" y="110"/>
                      <a:pt x="167" y="110"/>
                    </a:cubicBezTo>
                    <a:cubicBezTo>
                      <a:pt x="167" y="110"/>
                      <a:pt x="167"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8"/>
                      <a:pt x="163" y="108"/>
                      <a:pt x="163"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1" y="108"/>
                      <a:pt x="161" y="108"/>
                      <a:pt x="161" y="108"/>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59" y="107"/>
                      <a:pt x="159" y="107"/>
                    </a:cubicBezTo>
                    <a:cubicBezTo>
                      <a:pt x="159" y="107"/>
                      <a:pt x="159" y="107"/>
                      <a:pt x="159" y="107"/>
                    </a:cubicBezTo>
                    <a:cubicBezTo>
                      <a:pt x="159" y="107"/>
                      <a:pt x="159" y="107"/>
                      <a:pt x="159" y="107"/>
                    </a:cubicBezTo>
                    <a:cubicBezTo>
                      <a:pt x="159" y="107"/>
                      <a:pt x="159" y="107"/>
                      <a:pt x="159" y="107"/>
                    </a:cubicBezTo>
                    <a:cubicBezTo>
                      <a:pt x="159" y="107"/>
                      <a:pt x="159" y="107"/>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lose/>
                    <a:moveTo>
                      <a:pt x="156" y="88"/>
                    </a:move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7" y="61"/>
                      <a:pt x="157" y="61"/>
                      <a:pt x="157" y="61"/>
                    </a:cubicBezTo>
                    <a:cubicBezTo>
                      <a:pt x="157" y="61"/>
                      <a:pt x="157" y="61"/>
                      <a:pt x="157" y="61"/>
                    </a:cubicBezTo>
                    <a:cubicBezTo>
                      <a:pt x="157" y="61"/>
                      <a:pt x="157" y="61"/>
                      <a:pt x="157" y="61"/>
                    </a:cubicBezTo>
                    <a:cubicBezTo>
                      <a:pt x="157" y="61"/>
                      <a:pt x="157" y="61"/>
                      <a:pt x="157" y="61"/>
                    </a:cubicBezTo>
                    <a:cubicBezTo>
                      <a:pt x="157" y="61"/>
                      <a:pt x="157" y="61"/>
                      <a:pt x="157" y="62"/>
                    </a:cubicBezTo>
                    <a:cubicBezTo>
                      <a:pt x="157" y="62"/>
                      <a:pt x="157" y="62"/>
                      <a:pt x="157" y="62"/>
                    </a:cubicBezTo>
                    <a:cubicBezTo>
                      <a:pt x="157" y="62"/>
                      <a:pt x="157" y="62"/>
                      <a:pt x="157" y="62"/>
                    </a:cubicBezTo>
                    <a:cubicBezTo>
                      <a:pt x="157" y="62"/>
                      <a:pt x="157" y="62"/>
                      <a:pt x="157" y="62"/>
                    </a:cubicBezTo>
                    <a:cubicBezTo>
                      <a:pt x="157" y="62"/>
                      <a:pt x="157"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9" y="62"/>
                    </a:cubicBezTo>
                    <a:cubicBezTo>
                      <a:pt x="159" y="62"/>
                      <a:pt x="159" y="62"/>
                      <a:pt x="159" y="62"/>
                    </a:cubicBezTo>
                    <a:cubicBezTo>
                      <a:pt x="159" y="62"/>
                      <a:pt x="159" y="62"/>
                      <a:pt x="159" y="62"/>
                    </a:cubicBezTo>
                    <a:cubicBezTo>
                      <a:pt x="159" y="62"/>
                      <a:pt x="159" y="62"/>
                      <a:pt x="159" y="62"/>
                    </a:cubicBezTo>
                    <a:cubicBezTo>
                      <a:pt x="159" y="62"/>
                      <a:pt x="159" y="62"/>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1" y="63"/>
                      <a:pt x="161" y="63"/>
                      <a:pt x="161" y="63"/>
                    </a:cubicBezTo>
                    <a:cubicBezTo>
                      <a:pt x="161" y="63"/>
                      <a:pt x="161" y="63"/>
                      <a:pt x="161" y="63"/>
                    </a:cubicBezTo>
                    <a:cubicBezTo>
                      <a:pt x="161" y="63"/>
                      <a:pt x="161" y="63"/>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5" y="65"/>
                    </a:cubicBezTo>
                    <a:cubicBezTo>
                      <a:pt x="165" y="65"/>
                      <a:pt x="165" y="65"/>
                      <a:pt x="165" y="65"/>
                    </a:cubicBezTo>
                    <a:cubicBezTo>
                      <a:pt x="165" y="65"/>
                      <a:pt x="165" y="65"/>
                      <a:pt x="165" y="65"/>
                    </a:cubicBezTo>
                    <a:cubicBezTo>
                      <a:pt x="165" y="65"/>
                      <a:pt x="165" y="65"/>
                      <a:pt x="165" y="65"/>
                    </a:cubicBezTo>
                    <a:cubicBezTo>
                      <a:pt x="165" y="65"/>
                      <a:pt x="165" y="65"/>
                      <a:pt x="165" y="65"/>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9"/>
                      <a:pt x="170" y="69"/>
                      <a:pt x="170" y="69"/>
                    </a:cubicBezTo>
                    <a:cubicBezTo>
                      <a:pt x="170" y="69"/>
                      <a:pt x="170" y="69"/>
                      <a:pt x="170" y="69"/>
                    </a:cubicBezTo>
                    <a:cubicBezTo>
                      <a:pt x="170" y="69"/>
                      <a:pt x="170" y="69"/>
                      <a:pt x="170"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3" y="69"/>
                      <a:pt x="173" y="69"/>
                      <a:pt x="173" y="69"/>
                    </a:cubicBezTo>
                    <a:cubicBezTo>
                      <a:pt x="173" y="69"/>
                      <a:pt x="173" y="69"/>
                      <a:pt x="173" y="69"/>
                    </a:cubicBezTo>
                    <a:cubicBezTo>
                      <a:pt x="173" y="69"/>
                      <a:pt x="173" y="69"/>
                      <a:pt x="173" y="69"/>
                    </a:cubicBezTo>
                    <a:cubicBezTo>
                      <a:pt x="173" y="69"/>
                      <a:pt x="173" y="69"/>
                      <a:pt x="173" y="69"/>
                    </a:cubicBezTo>
                    <a:cubicBezTo>
                      <a:pt x="173" y="69"/>
                      <a:pt x="173" y="69"/>
                      <a:pt x="173" y="70"/>
                    </a:cubicBezTo>
                    <a:cubicBezTo>
                      <a:pt x="173" y="70"/>
                      <a:pt x="173"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1"/>
                    </a:cubicBezTo>
                    <a:cubicBezTo>
                      <a:pt x="176" y="71"/>
                      <a:pt x="176" y="71"/>
                      <a:pt x="176" y="71"/>
                    </a:cubicBezTo>
                    <a:cubicBezTo>
                      <a:pt x="176" y="71"/>
                      <a:pt x="176" y="71"/>
                      <a:pt x="176"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2"/>
                    </a:cubicBezTo>
                    <a:cubicBezTo>
                      <a:pt x="178" y="72"/>
                      <a:pt x="178" y="72"/>
                      <a:pt x="178" y="72"/>
                    </a:cubicBezTo>
                    <a:cubicBezTo>
                      <a:pt x="178" y="72"/>
                      <a:pt x="178" y="72"/>
                      <a:pt x="178"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1" y="72"/>
                      <a:pt x="181" y="72"/>
                      <a:pt x="181" y="72"/>
                    </a:cubicBezTo>
                    <a:cubicBezTo>
                      <a:pt x="181" y="72"/>
                      <a:pt x="181" y="72"/>
                      <a:pt x="181" y="72"/>
                    </a:cubicBezTo>
                    <a:cubicBezTo>
                      <a:pt x="181" y="72"/>
                      <a:pt x="181" y="72"/>
                      <a:pt x="181"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3"/>
                    </a:cubicBezTo>
                    <a:cubicBezTo>
                      <a:pt x="182" y="73"/>
                      <a:pt x="182" y="73"/>
                      <a:pt x="182" y="73"/>
                    </a:cubicBezTo>
                    <a:cubicBezTo>
                      <a:pt x="182" y="73"/>
                      <a:pt x="182"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4" y="73"/>
                      <a:pt x="184" y="73"/>
                    </a:cubicBezTo>
                    <a:cubicBezTo>
                      <a:pt x="184" y="73"/>
                      <a:pt x="184" y="73"/>
                      <a:pt x="184" y="73"/>
                    </a:cubicBezTo>
                    <a:cubicBezTo>
                      <a:pt x="184" y="73"/>
                      <a:pt x="184" y="73"/>
                      <a:pt x="184" y="73"/>
                    </a:cubicBezTo>
                    <a:cubicBezTo>
                      <a:pt x="184" y="73"/>
                      <a:pt x="184" y="73"/>
                      <a:pt x="184"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4"/>
                    </a:cubicBezTo>
                    <a:cubicBezTo>
                      <a:pt x="186" y="74"/>
                      <a:pt x="186" y="74"/>
                      <a:pt x="187" y="74"/>
                    </a:cubicBezTo>
                    <a:cubicBezTo>
                      <a:pt x="187" y="74"/>
                      <a:pt x="187" y="74"/>
                      <a:pt x="187" y="74"/>
                    </a:cubicBezTo>
                    <a:cubicBezTo>
                      <a:pt x="187" y="74"/>
                      <a:pt x="187" y="74"/>
                      <a:pt x="187" y="74"/>
                    </a:cubicBezTo>
                    <a:cubicBezTo>
                      <a:pt x="187" y="74"/>
                      <a:pt x="187" y="74"/>
                      <a:pt x="187" y="74"/>
                    </a:cubicBezTo>
                    <a:cubicBezTo>
                      <a:pt x="187" y="74"/>
                      <a:pt x="187"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1" y="75"/>
                      <a:pt x="191" y="75"/>
                      <a:pt x="192" y="75"/>
                    </a:cubicBezTo>
                    <a:cubicBezTo>
                      <a:pt x="192" y="75"/>
                      <a:pt x="192" y="75"/>
                      <a:pt x="192" y="75"/>
                    </a:cubicBezTo>
                    <a:cubicBezTo>
                      <a:pt x="192" y="75"/>
                      <a:pt x="192" y="75"/>
                      <a:pt x="192" y="75"/>
                    </a:cubicBezTo>
                    <a:cubicBezTo>
                      <a:pt x="192" y="75"/>
                      <a:pt x="192" y="75"/>
                      <a:pt x="192" y="75"/>
                    </a:cubicBezTo>
                    <a:cubicBezTo>
                      <a:pt x="192" y="75"/>
                      <a:pt x="193" y="75"/>
                      <a:pt x="193" y="75"/>
                    </a:cubicBezTo>
                    <a:cubicBezTo>
                      <a:pt x="193" y="75"/>
                      <a:pt x="193" y="75"/>
                      <a:pt x="193" y="75"/>
                    </a:cubicBezTo>
                    <a:cubicBezTo>
                      <a:pt x="193" y="75"/>
                      <a:pt x="193" y="75"/>
                      <a:pt x="193" y="75"/>
                    </a:cubicBezTo>
                    <a:cubicBezTo>
                      <a:pt x="193" y="75"/>
                      <a:pt x="193" y="75"/>
                      <a:pt x="193" y="75"/>
                    </a:cubicBezTo>
                    <a:cubicBezTo>
                      <a:pt x="193" y="75"/>
                      <a:pt x="193" y="75"/>
                      <a:pt x="193" y="75"/>
                    </a:cubicBezTo>
                    <a:cubicBezTo>
                      <a:pt x="193" y="75"/>
                      <a:pt x="193" y="75"/>
                      <a:pt x="194" y="75"/>
                    </a:cubicBezTo>
                    <a:cubicBezTo>
                      <a:pt x="194" y="75"/>
                      <a:pt x="194" y="75"/>
                      <a:pt x="194" y="75"/>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9"/>
                      <a:pt x="197" y="79"/>
                      <a:pt x="197" y="79"/>
                    </a:cubicBezTo>
                    <a:cubicBezTo>
                      <a:pt x="197" y="79"/>
                      <a:pt x="197" y="79"/>
                      <a:pt x="198" y="79"/>
                    </a:cubicBezTo>
                    <a:cubicBezTo>
                      <a:pt x="198" y="79"/>
                      <a:pt x="198" y="79"/>
                      <a:pt x="198" y="79"/>
                    </a:cubicBezTo>
                    <a:cubicBezTo>
                      <a:pt x="198" y="79"/>
                      <a:pt x="198" y="79"/>
                      <a:pt x="198" y="79"/>
                    </a:cubicBezTo>
                    <a:cubicBezTo>
                      <a:pt x="198" y="79"/>
                      <a:pt x="198" y="79"/>
                      <a:pt x="198" y="79"/>
                    </a:cubicBezTo>
                    <a:cubicBezTo>
                      <a:pt x="198" y="79"/>
                      <a:pt x="198" y="80"/>
                      <a:pt x="198" y="80"/>
                    </a:cubicBezTo>
                    <a:cubicBezTo>
                      <a:pt x="198" y="80"/>
                      <a:pt x="198" y="80"/>
                      <a:pt x="198" y="80"/>
                    </a:cubicBezTo>
                    <a:cubicBezTo>
                      <a:pt x="198" y="81"/>
                      <a:pt x="198" y="81"/>
                      <a:pt x="198" y="82"/>
                    </a:cubicBezTo>
                    <a:cubicBezTo>
                      <a:pt x="198" y="82"/>
                      <a:pt x="198" y="82"/>
                      <a:pt x="198" y="82"/>
                    </a:cubicBezTo>
                    <a:cubicBezTo>
                      <a:pt x="198" y="82"/>
                      <a:pt x="198" y="82"/>
                      <a:pt x="198" y="83"/>
                    </a:cubicBezTo>
                    <a:cubicBezTo>
                      <a:pt x="198" y="83"/>
                      <a:pt x="198" y="83"/>
                      <a:pt x="198" y="83"/>
                    </a:cubicBezTo>
                    <a:cubicBezTo>
                      <a:pt x="198" y="83"/>
                      <a:pt x="198" y="83"/>
                      <a:pt x="198" y="84"/>
                    </a:cubicBezTo>
                    <a:cubicBezTo>
                      <a:pt x="198" y="84"/>
                      <a:pt x="198" y="84"/>
                      <a:pt x="198" y="84"/>
                    </a:cubicBezTo>
                    <a:cubicBezTo>
                      <a:pt x="198" y="84"/>
                      <a:pt x="198" y="84"/>
                      <a:pt x="198" y="84"/>
                    </a:cubicBezTo>
                    <a:cubicBezTo>
                      <a:pt x="198" y="84"/>
                      <a:pt x="198" y="84"/>
                      <a:pt x="198" y="84"/>
                    </a:cubicBezTo>
                    <a:cubicBezTo>
                      <a:pt x="198" y="85"/>
                      <a:pt x="198" y="85"/>
                      <a:pt x="198" y="85"/>
                    </a:cubicBezTo>
                    <a:cubicBezTo>
                      <a:pt x="198" y="85"/>
                      <a:pt x="198" y="85"/>
                      <a:pt x="198" y="85"/>
                    </a:cubicBezTo>
                    <a:cubicBezTo>
                      <a:pt x="199" y="85"/>
                      <a:pt x="199" y="85"/>
                      <a:pt x="199" y="85"/>
                    </a:cubicBezTo>
                    <a:cubicBezTo>
                      <a:pt x="199" y="85"/>
                      <a:pt x="199" y="85"/>
                      <a:pt x="199" y="85"/>
                    </a:cubicBezTo>
                    <a:cubicBezTo>
                      <a:pt x="199" y="85"/>
                      <a:pt x="199" y="85"/>
                      <a:pt x="199" y="85"/>
                    </a:cubicBezTo>
                    <a:cubicBezTo>
                      <a:pt x="199" y="85"/>
                      <a:pt x="199" y="85"/>
                      <a:pt x="199" y="85"/>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200" y="88"/>
                    </a:cubicBezTo>
                    <a:cubicBezTo>
                      <a:pt x="200" y="88"/>
                      <a:pt x="200" y="88"/>
                      <a:pt x="200" y="88"/>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90"/>
                      <a:pt x="200" y="90"/>
                      <a:pt x="200" y="90"/>
                    </a:cubicBezTo>
                    <a:cubicBezTo>
                      <a:pt x="200" y="90"/>
                      <a:pt x="200" y="90"/>
                      <a:pt x="200" y="90"/>
                    </a:cubicBezTo>
                    <a:cubicBezTo>
                      <a:pt x="200" y="90"/>
                      <a:pt x="200" y="90"/>
                      <a:pt x="200" y="90"/>
                    </a:cubicBezTo>
                    <a:cubicBezTo>
                      <a:pt x="200" y="90"/>
                      <a:pt x="200" y="90"/>
                      <a:pt x="200" y="90"/>
                    </a:cubicBezTo>
                    <a:cubicBezTo>
                      <a:pt x="200" y="91"/>
                      <a:pt x="200" y="91"/>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200" y="92"/>
                    </a:cubicBezTo>
                    <a:cubicBezTo>
                      <a:pt x="200" y="92"/>
                      <a:pt x="200" y="92"/>
                      <a:pt x="200" y="92"/>
                    </a:cubicBezTo>
                    <a:cubicBezTo>
                      <a:pt x="200" y="92"/>
                      <a:pt x="200" y="92"/>
                      <a:pt x="200" y="92"/>
                    </a:cubicBezTo>
                    <a:cubicBezTo>
                      <a:pt x="200" y="92"/>
                      <a:pt x="200" y="92"/>
                      <a:pt x="200" y="92"/>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5"/>
                      <a:pt x="200" y="95"/>
                    </a:cubicBezTo>
                    <a:cubicBezTo>
                      <a:pt x="200" y="95"/>
                      <a:pt x="200" y="95"/>
                      <a:pt x="200" y="95"/>
                    </a:cubicBezTo>
                    <a:cubicBezTo>
                      <a:pt x="200" y="95"/>
                      <a:pt x="200" y="95"/>
                      <a:pt x="201" y="95"/>
                    </a:cubicBezTo>
                    <a:cubicBezTo>
                      <a:pt x="201" y="95"/>
                      <a:pt x="201" y="95"/>
                      <a:pt x="201" y="95"/>
                    </a:cubicBezTo>
                    <a:cubicBezTo>
                      <a:pt x="201" y="95"/>
                      <a:pt x="201" y="95"/>
                      <a:pt x="201" y="95"/>
                    </a:cubicBezTo>
                    <a:cubicBezTo>
                      <a:pt x="201" y="95"/>
                      <a:pt x="201" y="95"/>
                      <a:pt x="201" y="95"/>
                    </a:cubicBezTo>
                    <a:cubicBezTo>
                      <a:pt x="201" y="95"/>
                      <a:pt x="201" y="95"/>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7"/>
                    </a:cubicBezTo>
                    <a:cubicBezTo>
                      <a:pt x="201" y="97"/>
                      <a:pt x="201" y="97"/>
                      <a:pt x="201" y="97"/>
                    </a:cubicBezTo>
                    <a:cubicBezTo>
                      <a:pt x="201" y="97"/>
                      <a:pt x="201" y="97"/>
                      <a:pt x="201" y="97"/>
                    </a:cubicBezTo>
                    <a:cubicBezTo>
                      <a:pt x="201" y="97"/>
                      <a:pt x="201" y="97"/>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9"/>
                      <a:pt x="201" y="99"/>
                    </a:cubicBezTo>
                    <a:cubicBezTo>
                      <a:pt x="201" y="99"/>
                      <a:pt x="201" y="99"/>
                      <a:pt x="201" y="99"/>
                    </a:cubicBezTo>
                    <a:cubicBezTo>
                      <a:pt x="201" y="99"/>
                      <a:pt x="201" y="99"/>
                      <a:pt x="201" y="99"/>
                    </a:cubicBezTo>
                    <a:cubicBezTo>
                      <a:pt x="201" y="99"/>
                      <a:pt x="201" y="100"/>
                      <a:pt x="201" y="100"/>
                    </a:cubicBezTo>
                    <a:cubicBezTo>
                      <a:pt x="201" y="100"/>
                      <a:pt x="201" y="100"/>
                      <a:pt x="201" y="100"/>
                    </a:cubicBezTo>
                    <a:cubicBezTo>
                      <a:pt x="201" y="100"/>
                      <a:pt x="201" y="100"/>
                      <a:pt x="201" y="100"/>
                    </a:cubicBezTo>
                    <a:cubicBezTo>
                      <a:pt x="201" y="100"/>
                      <a:pt x="201" y="100"/>
                      <a:pt x="201" y="100"/>
                    </a:cubicBezTo>
                    <a:cubicBezTo>
                      <a:pt x="201" y="101"/>
                      <a:pt x="201" y="101"/>
                      <a:pt x="201" y="101"/>
                    </a:cubicBezTo>
                    <a:cubicBezTo>
                      <a:pt x="201" y="101"/>
                      <a:pt x="201" y="101"/>
                      <a:pt x="201" y="101"/>
                    </a:cubicBezTo>
                    <a:cubicBezTo>
                      <a:pt x="201" y="101"/>
                      <a:pt x="201" y="101"/>
                      <a:pt x="201" y="101"/>
                    </a:cubicBezTo>
                    <a:cubicBezTo>
                      <a:pt x="201" y="101"/>
                      <a:pt x="201" y="101"/>
                      <a:pt x="201" y="101"/>
                    </a:cubicBezTo>
                    <a:cubicBezTo>
                      <a:pt x="201" y="101"/>
                      <a:pt x="201" y="102"/>
                      <a:pt x="201" y="102"/>
                    </a:cubicBezTo>
                    <a:cubicBezTo>
                      <a:pt x="201" y="102"/>
                      <a:pt x="201" y="102"/>
                      <a:pt x="201" y="102"/>
                    </a:cubicBezTo>
                    <a:cubicBezTo>
                      <a:pt x="201" y="102"/>
                      <a:pt x="201" y="102"/>
                      <a:pt x="202" y="102"/>
                    </a:cubicBezTo>
                    <a:cubicBezTo>
                      <a:pt x="202" y="102"/>
                      <a:pt x="202" y="102"/>
                      <a:pt x="202" y="102"/>
                    </a:cubicBezTo>
                    <a:cubicBezTo>
                      <a:pt x="202" y="102"/>
                      <a:pt x="202" y="103"/>
                      <a:pt x="202" y="103"/>
                    </a:cubicBezTo>
                    <a:cubicBezTo>
                      <a:pt x="202" y="103"/>
                      <a:pt x="202" y="103"/>
                      <a:pt x="202" y="103"/>
                    </a:cubicBezTo>
                    <a:cubicBezTo>
                      <a:pt x="202" y="103"/>
                      <a:pt x="202" y="103"/>
                      <a:pt x="202" y="103"/>
                    </a:cubicBezTo>
                    <a:cubicBezTo>
                      <a:pt x="202" y="103"/>
                      <a:pt x="202" y="103"/>
                      <a:pt x="202" y="103"/>
                    </a:cubicBezTo>
                    <a:cubicBezTo>
                      <a:pt x="202" y="103"/>
                      <a:pt x="202" y="104"/>
                      <a:pt x="202" y="104"/>
                    </a:cubicBezTo>
                    <a:cubicBezTo>
                      <a:pt x="202" y="104"/>
                      <a:pt x="202" y="104"/>
                      <a:pt x="202" y="104"/>
                    </a:cubicBezTo>
                    <a:cubicBezTo>
                      <a:pt x="202" y="104"/>
                      <a:pt x="202" y="104"/>
                      <a:pt x="202" y="104"/>
                    </a:cubicBezTo>
                    <a:cubicBezTo>
                      <a:pt x="202" y="104"/>
                      <a:pt x="202" y="104"/>
                      <a:pt x="202" y="104"/>
                    </a:cubicBezTo>
                    <a:cubicBezTo>
                      <a:pt x="202" y="104"/>
                      <a:pt x="202" y="105"/>
                      <a:pt x="202" y="105"/>
                    </a:cubicBezTo>
                    <a:cubicBezTo>
                      <a:pt x="202" y="105"/>
                      <a:pt x="202" y="105"/>
                      <a:pt x="202"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7"/>
                    </a:cubicBezTo>
                    <a:cubicBezTo>
                      <a:pt x="201" y="107"/>
                      <a:pt x="201" y="107"/>
                      <a:pt x="201" y="107"/>
                    </a:cubicBezTo>
                    <a:cubicBezTo>
                      <a:pt x="201" y="107"/>
                      <a:pt x="201" y="107"/>
                      <a:pt x="201" y="107"/>
                    </a:cubicBezTo>
                    <a:cubicBezTo>
                      <a:pt x="201" y="107"/>
                      <a:pt x="201" y="107"/>
                      <a:pt x="201" y="107"/>
                    </a:cubicBezTo>
                    <a:cubicBezTo>
                      <a:pt x="201" y="107"/>
                      <a:pt x="200" y="107"/>
                      <a:pt x="200" y="107"/>
                    </a:cubicBezTo>
                    <a:cubicBezTo>
                      <a:pt x="200" y="107"/>
                      <a:pt x="200" y="107"/>
                      <a:pt x="200" y="107"/>
                    </a:cubicBezTo>
                    <a:cubicBezTo>
                      <a:pt x="200" y="107"/>
                      <a:pt x="200" y="107"/>
                      <a:pt x="200" y="107"/>
                    </a:cubicBezTo>
                    <a:cubicBezTo>
                      <a:pt x="200" y="107"/>
                      <a:pt x="200" y="107"/>
                      <a:pt x="200" y="107"/>
                    </a:cubicBezTo>
                    <a:cubicBezTo>
                      <a:pt x="200" y="106"/>
                      <a:pt x="200" y="106"/>
                      <a:pt x="200" y="106"/>
                    </a:cubicBezTo>
                    <a:cubicBezTo>
                      <a:pt x="200" y="106"/>
                      <a:pt x="200" y="106"/>
                      <a:pt x="200"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8" y="106"/>
                      <a:pt x="198" y="106"/>
                      <a:pt x="198" y="106"/>
                    </a:cubicBezTo>
                    <a:cubicBezTo>
                      <a:pt x="198" y="106"/>
                      <a:pt x="198" y="106"/>
                      <a:pt x="198" y="106"/>
                    </a:cubicBezTo>
                    <a:cubicBezTo>
                      <a:pt x="198" y="106"/>
                      <a:pt x="198" y="106"/>
                      <a:pt x="198" y="106"/>
                    </a:cubicBezTo>
                    <a:cubicBezTo>
                      <a:pt x="198" y="106"/>
                      <a:pt x="198"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6" y="106"/>
                    </a:cubicBezTo>
                    <a:cubicBezTo>
                      <a:pt x="196" y="106"/>
                      <a:pt x="196" y="106"/>
                      <a:pt x="196" y="106"/>
                    </a:cubicBezTo>
                    <a:cubicBezTo>
                      <a:pt x="196" y="106"/>
                      <a:pt x="196" y="106"/>
                      <a:pt x="196" y="106"/>
                    </a:cubicBezTo>
                    <a:cubicBezTo>
                      <a:pt x="196" y="106"/>
                      <a:pt x="196" y="106"/>
                      <a:pt x="196" y="106"/>
                    </a:cubicBezTo>
                    <a:cubicBezTo>
                      <a:pt x="196" y="106"/>
                      <a:pt x="196" y="106"/>
                      <a:pt x="196" y="106"/>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5" y="105"/>
                      <a:pt x="195" y="105"/>
                      <a:pt x="195" y="105"/>
                    </a:cubicBezTo>
                    <a:cubicBezTo>
                      <a:pt x="194" y="105"/>
                      <a:pt x="194" y="105"/>
                      <a:pt x="194" y="105"/>
                    </a:cubicBezTo>
                    <a:cubicBezTo>
                      <a:pt x="194" y="105"/>
                      <a:pt x="194" y="105"/>
                      <a:pt x="193" y="105"/>
                    </a:cubicBezTo>
                    <a:cubicBezTo>
                      <a:pt x="193" y="105"/>
                      <a:pt x="193" y="105"/>
                      <a:pt x="193" y="105"/>
                    </a:cubicBezTo>
                    <a:cubicBezTo>
                      <a:pt x="193" y="105"/>
                      <a:pt x="193" y="105"/>
                      <a:pt x="193" y="105"/>
                    </a:cubicBezTo>
                    <a:cubicBezTo>
                      <a:pt x="193" y="105"/>
                      <a:pt x="193" y="105"/>
                      <a:pt x="193" y="105"/>
                    </a:cubicBezTo>
                    <a:cubicBezTo>
                      <a:pt x="193" y="105"/>
                      <a:pt x="193" y="105"/>
                      <a:pt x="193" y="105"/>
                    </a:cubicBezTo>
                    <a:cubicBezTo>
                      <a:pt x="193"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1" y="105"/>
                      <a:pt x="191" y="105"/>
                      <a:pt x="191" y="105"/>
                    </a:cubicBezTo>
                    <a:cubicBezTo>
                      <a:pt x="191" y="105"/>
                      <a:pt x="191" y="105"/>
                      <a:pt x="191" y="105"/>
                    </a:cubicBezTo>
                    <a:cubicBezTo>
                      <a:pt x="191" y="105"/>
                      <a:pt x="191" y="105"/>
                      <a:pt x="191" y="105"/>
                    </a:cubicBezTo>
                    <a:cubicBezTo>
                      <a:pt x="191" y="105"/>
                      <a:pt x="191" y="105"/>
                      <a:pt x="191" y="105"/>
                    </a:cubicBezTo>
                    <a:cubicBezTo>
                      <a:pt x="191" y="104"/>
                      <a:pt x="191" y="104"/>
                      <a:pt x="191" y="104"/>
                    </a:cubicBezTo>
                    <a:cubicBezTo>
                      <a:pt x="191" y="104"/>
                      <a:pt x="191" y="104"/>
                      <a:pt x="191" y="104"/>
                    </a:cubicBezTo>
                    <a:cubicBezTo>
                      <a:pt x="191" y="104"/>
                      <a:pt x="191" y="104"/>
                      <a:pt x="191" y="104"/>
                    </a:cubicBezTo>
                    <a:cubicBezTo>
                      <a:pt x="191" y="104"/>
                      <a:pt x="191" y="104"/>
                      <a:pt x="191"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8" y="104"/>
                      <a:pt x="188" y="104"/>
                      <a:pt x="188" y="104"/>
                    </a:cubicBezTo>
                    <a:cubicBezTo>
                      <a:pt x="188" y="104"/>
                      <a:pt x="188" y="104"/>
                      <a:pt x="188" y="104"/>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6" y="102"/>
                      <a:pt x="186" y="102"/>
                      <a:pt x="186"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4" y="102"/>
                    </a:cubicBezTo>
                    <a:cubicBezTo>
                      <a:pt x="184" y="102"/>
                      <a:pt x="184" y="102"/>
                      <a:pt x="184" y="102"/>
                    </a:cubicBezTo>
                    <a:cubicBezTo>
                      <a:pt x="184" y="102"/>
                      <a:pt x="184" y="102"/>
                      <a:pt x="184" y="102"/>
                    </a:cubicBezTo>
                    <a:cubicBezTo>
                      <a:pt x="184" y="102"/>
                      <a:pt x="184" y="102"/>
                      <a:pt x="183" y="102"/>
                    </a:cubicBezTo>
                    <a:cubicBezTo>
                      <a:pt x="183" y="102"/>
                      <a:pt x="183" y="102"/>
                      <a:pt x="183" y="102"/>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0"/>
                      <a:pt x="180" y="100"/>
                      <a:pt x="180" y="100"/>
                    </a:cubicBezTo>
                    <a:cubicBezTo>
                      <a:pt x="180" y="100"/>
                      <a:pt x="180" y="100"/>
                      <a:pt x="180" y="100"/>
                    </a:cubicBezTo>
                    <a:cubicBezTo>
                      <a:pt x="180" y="100"/>
                      <a:pt x="180" y="100"/>
                      <a:pt x="180" y="100"/>
                    </a:cubicBezTo>
                    <a:cubicBezTo>
                      <a:pt x="180" y="100"/>
                      <a:pt x="180"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99"/>
                      <a:pt x="177" y="99"/>
                      <a:pt x="177" y="99"/>
                    </a:cubicBezTo>
                    <a:cubicBezTo>
                      <a:pt x="177" y="99"/>
                      <a:pt x="177" y="99"/>
                      <a:pt x="177" y="99"/>
                    </a:cubicBezTo>
                    <a:cubicBezTo>
                      <a:pt x="177" y="99"/>
                      <a:pt x="177" y="99"/>
                      <a:pt x="177" y="99"/>
                    </a:cubicBezTo>
                    <a:cubicBezTo>
                      <a:pt x="177" y="99"/>
                      <a:pt x="177" y="99"/>
                      <a:pt x="177"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8"/>
                      <a:pt x="175" y="98"/>
                      <a:pt x="175" y="98"/>
                    </a:cubicBezTo>
                    <a:cubicBezTo>
                      <a:pt x="175" y="98"/>
                      <a:pt x="175" y="98"/>
                      <a:pt x="175"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7"/>
                      <a:pt x="173" y="97"/>
                      <a:pt x="173" y="97"/>
                    </a:cubicBezTo>
                    <a:cubicBezTo>
                      <a:pt x="173" y="97"/>
                      <a:pt x="173" y="97"/>
                      <a:pt x="173" y="97"/>
                    </a:cubicBezTo>
                    <a:cubicBezTo>
                      <a:pt x="173" y="97"/>
                      <a:pt x="173" y="97"/>
                      <a:pt x="173" y="97"/>
                    </a:cubicBezTo>
                    <a:cubicBezTo>
                      <a:pt x="173" y="97"/>
                      <a:pt x="173" y="97"/>
                      <a:pt x="173" y="97"/>
                    </a:cubicBezTo>
                    <a:cubicBezTo>
                      <a:pt x="173"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7" y="95"/>
                      <a:pt x="167" y="95"/>
                      <a:pt x="167" y="95"/>
                    </a:cubicBezTo>
                    <a:cubicBezTo>
                      <a:pt x="167" y="95"/>
                      <a:pt x="167" y="95"/>
                      <a:pt x="167" y="95"/>
                    </a:cubicBezTo>
                    <a:cubicBezTo>
                      <a:pt x="167" y="95"/>
                      <a:pt x="167" y="95"/>
                      <a:pt x="167" y="95"/>
                    </a:cubicBezTo>
                    <a:cubicBezTo>
                      <a:pt x="167" y="95"/>
                      <a:pt x="167" y="95"/>
                      <a:pt x="167"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1" y="91"/>
                      <a:pt x="161" y="91"/>
                      <a:pt x="161" y="91"/>
                    </a:cubicBezTo>
                    <a:cubicBezTo>
                      <a:pt x="161" y="91"/>
                      <a:pt x="161" y="91"/>
                      <a:pt x="161" y="91"/>
                    </a:cubicBezTo>
                    <a:cubicBezTo>
                      <a:pt x="161" y="91"/>
                      <a:pt x="161" y="91"/>
                      <a:pt x="161" y="91"/>
                    </a:cubicBezTo>
                    <a:cubicBezTo>
                      <a:pt x="161" y="91"/>
                      <a:pt x="161" y="91"/>
                      <a:pt x="161" y="91"/>
                    </a:cubicBezTo>
                    <a:cubicBezTo>
                      <a:pt x="161" y="91"/>
                      <a:pt x="160" y="91"/>
                      <a:pt x="160" y="91"/>
                    </a:cubicBezTo>
                    <a:cubicBezTo>
                      <a:pt x="160" y="91"/>
                      <a:pt x="160" y="91"/>
                      <a:pt x="160" y="91"/>
                    </a:cubicBezTo>
                    <a:cubicBezTo>
                      <a:pt x="160" y="91"/>
                      <a:pt x="160" y="91"/>
                      <a:pt x="160" y="91"/>
                    </a:cubicBezTo>
                    <a:cubicBezTo>
                      <a:pt x="160" y="91"/>
                      <a:pt x="160" y="91"/>
                      <a:pt x="160" y="91"/>
                    </a:cubicBezTo>
                    <a:cubicBezTo>
                      <a:pt x="160" y="91"/>
                      <a:pt x="160" y="91"/>
                      <a:pt x="160"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0"/>
                      <a:pt x="159" y="90"/>
                      <a:pt x="159" y="90"/>
                    </a:cubicBezTo>
                    <a:cubicBezTo>
                      <a:pt x="159" y="90"/>
                      <a:pt x="159" y="90"/>
                      <a:pt x="159" y="90"/>
                    </a:cubicBezTo>
                    <a:cubicBezTo>
                      <a:pt x="159" y="90"/>
                      <a:pt x="159" y="90"/>
                      <a:pt x="159"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89"/>
                      <a:pt x="158" y="89"/>
                      <a:pt x="158"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6" y="89"/>
                      <a:pt x="156" y="89"/>
                      <a:pt x="156" y="89"/>
                    </a:cubicBezTo>
                    <a:cubicBezTo>
                      <a:pt x="156" y="89"/>
                      <a:pt x="156" y="89"/>
                      <a:pt x="156" y="89"/>
                    </a:cubicBezTo>
                    <a:cubicBezTo>
                      <a:pt x="156" y="89"/>
                      <a:pt x="156" y="89"/>
                      <a:pt x="156" y="89"/>
                    </a:cubicBezTo>
                    <a:cubicBezTo>
                      <a:pt x="156" y="89"/>
                      <a:pt x="156" y="89"/>
                      <a:pt x="156" y="89"/>
                    </a:cubicBezTo>
                    <a:cubicBezTo>
                      <a:pt x="156" y="89"/>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lose/>
                    <a:moveTo>
                      <a:pt x="156" y="46"/>
                    </a:moveTo>
                    <a:cubicBezTo>
                      <a:pt x="156" y="26"/>
                      <a:pt x="156" y="26"/>
                      <a:pt x="156" y="26"/>
                    </a:cubicBezTo>
                    <a:cubicBezTo>
                      <a:pt x="156" y="26"/>
                      <a:pt x="156" y="26"/>
                      <a:pt x="156" y="26"/>
                    </a:cubicBezTo>
                    <a:cubicBezTo>
                      <a:pt x="156" y="27"/>
                      <a:pt x="156" y="27"/>
                      <a:pt x="156" y="27"/>
                    </a:cubicBezTo>
                    <a:cubicBezTo>
                      <a:pt x="156" y="27"/>
                      <a:pt x="156" y="27"/>
                      <a:pt x="156"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8" y="27"/>
                      <a:pt x="158" y="27"/>
                      <a:pt x="158" y="27"/>
                    </a:cubicBezTo>
                    <a:cubicBezTo>
                      <a:pt x="158" y="27"/>
                      <a:pt x="158" y="27"/>
                      <a:pt x="158" y="27"/>
                    </a:cubicBezTo>
                    <a:cubicBezTo>
                      <a:pt x="158" y="27"/>
                      <a:pt x="158"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60" y="27"/>
                      <a:pt x="160" y="27"/>
                      <a:pt x="160" y="27"/>
                    </a:cubicBezTo>
                    <a:cubicBezTo>
                      <a:pt x="160" y="27"/>
                      <a:pt x="160" y="27"/>
                      <a:pt x="160" y="27"/>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2" y="28"/>
                    </a:cubicBezTo>
                    <a:cubicBezTo>
                      <a:pt x="162" y="28"/>
                      <a:pt x="162" y="28"/>
                      <a:pt x="162" y="28"/>
                    </a:cubicBezTo>
                    <a:cubicBezTo>
                      <a:pt x="162" y="28"/>
                      <a:pt x="162" y="28"/>
                      <a:pt x="162" y="28"/>
                    </a:cubicBezTo>
                    <a:cubicBezTo>
                      <a:pt x="162" y="28"/>
                      <a:pt x="162" y="28"/>
                      <a:pt x="162" y="28"/>
                    </a:cubicBezTo>
                    <a:cubicBezTo>
                      <a:pt x="162" y="28"/>
                      <a:pt x="162" y="28"/>
                      <a:pt x="163" y="28"/>
                    </a:cubicBezTo>
                    <a:cubicBezTo>
                      <a:pt x="163" y="28"/>
                      <a:pt x="163" y="28"/>
                      <a:pt x="163" y="29"/>
                    </a:cubicBezTo>
                    <a:cubicBezTo>
                      <a:pt x="163" y="29"/>
                      <a:pt x="163" y="29"/>
                      <a:pt x="163" y="29"/>
                    </a:cubicBezTo>
                    <a:cubicBezTo>
                      <a:pt x="163" y="29"/>
                      <a:pt x="163" y="29"/>
                      <a:pt x="163" y="29"/>
                    </a:cubicBezTo>
                    <a:cubicBezTo>
                      <a:pt x="163" y="29"/>
                      <a:pt x="163" y="29"/>
                      <a:pt x="163" y="29"/>
                    </a:cubicBezTo>
                    <a:cubicBezTo>
                      <a:pt x="163" y="29"/>
                      <a:pt x="163" y="29"/>
                      <a:pt x="163" y="29"/>
                    </a:cubicBezTo>
                    <a:cubicBezTo>
                      <a:pt x="164"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9" y="30"/>
                      <a:pt x="170" y="30"/>
                      <a:pt x="171" y="30"/>
                    </a:cubicBezTo>
                    <a:cubicBezTo>
                      <a:pt x="171" y="30"/>
                      <a:pt x="171" y="30"/>
                      <a:pt x="171" y="30"/>
                    </a:cubicBezTo>
                    <a:cubicBezTo>
                      <a:pt x="171" y="30"/>
                      <a:pt x="171" y="30"/>
                      <a:pt x="171" y="30"/>
                    </a:cubicBezTo>
                    <a:cubicBezTo>
                      <a:pt x="171" y="30"/>
                      <a:pt x="171" y="30"/>
                      <a:pt x="171" y="30"/>
                    </a:cubicBezTo>
                    <a:cubicBezTo>
                      <a:pt x="171" y="30"/>
                      <a:pt x="171" y="30"/>
                      <a:pt x="172" y="30"/>
                    </a:cubicBezTo>
                    <a:cubicBezTo>
                      <a:pt x="172" y="30"/>
                      <a:pt x="172" y="30"/>
                      <a:pt x="172" y="30"/>
                    </a:cubicBezTo>
                    <a:cubicBezTo>
                      <a:pt x="172" y="30"/>
                      <a:pt x="172"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4" y="30"/>
                    </a:cubicBezTo>
                    <a:cubicBezTo>
                      <a:pt x="174" y="30"/>
                      <a:pt x="174" y="30"/>
                      <a:pt x="174" y="30"/>
                    </a:cubicBezTo>
                    <a:cubicBezTo>
                      <a:pt x="174" y="30"/>
                      <a:pt x="174" y="30"/>
                      <a:pt x="174" y="30"/>
                    </a:cubicBezTo>
                    <a:cubicBezTo>
                      <a:pt x="174" y="30"/>
                      <a:pt x="174" y="30"/>
                      <a:pt x="175" y="30"/>
                    </a:cubicBezTo>
                    <a:cubicBezTo>
                      <a:pt x="175" y="30"/>
                      <a:pt x="175" y="30"/>
                      <a:pt x="175" y="30"/>
                    </a:cubicBezTo>
                    <a:cubicBezTo>
                      <a:pt x="175" y="30"/>
                      <a:pt x="175" y="30"/>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6" y="31"/>
                      <a:pt x="176" y="31"/>
                      <a:pt x="176" y="31"/>
                    </a:cubicBezTo>
                    <a:cubicBezTo>
                      <a:pt x="176" y="31"/>
                      <a:pt x="176" y="31"/>
                      <a:pt x="176" y="31"/>
                    </a:cubicBezTo>
                    <a:cubicBezTo>
                      <a:pt x="176" y="31"/>
                      <a:pt x="176" y="31"/>
                      <a:pt x="176" y="31"/>
                    </a:cubicBezTo>
                    <a:cubicBezTo>
                      <a:pt x="176"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80" y="31"/>
                      <a:pt x="181" y="31"/>
                      <a:pt x="182" y="31"/>
                    </a:cubicBezTo>
                    <a:cubicBezTo>
                      <a:pt x="182" y="31"/>
                      <a:pt x="182" y="31"/>
                      <a:pt x="182" y="31"/>
                    </a:cubicBezTo>
                    <a:cubicBezTo>
                      <a:pt x="182" y="31"/>
                      <a:pt x="182" y="31"/>
                      <a:pt x="182" y="31"/>
                    </a:cubicBezTo>
                    <a:cubicBezTo>
                      <a:pt x="182" y="31"/>
                      <a:pt x="182" y="31"/>
                      <a:pt x="182" y="31"/>
                    </a:cubicBezTo>
                    <a:cubicBezTo>
                      <a:pt x="182" y="31"/>
                      <a:pt x="183" y="31"/>
                      <a:pt x="183" y="31"/>
                    </a:cubicBezTo>
                    <a:cubicBezTo>
                      <a:pt x="183" y="31"/>
                      <a:pt x="183" y="31"/>
                      <a:pt x="183" y="31"/>
                    </a:cubicBezTo>
                    <a:cubicBezTo>
                      <a:pt x="183" y="31"/>
                      <a:pt x="183" y="31"/>
                      <a:pt x="183" y="31"/>
                    </a:cubicBezTo>
                    <a:cubicBezTo>
                      <a:pt x="183" y="31"/>
                      <a:pt x="183" y="31"/>
                      <a:pt x="183" y="31"/>
                    </a:cubicBezTo>
                    <a:cubicBezTo>
                      <a:pt x="183" y="31"/>
                      <a:pt x="184" y="31"/>
                      <a:pt x="184"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7" y="31"/>
                      <a:pt x="187" y="31"/>
                    </a:cubicBezTo>
                    <a:cubicBezTo>
                      <a:pt x="187" y="31"/>
                      <a:pt x="187" y="31"/>
                      <a:pt x="187" y="31"/>
                    </a:cubicBezTo>
                    <a:cubicBezTo>
                      <a:pt x="187" y="31"/>
                      <a:pt x="187" y="31"/>
                      <a:pt x="187" y="31"/>
                    </a:cubicBezTo>
                    <a:cubicBezTo>
                      <a:pt x="187" y="31"/>
                      <a:pt x="187" y="31"/>
                      <a:pt x="187" y="31"/>
                    </a:cubicBezTo>
                    <a:cubicBezTo>
                      <a:pt x="187" y="31"/>
                      <a:pt x="187" y="31"/>
                      <a:pt x="187" y="32"/>
                    </a:cubicBezTo>
                    <a:cubicBezTo>
                      <a:pt x="187" y="32"/>
                      <a:pt x="187" y="32"/>
                      <a:pt x="187" y="32"/>
                    </a:cubicBezTo>
                    <a:cubicBezTo>
                      <a:pt x="187"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9" y="32"/>
                    </a:cubicBezTo>
                    <a:cubicBezTo>
                      <a:pt x="189" y="32"/>
                      <a:pt x="189" y="32"/>
                      <a:pt x="189" y="32"/>
                    </a:cubicBezTo>
                    <a:cubicBezTo>
                      <a:pt x="189" y="32"/>
                      <a:pt x="189" y="32"/>
                      <a:pt x="189" y="32"/>
                    </a:cubicBezTo>
                    <a:cubicBezTo>
                      <a:pt x="189" y="32"/>
                      <a:pt x="189" y="32"/>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90" y="33"/>
                    </a:cubicBezTo>
                    <a:cubicBezTo>
                      <a:pt x="190" y="33"/>
                      <a:pt x="190" y="33"/>
                      <a:pt x="190" y="33"/>
                    </a:cubicBezTo>
                    <a:cubicBezTo>
                      <a:pt x="190" y="33"/>
                      <a:pt x="190" y="33"/>
                      <a:pt x="190" y="33"/>
                    </a:cubicBezTo>
                    <a:cubicBezTo>
                      <a:pt x="190" y="33"/>
                      <a:pt x="190" y="33"/>
                      <a:pt x="190" y="33"/>
                    </a:cubicBezTo>
                    <a:cubicBezTo>
                      <a:pt x="190" y="33"/>
                      <a:pt x="190" y="33"/>
                      <a:pt x="190" y="33"/>
                    </a:cubicBezTo>
                    <a:cubicBezTo>
                      <a:pt x="190" y="33"/>
                      <a:pt x="190" y="33"/>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6"/>
                      <a:pt x="190" y="36"/>
                      <a:pt x="190" y="37"/>
                    </a:cubicBezTo>
                    <a:cubicBezTo>
                      <a:pt x="190" y="37"/>
                      <a:pt x="190" y="37"/>
                      <a:pt x="190" y="37"/>
                    </a:cubicBezTo>
                    <a:cubicBezTo>
                      <a:pt x="190" y="37"/>
                      <a:pt x="190" y="37"/>
                      <a:pt x="190" y="37"/>
                    </a:cubicBezTo>
                    <a:cubicBezTo>
                      <a:pt x="190" y="37"/>
                      <a:pt x="190" y="37"/>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1" y="38"/>
                    </a:cubicBezTo>
                    <a:cubicBezTo>
                      <a:pt x="191" y="39"/>
                      <a:pt x="191" y="39"/>
                      <a:pt x="191" y="39"/>
                    </a:cubicBezTo>
                    <a:cubicBezTo>
                      <a:pt x="191" y="39"/>
                      <a:pt x="191" y="39"/>
                      <a:pt x="191" y="39"/>
                    </a:cubicBezTo>
                    <a:cubicBezTo>
                      <a:pt x="191" y="39"/>
                      <a:pt x="191" y="39"/>
                      <a:pt x="191" y="39"/>
                    </a:cubicBezTo>
                    <a:cubicBezTo>
                      <a:pt x="191" y="39"/>
                      <a:pt x="191" y="39"/>
                      <a:pt x="191" y="39"/>
                    </a:cubicBezTo>
                    <a:cubicBezTo>
                      <a:pt x="191" y="39"/>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2"/>
                    </a:cubicBezTo>
                    <a:cubicBezTo>
                      <a:pt x="191" y="42"/>
                      <a:pt x="191" y="42"/>
                      <a:pt x="191" y="42"/>
                    </a:cubicBezTo>
                    <a:cubicBezTo>
                      <a:pt x="191" y="42"/>
                      <a:pt x="191"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5"/>
                    </a:cubicBezTo>
                    <a:cubicBezTo>
                      <a:pt x="192" y="45"/>
                      <a:pt x="192" y="45"/>
                      <a:pt x="192" y="45"/>
                    </a:cubicBezTo>
                    <a:cubicBezTo>
                      <a:pt x="192" y="45"/>
                      <a:pt x="192" y="45"/>
                      <a:pt x="192" y="45"/>
                    </a:cubicBezTo>
                    <a:cubicBezTo>
                      <a:pt x="192" y="45"/>
                      <a:pt x="192" y="45"/>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7"/>
                      <a:pt x="192" y="47"/>
                    </a:cubicBezTo>
                    <a:cubicBezTo>
                      <a:pt x="192" y="47"/>
                      <a:pt x="192" y="47"/>
                      <a:pt x="192" y="47"/>
                    </a:cubicBezTo>
                    <a:cubicBezTo>
                      <a:pt x="192" y="47"/>
                      <a:pt x="192" y="47"/>
                      <a:pt x="192" y="47"/>
                    </a:cubicBezTo>
                    <a:cubicBezTo>
                      <a:pt x="192" y="47"/>
                      <a:pt x="192" y="48"/>
                      <a:pt x="192" y="48"/>
                    </a:cubicBezTo>
                    <a:cubicBezTo>
                      <a:pt x="193" y="48"/>
                      <a:pt x="193" y="48"/>
                      <a:pt x="193" y="48"/>
                    </a:cubicBezTo>
                    <a:cubicBezTo>
                      <a:pt x="193" y="48"/>
                      <a:pt x="193" y="48"/>
                      <a:pt x="193" y="48"/>
                    </a:cubicBezTo>
                    <a:cubicBezTo>
                      <a:pt x="193" y="48"/>
                      <a:pt x="193" y="48"/>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3"/>
                      <a:pt x="194" y="53"/>
                    </a:cubicBezTo>
                    <a:cubicBezTo>
                      <a:pt x="194" y="53"/>
                      <a:pt x="194" y="53"/>
                      <a:pt x="194" y="53"/>
                    </a:cubicBezTo>
                    <a:cubicBezTo>
                      <a:pt x="194" y="53"/>
                      <a:pt x="194" y="53"/>
                      <a:pt x="194" y="53"/>
                    </a:cubicBezTo>
                    <a:cubicBezTo>
                      <a:pt x="194" y="53"/>
                      <a:pt x="194" y="53"/>
                      <a:pt x="194" y="53"/>
                    </a:cubicBezTo>
                    <a:cubicBezTo>
                      <a:pt x="194" y="53"/>
                      <a:pt x="194" y="53"/>
                      <a:pt x="194"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0" y="54"/>
                    </a:cubicBezTo>
                    <a:cubicBezTo>
                      <a:pt x="190" y="54"/>
                      <a:pt x="190" y="54"/>
                      <a:pt x="190" y="54"/>
                    </a:cubicBezTo>
                    <a:cubicBezTo>
                      <a:pt x="190" y="54"/>
                      <a:pt x="190" y="54"/>
                      <a:pt x="190" y="54"/>
                    </a:cubicBezTo>
                    <a:cubicBezTo>
                      <a:pt x="190" y="54"/>
                      <a:pt x="189" y="54"/>
                      <a:pt x="188" y="54"/>
                    </a:cubicBezTo>
                    <a:cubicBezTo>
                      <a:pt x="188" y="54"/>
                      <a:pt x="188" y="54"/>
                      <a:pt x="188" y="54"/>
                    </a:cubicBezTo>
                    <a:cubicBezTo>
                      <a:pt x="188" y="54"/>
                      <a:pt x="188" y="54"/>
                      <a:pt x="188"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6" y="54"/>
                      <a:pt x="185" y="54"/>
                      <a:pt x="185" y="54"/>
                    </a:cubicBezTo>
                    <a:cubicBezTo>
                      <a:pt x="185" y="54"/>
                      <a:pt x="185" y="54"/>
                      <a:pt x="185" y="54"/>
                    </a:cubicBezTo>
                    <a:cubicBezTo>
                      <a:pt x="185" y="54"/>
                      <a:pt x="185" y="54"/>
                      <a:pt x="185" y="54"/>
                    </a:cubicBezTo>
                    <a:cubicBezTo>
                      <a:pt x="185" y="54"/>
                      <a:pt x="184" y="54"/>
                      <a:pt x="184" y="54"/>
                    </a:cubicBezTo>
                    <a:cubicBezTo>
                      <a:pt x="184" y="54"/>
                      <a:pt x="184" y="54"/>
                      <a:pt x="184" y="54"/>
                    </a:cubicBezTo>
                    <a:cubicBezTo>
                      <a:pt x="184" y="54"/>
                      <a:pt x="184" y="54"/>
                      <a:pt x="184" y="54"/>
                    </a:cubicBezTo>
                    <a:cubicBezTo>
                      <a:pt x="184" y="54"/>
                      <a:pt x="184" y="54"/>
                      <a:pt x="184" y="54"/>
                    </a:cubicBezTo>
                    <a:cubicBezTo>
                      <a:pt x="184" y="54"/>
                      <a:pt x="184" y="54"/>
                      <a:pt x="184" y="54"/>
                    </a:cubicBezTo>
                    <a:cubicBezTo>
                      <a:pt x="184" y="53"/>
                      <a:pt x="184" y="53"/>
                      <a:pt x="184"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2"/>
                      <a:pt x="180" y="52"/>
                      <a:pt x="180" y="52"/>
                    </a:cubicBezTo>
                    <a:cubicBezTo>
                      <a:pt x="180" y="52"/>
                      <a:pt x="180" y="52"/>
                      <a:pt x="180"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8" y="52"/>
                      <a:pt x="178" y="52"/>
                      <a:pt x="178" y="52"/>
                    </a:cubicBezTo>
                    <a:cubicBezTo>
                      <a:pt x="178" y="52"/>
                      <a:pt x="178" y="52"/>
                      <a:pt x="178" y="52"/>
                    </a:cubicBezTo>
                    <a:cubicBezTo>
                      <a:pt x="178" y="52"/>
                      <a:pt x="178" y="52"/>
                      <a:pt x="178" y="52"/>
                    </a:cubicBezTo>
                    <a:cubicBezTo>
                      <a:pt x="178" y="52"/>
                      <a:pt x="177" y="52"/>
                      <a:pt x="177" y="52"/>
                    </a:cubicBezTo>
                    <a:cubicBezTo>
                      <a:pt x="177" y="52"/>
                      <a:pt x="177" y="52"/>
                      <a:pt x="177" y="52"/>
                    </a:cubicBezTo>
                    <a:cubicBezTo>
                      <a:pt x="177" y="52"/>
                      <a:pt x="177" y="52"/>
                      <a:pt x="177" y="52"/>
                    </a:cubicBezTo>
                    <a:cubicBezTo>
                      <a:pt x="177" y="52"/>
                      <a:pt x="177"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4" y="52"/>
                      <a:pt x="174" y="52"/>
                    </a:cubicBezTo>
                    <a:cubicBezTo>
                      <a:pt x="174" y="52"/>
                      <a:pt x="174" y="52"/>
                      <a:pt x="174" y="52"/>
                    </a:cubicBezTo>
                    <a:cubicBezTo>
                      <a:pt x="174" y="52"/>
                      <a:pt x="174" y="52"/>
                      <a:pt x="174" y="52"/>
                    </a:cubicBezTo>
                    <a:cubicBezTo>
                      <a:pt x="174" y="52"/>
                      <a:pt x="174" y="52"/>
                      <a:pt x="174" y="52"/>
                    </a:cubicBezTo>
                    <a:cubicBezTo>
                      <a:pt x="174" y="51"/>
                      <a:pt x="174" y="51"/>
                      <a:pt x="174" y="51"/>
                    </a:cubicBezTo>
                    <a:cubicBezTo>
                      <a:pt x="174" y="51"/>
                      <a:pt x="174" y="51"/>
                      <a:pt x="174"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0" y="51"/>
                    </a:cubicBezTo>
                    <a:cubicBezTo>
                      <a:pt x="170" y="51"/>
                      <a:pt x="170" y="51"/>
                      <a:pt x="170" y="51"/>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4" y="49"/>
                      <a:pt x="164" y="49"/>
                      <a:pt x="164" y="49"/>
                    </a:cubicBezTo>
                    <a:cubicBezTo>
                      <a:pt x="164" y="49"/>
                      <a:pt x="164" y="49"/>
                      <a:pt x="164" y="49"/>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0" y="48"/>
                    </a:cubicBezTo>
                    <a:cubicBezTo>
                      <a:pt x="160" y="48"/>
                      <a:pt x="160" y="48"/>
                      <a:pt x="160" y="48"/>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6"/>
                      <a:pt x="157" y="46"/>
                      <a:pt x="157"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lose/>
                    <a:moveTo>
                      <a:pt x="156" y="208"/>
                    </a:move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4" y="208"/>
                    </a:cubicBezTo>
                    <a:cubicBezTo>
                      <a:pt x="154" y="208"/>
                      <a:pt x="154" y="208"/>
                      <a:pt x="154" y="208"/>
                    </a:cubicBezTo>
                    <a:cubicBezTo>
                      <a:pt x="154" y="208"/>
                      <a:pt x="154" y="208"/>
                      <a:pt x="154" y="208"/>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6"/>
                      <a:pt x="153" y="206"/>
                      <a:pt x="153" y="206"/>
                    </a:cubicBezTo>
                    <a:cubicBezTo>
                      <a:pt x="153" y="206"/>
                      <a:pt x="153" y="206"/>
                      <a:pt x="153" y="206"/>
                    </a:cubicBezTo>
                    <a:cubicBezTo>
                      <a:pt x="153" y="206"/>
                      <a:pt x="153" y="206"/>
                      <a:pt x="153"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49" y="206"/>
                      <a:pt x="149" y="206"/>
                      <a:pt x="149" y="206"/>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6" y="204"/>
                      <a:pt x="146" y="204"/>
                      <a:pt x="146" y="204"/>
                    </a:cubicBezTo>
                    <a:cubicBezTo>
                      <a:pt x="146" y="204"/>
                      <a:pt x="146" y="204"/>
                      <a:pt x="146" y="204"/>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3" y="203"/>
                      <a:pt x="143" y="203"/>
                      <a:pt x="143" y="203"/>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0"/>
                      <a:pt x="140" y="200"/>
                      <a:pt x="140" y="200"/>
                    </a:cubicBezTo>
                    <a:cubicBezTo>
                      <a:pt x="140" y="200"/>
                      <a:pt x="140" y="200"/>
                      <a:pt x="140" y="200"/>
                    </a:cubicBezTo>
                    <a:cubicBezTo>
                      <a:pt x="140" y="200"/>
                      <a:pt x="140" y="200"/>
                      <a:pt x="140" y="200"/>
                    </a:cubicBezTo>
                    <a:cubicBezTo>
                      <a:pt x="140" y="200"/>
                      <a:pt x="140"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199"/>
                      <a:pt x="139" y="199"/>
                      <a:pt x="139"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7"/>
                      <a:pt x="136" y="197"/>
                      <a:pt x="136" y="197"/>
                    </a:cubicBezTo>
                    <a:cubicBezTo>
                      <a:pt x="136" y="197"/>
                      <a:pt x="136" y="197"/>
                      <a:pt x="136"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6"/>
                      <a:pt x="134" y="196"/>
                      <a:pt x="134" y="196"/>
                    </a:cubicBezTo>
                    <a:cubicBezTo>
                      <a:pt x="134" y="196"/>
                      <a:pt x="134" y="196"/>
                      <a:pt x="134" y="196"/>
                    </a:cubicBezTo>
                    <a:cubicBezTo>
                      <a:pt x="134" y="196"/>
                      <a:pt x="134" y="196"/>
                      <a:pt x="134"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5"/>
                      <a:pt x="132" y="195"/>
                      <a:pt x="132" y="195"/>
                    </a:cubicBezTo>
                    <a:cubicBezTo>
                      <a:pt x="132" y="195"/>
                      <a:pt x="132" y="195"/>
                      <a:pt x="132" y="195"/>
                    </a:cubicBezTo>
                    <a:cubicBezTo>
                      <a:pt x="132" y="195"/>
                      <a:pt x="132" y="195"/>
                      <a:pt x="132" y="195"/>
                    </a:cubicBezTo>
                    <a:cubicBezTo>
                      <a:pt x="132" y="195"/>
                      <a:pt x="132"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0" y="195"/>
                      <a:pt x="130" y="195"/>
                      <a:pt x="130" y="195"/>
                    </a:cubicBezTo>
                    <a:cubicBezTo>
                      <a:pt x="130" y="195"/>
                      <a:pt x="130" y="195"/>
                      <a:pt x="130" y="195"/>
                    </a:cubicBezTo>
                    <a:cubicBezTo>
                      <a:pt x="130" y="195"/>
                      <a:pt x="130" y="195"/>
                      <a:pt x="130" y="195"/>
                    </a:cubicBezTo>
                    <a:cubicBezTo>
                      <a:pt x="130" y="195"/>
                      <a:pt x="130" y="195"/>
                      <a:pt x="130" y="195"/>
                    </a:cubicBezTo>
                    <a:cubicBezTo>
                      <a:pt x="130" y="195"/>
                      <a:pt x="130" y="194"/>
                      <a:pt x="130" y="194"/>
                    </a:cubicBezTo>
                    <a:cubicBezTo>
                      <a:pt x="130" y="194"/>
                      <a:pt x="130" y="194"/>
                      <a:pt x="130" y="194"/>
                    </a:cubicBezTo>
                    <a:cubicBezTo>
                      <a:pt x="130" y="194"/>
                      <a:pt x="130" y="194"/>
                      <a:pt x="130" y="194"/>
                    </a:cubicBezTo>
                    <a:cubicBezTo>
                      <a:pt x="130" y="194"/>
                      <a:pt x="130" y="194"/>
                      <a:pt x="130" y="194"/>
                    </a:cubicBezTo>
                    <a:cubicBezTo>
                      <a:pt x="130" y="194"/>
                      <a:pt x="130"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4" y="191"/>
                      <a:pt x="124" y="191"/>
                      <a:pt x="124" y="191"/>
                    </a:cubicBezTo>
                    <a:cubicBezTo>
                      <a:pt x="124" y="191"/>
                      <a:pt x="124" y="191"/>
                      <a:pt x="124" y="191"/>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1" y="189"/>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0" y="188"/>
                      <a:pt x="120" y="188"/>
                      <a:pt x="120" y="188"/>
                    </a:cubicBezTo>
                    <a:cubicBezTo>
                      <a:pt x="120" y="188"/>
                      <a:pt x="120" y="188"/>
                      <a:pt x="120" y="188"/>
                    </a:cubicBezTo>
                    <a:cubicBezTo>
                      <a:pt x="120" y="188"/>
                      <a:pt x="120" y="188"/>
                      <a:pt x="120" y="188"/>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3"/>
                      <a:pt x="115" y="183"/>
                      <a:pt x="115" y="183"/>
                    </a:cubicBezTo>
                    <a:cubicBezTo>
                      <a:pt x="115" y="183"/>
                      <a:pt x="115" y="183"/>
                      <a:pt x="115" y="183"/>
                    </a:cubicBezTo>
                    <a:cubicBezTo>
                      <a:pt x="115" y="183"/>
                      <a:pt x="115" y="183"/>
                      <a:pt x="115"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3" y="183"/>
                      <a:pt x="113" y="183"/>
                      <a:pt x="113" y="183"/>
                    </a:cubicBezTo>
                    <a:cubicBezTo>
                      <a:pt x="113" y="183"/>
                      <a:pt x="113" y="183"/>
                      <a:pt x="113" y="183"/>
                    </a:cubicBezTo>
                    <a:cubicBezTo>
                      <a:pt x="113" y="183"/>
                      <a:pt x="113" y="183"/>
                      <a:pt x="113" y="183"/>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79"/>
                      <a:pt x="111" y="178"/>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4"/>
                      <a:pt x="111" y="173"/>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69"/>
                      <a:pt x="111" y="169"/>
                      <a:pt x="111" y="169"/>
                    </a:cubicBezTo>
                    <a:cubicBezTo>
                      <a:pt x="111" y="169"/>
                      <a:pt x="111" y="169"/>
                      <a:pt x="111" y="169"/>
                    </a:cubicBezTo>
                    <a:cubicBezTo>
                      <a:pt x="111" y="169"/>
                      <a:pt x="111" y="169"/>
                      <a:pt x="111" y="169"/>
                    </a:cubicBezTo>
                    <a:cubicBezTo>
                      <a:pt x="111" y="169"/>
                      <a:pt x="111" y="169"/>
                      <a:pt x="111" y="169"/>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6"/>
                      <a:pt x="111" y="166"/>
                      <a:pt x="111" y="166"/>
                    </a:cubicBezTo>
                    <a:cubicBezTo>
                      <a:pt x="111" y="166"/>
                      <a:pt x="111" y="166"/>
                      <a:pt x="111" y="166"/>
                    </a:cubicBezTo>
                    <a:cubicBezTo>
                      <a:pt x="111" y="166"/>
                      <a:pt x="111" y="166"/>
                      <a:pt x="111" y="166"/>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4"/>
                      <a:pt x="111" y="164"/>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1"/>
                      <a:pt x="111" y="159"/>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7"/>
                      <a:pt x="114" y="157"/>
                      <a:pt x="114"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8"/>
                    </a:cubicBezTo>
                    <a:cubicBezTo>
                      <a:pt x="116" y="158"/>
                      <a:pt x="116" y="158"/>
                      <a:pt x="116" y="158"/>
                    </a:cubicBezTo>
                    <a:cubicBezTo>
                      <a:pt x="116" y="158"/>
                      <a:pt x="116" y="158"/>
                      <a:pt x="116" y="158"/>
                    </a:cubicBezTo>
                    <a:cubicBezTo>
                      <a:pt x="116" y="158"/>
                      <a:pt x="116"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8" y="158"/>
                      <a:pt x="118" y="158"/>
                      <a:pt x="118" y="158"/>
                    </a:cubicBezTo>
                    <a:cubicBezTo>
                      <a:pt x="118" y="158"/>
                      <a:pt x="118" y="158"/>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1" y="160"/>
                    </a:cubicBezTo>
                    <a:cubicBezTo>
                      <a:pt x="121" y="160"/>
                      <a:pt x="121" y="160"/>
                      <a:pt x="121" y="160"/>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5" y="162"/>
                    </a:cubicBezTo>
                    <a:cubicBezTo>
                      <a:pt x="125" y="162"/>
                      <a:pt x="125" y="162"/>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7"/>
                      <a:pt x="128" y="169"/>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3"/>
                    </a:cubicBezTo>
                    <a:cubicBezTo>
                      <a:pt x="130" y="173"/>
                      <a:pt x="130"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2" y="173"/>
                      <a:pt x="132" y="173"/>
                      <a:pt x="132" y="173"/>
                    </a:cubicBezTo>
                    <a:cubicBezTo>
                      <a:pt x="132" y="173"/>
                      <a:pt x="132" y="173"/>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5"/>
                    </a:cubicBezTo>
                    <a:cubicBezTo>
                      <a:pt x="133" y="175"/>
                      <a:pt x="133" y="175"/>
                      <a:pt x="133" y="175"/>
                    </a:cubicBezTo>
                    <a:cubicBezTo>
                      <a:pt x="133" y="175"/>
                      <a:pt x="133"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5" y="175"/>
                    </a:cubicBezTo>
                    <a:cubicBezTo>
                      <a:pt x="135" y="175"/>
                      <a:pt x="135" y="175"/>
                      <a:pt x="135" y="175"/>
                    </a:cubicBezTo>
                    <a:cubicBezTo>
                      <a:pt x="135" y="175"/>
                      <a:pt x="135" y="175"/>
                      <a:pt x="135" y="175"/>
                    </a:cubicBezTo>
                    <a:cubicBezTo>
                      <a:pt x="135" y="175"/>
                      <a:pt x="135" y="175"/>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80"/>
                    </a:cubicBezTo>
                    <a:cubicBezTo>
                      <a:pt x="141" y="180"/>
                      <a:pt x="141" y="180"/>
                      <a:pt x="141" y="180"/>
                    </a:cubicBezTo>
                    <a:cubicBezTo>
                      <a:pt x="141" y="180"/>
                      <a:pt x="141" y="180"/>
                      <a:pt x="141" y="180"/>
                    </a:cubicBezTo>
                    <a:cubicBezTo>
                      <a:pt x="141" y="180"/>
                      <a:pt x="141" y="180"/>
                      <a:pt x="141" y="180"/>
                    </a:cubicBezTo>
                    <a:cubicBezTo>
                      <a:pt x="141" y="180"/>
                      <a:pt x="141" y="180"/>
                      <a:pt x="141" y="180"/>
                    </a:cubicBezTo>
                    <a:cubicBezTo>
                      <a:pt x="141" y="180"/>
                      <a:pt x="141"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4" y="180"/>
                    </a:cubicBezTo>
                    <a:cubicBezTo>
                      <a:pt x="144" y="180"/>
                      <a:pt x="144" y="180"/>
                      <a:pt x="144" y="180"/>
                    </a:cubicBezTo>
                    <a:cubicBezTo>
                      <a:pt x="144" y="180"/>
                      <a:pt x="144" y="180"/>
                      <a:pt x="144" y="180"/>
                    </a:cubicBezTo>
                    <a:cubicBezTo>
                      <a:pt x="144" y="180"/>
                      <a:pt x="144" y="180"/>
                      <a:pt x="144" y="180"/>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7" y="182"/>
                    </a:cubicBezTo>
                    <a:cubicBezTo>
                      <a:pt x="147" y="182"/>
                      <a:pt x="147" y="182"/>
                      <a:pt x="147" y="182"/>
                    </a:cubicBezTo>
                    <a:cubicBezTo>
                      <a:pt x="147" y="182"/>
                      <a:pt x="147" y="182"/>
                      <a:pt x="147" y="182"/>
                    </a:cubicBezTo>
                    <a:cubicBezTo>
                      <a:pt x="147" y="182"/>
                      <a:pt x="147" y="182"/>
                      <a:pt x="147" y="182"/>
                    </a:cubicBezTo>
                    <a:cubicBezTo>
                      <a:pt x="147" y="182"/>
                      <a:pt x="147" y="182"/>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9" y="183"/>
                    </a:cubicBezTo>
                    <a:cubicBezTo>
                      <a:pt x="149" y="183"/>
                      <a:pt x="149" y="183"/>
                      <a:pt x="149" y="183"/>
                    </a:cubicBezTo>
                    <a:cubicBezTo>
                      <a:pt x="149" y="183"/>
                      <a:pt x="149" y="183"/>
                      <a:pt x="149" y="183"/>
                    </a:cubicBezTo>
                    <a:cubicBezTo>
                      <a:pt x="149" y="183"/>
                      <a:pt x="149" y="183"/>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4" y="185"/>
                    </a:cubicBezTo>
                    <a:cubicBezTo>
                      <a:pt x="154" y="185"/>
                      <a:pt x="154" y="185"/>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5" y="186"/>
                      <a:pt x="155" y="186"/>
                      <a:pt x="155" y="186"/>
                    </a:cubicBezTo>
                    <a:cubicBezTo>
                      <a:pt x="155" y="186"/>
                      <a:pt x="155" y="186"/>
                      <a:pt x="155" y="186"/>
                    </a:cubicBezTo>
                    <a:cubicBezTo>
                      <a:pt x="155" y="186"/>
                      <a:pt x="155" y="186"/>
                      <a:pt x="155" y="186"/>
                    </a:cubicBezTo>
                    <a:cubicBezTo>
                      <a:pt x="155" y="186"/>
                      <a:pt x="155" y="186"/>
                      <a:pt x="156" y="186"/>
                    </a:cubicBezTo>
                    <a:cubicBezTo>
                      <a:pt x="156" y="186"/>
                      <a:pt x="156" y="186"/>
                      <a:pt x="156" y="186"/>
                    </a:cubicBezTo>
                    <a:cubicBezTo>
                      <a:pt x="156" y="186"/>
                      <a:pt x="156" y="186"/>
                      <a:pt x="156" y="186"/>
                    </a:cubicBezTo>
                    <a:cubicBezTo>
                      <a:pt x="156" y="186"/>
                      <a:pt x="156" y="186"/>
                      <a:pt x="156" y="186"/>
                    </a:cubicBezTo>
                    <a:cubicBezTo>
                      <a:pt x="156" y="186"/>
                      <a:pt x="156" y="186"/>
                      <a:pt x="156" y="186"/>
                    </a:cubicBezTo>
                    <a:cubicBezTo>
                      <a:pt x="156" y="208"/>
                      <a:pt x="156" y="208"/>
                      <a:pt x="156" y="208"/>
                    </a:cubicBezTo>
                    <a:close/>
                    <a:moveTo>
                      <a:pt x="156" y="167"/>
                    </a:move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5" y="146"/>
                      <a:pt x="155" y="146"/>
                      <a:pt x="155" y="146"/>
                    </a:cubicBezTo>
                    <a:cubicBezTo>
                      <a:pt x="155" y="146"/>
                      <a:pt x="155" y="146"/>
                      <a:pt x="155" y="146"/>
                    </a:cubicBezTo>
                    <a:cubicBezTo>
                      <a:pt x="155" y="146"/>
                      <a:pt x="155" y="146"/>
                      <a:pt x="155" y="146"/>
                    </a:cubicBezTo>
                    <a:cubicBezTo>
                      <a:pt x="155" y="146"/>
                      <a:pt x="155" y="146"/>
                      <a:pt x="155" y="146"/>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4" y="145"/>
                      <a:pt x="154" y="145"/>
                      <a:pt x="154" y="145"/>
                    </a:cubicBezTo>
                    <a:cubicBezTo>
                      <a:pt x="154" y="145"/>
                      <a:pt x="154" y="145"/>
                      <a:pt x="154" y="145"/>
                    </a:cubicBezTo>
                    <a:cubicBezTo>
                      <a:pt x="154" y="145"/>
                      <a:pt x="154" y="145"/>
                      <a:pt x="154" y="145"/>
                    </a:cubicBezTo>
                    <a:cubicBezTo>
                      <a:pt x="154" y="145"/>
                      <a:pt x="154"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0" y="144"/>
                      <a:pt x="150" y="144"/>
                      <a:pt x="150" y="144"/>
                    </a:cubicBezTo>
                    <a:cubicBezTo>
                      <a:pt x="150" y="144"/>
                      <a:pt x="150" y="144"/>
                      <a:pt x="150" y="144"/>
                    </a:cubicBezTo>
                    <a:cubicBezTo>
                      <a:pt x="150" y="144"/>
                      <a:pt x="150" y="144"/>
                      <a:pt x="150" y="144"/>
                    </a:cubicBezTo>
                    <a:cubicBezTo>
                      <a:pt x="150" y="144"/>
                      <a:pt x="150" y="144"/>
                      <a:pt x="150" y="144"/>
                    </a:cubicBezTo>
                    <a:cubicBezTo>
                      <a:pt x="150" y="143"/>
                      <a:pt x="150" y="143"/>
                      <a:pt x="150" y="143"/>
                    </a:cubicBezTo>
                    <a:cubicBezTo>
                      <a:pt x="150" y="143"/>
                      <a:pt x="150" y="143"/>
                      <a:pt x="150" y="143"/>
                    </a:cubicBezTo>
                    <a:cubicBezTo>
                      <a:pt x="150" y="143"/>
                      <a:pt x="150" y="143"/>
                      <a:pt x="150"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4" y="141"/>
                      <a:pt x="144" y="141"/>
                      <a:pt x="144" y="141"/>
                    </a:cubicBezTo>
                    <a:cubicBezTo>
                      <a:pt x="144" y="141"/>
                      <a:pt x="144" y="141"/>
                      <a:pt x="144" y="141"/>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39" y="138"/>
                      <a:pt x="139" y="138"/>
                      <a:pt x="139" y="138"/>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8" y="137"/>
                      <a:pt x="138" y="137"/>
                      <a:pt x="138" y="137"/>
                    </a:cubicBezTo>
                    <a:cubicBezTo>
                      <a:pt x="138" y="137"/>
                      <a:pt x="138" y="137"/>
                      <a:pt x="138" y="137"/>
                    </a:cubicBezTo>
                    <a:cubicBezTo>
                      <a:pt x="138" y="137"/>
                      <a:pt x="138" y="137"/>
                      <a:pt x="138" y="137"/>
                    </a:cubicBezTo>
                    <a:cubicBezTo>
                      <a:pt x="138" y="137"/>
                      <a:pt x="138" y="137"/>
                      <a:pt x="138" y="137"/>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7" y="136"/>
                      <a:pt x="137" y="136"/>
                    </a:cubicBezTo>
                    <a:cubicBezTo>
                      <a:pt x="137" y="136"/>
                      <a:pt x="137" y="136"/>
                      <a:pt x="137" y="136"/>
                    </a:cubicBezTo>
                    <a:cubicBezTo>
                      <a:pt x="137" y="136"/>
                      <a:pt x="137" y="136"/>
                      <a:pt x="137" y="136"/>
                    </a:cubicBezTo>
                    <a:cubicBezTo>
                      <a:pt x="137" y="136"/>
                      <a:pt x="137" y="136"/>
                      <a:pt x="137" y="136"/>
                    </a:cubicBezTo>
                    <a:cubicBezTo>
                      <a:pt x="137" y="135"/>
                      <a:pt x="137"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2" y="134"/>
                      <a:pt x="132" y="134"/>
                      <a:pt x="132" y="134"/>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1" y="133"/>
                    </a:cubicBezTo>
                    <a:cubicBezTo>
                      <a:pt x="131" y="133"/>
                      <a:pt x="131" y="133"/>
                      <a:pt x="131" y="133"/>
                    </a:cubicBezTo>
                    <a:cubicBezTo>
                      <a:pt x="131" y="133"/>
                      <a:pt x="131" y="133"/>
                      <a:pt x="131" y="133"/>
                    </a:cubicBezTo>
                    <a:cubicBezTo>
                      <a:pt x="131" y="133"/>
                      <a:pt x="131" y="133"/>
                      <a:pt x="131" y="133"/>
                    </a:cubicBezTo>
                    <a:cubicBezTo>
                      <a:pt x="131" y="133"/>
                      <a:pt x="131" y="133"/>
                      <a:pt x="131" y="133"/>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29" y="132"/>
                      <a:pt x="129" y="132"/>
                    </a:cubicBezTo>
                    <a:cubicBezTo>
                      <a:pt x="129" y="132"/>
                      <a:pt x="129" y="132"/>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29"/>
                      <a:pt x="129" y="129"/>
                      <a:pt x="129" y="129"/>
                    </a:cubicBezTo>
                    <a:cubicBezTo>
                      <a:pt x="129" y="129"/>
                      <a:pt x="129" y="129"/>
                      <a:pt x="129"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8"/>
                      <a:pt x="128" y="128"/>
                      <a:pt x="128" y="127"/>
                    </a:cubicBezTo>
                    <a:cubicBezTo>
                      <a:pt x="128" y="127"/>
                      <a:pt x="128" y="127"/>
                      <a:pt x="128" y="127"/>
                    </a:cubicBezTo>
                    <a:cubicBezTo>
                      <a:pt x="128" y="127"/>
                      <a:pt x="128" y="127"/>
                      <a:pt x="128" y="127"/>
                    </a:cubicBezTo>
                    <a:cubicBezTo>
                      <a:pt x="128" y="127"/>
                      <a:pt x="128" y="127"/>
                      <a:pt x="128" y="127"/>
                    </a:cubicBezTo>
                    <a:cubicBezTo>
                      <a:pt x="128" y="127"/>
                      <a:pt x="128" y="127"/>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4"/>
                      <a:pt x="128" y="122"/>
                      <a:pt x="128" y="122"/>
                    </a:cubicBezTo>
                    <a:cubicBezTo>
                      <a:pt x="128" y="122"/>
                      <a:pt x="128" y="122"/>
                      <a:pt x="128" y="122"/>
                    </a:cubicBezTo>
                    <a:cubicBezTo>
                      <a:pt x="128" y="121"/>
                      <a:pt x="128" y="121"/>
                      <a:pt x="128" y="121"/>
                    </a:cubicBezTo>
                    <a:cubicBezTo>
                      <a:pt x="128" y="121"/>
                      <a:pt x="128" y="121"/>
                      <a:pt x="128" y="120"/>
                    </a:cubicBezTo>
                    <a:cubicBezTo>
                      <a:pt x="128" y="120"/>
                      <a:pt x="128" y="120"/>
                      <a:pt x="128" y="120"/>
                    </a:cubicBezTo>
                    <a:cubicBezTo>
                      <a:pt x="128" y="120"/>
                      <a:pt x="128" y="120"/>
                      <a:pt x="128" y="120"/>
                    </a:cubicBezTo>
                    <a:cubicBezTo>
                      <a:pt x="128" y="119"/>
                      <a:pt x="128" y="118"/>
                      <a:pt x="128" y="117"/>
                    </a:cubicBezTo>
                    <a:cubicBezTo>
                      <a:pt x="128" y="117"/>
                      <a:pt x="128" y="117"/>
                      <a:pt x="128" y="117"/>
                    </a:cubicBezTo>
                    <a:cubicBezTo>
                      <a:pt x="128" y="117"/>
                      <a:pt x="128" y="117"/>
                      <a:pt x="128" y="117"/>
                    </a:cubicBezTo>
                    <a:cubicBezTo>
                      <a:pt x="128" y="117"/>
                      <a:pt x="128" y="117"/>
                      <a:pt x="128" y="117"/>
                    </a:cubicBezTo>
                    <a:cubicBezTo>
                      <a:pt x="128" y="116"/>
                      <a:pt x="128" y="115"/>
                      <a:pt x="128" y="114"/>
                    </a:cubicBezTo>
                    <a:cubicBezTo>
                      <a:pt x="128" y="114"/>
                      <a:pt x="128" y="114"/>
                      <a:pt x="128" y="114"/>
                    </a:cubicBezTo>
                    <a:cubicBezTo>
                      <a:pt x="128" y="114"/>
                      <a:pt x="128" y="114"/>
                      <a:pt x="128" y="114"/>
                    </a:cubicBezTo>
                    <a:cubicBezTo>
                      <a:pt x="128" y="114"/>
                      <a:pt x="128" y="114"/>
                      <a:pt x="128" y="114"/>
                    </a:cubicBezTo>
                    <a:cubicBezTo>
                      <a:pt x="128" y="113"/>
                      <a:pt x="128" y="113"/>
                      <a:pt x="128" y="112"/>
                    </a:cubicBezTo>
                    <a:cubicBezTo>
                      <a:pt x="128" y="112"/>
                      <a:pt x="128" y="112"/>
                      <a:pt x="128" y="112"/>
                    </a:cubicBezTo>
                    <a:cubicBezTo>
                      <a:pt x="128" y="112"/>
                      <a:pt x="128" y="112"/>
                      <a:pt x="128" y="112"/>
                    </a:cubicBezTo>
                    <a:cubicBezTo>
                      <a:pt x="128" y="112"/>
                      <a:pt x="128" y="112"/>
                      <a:pt x="128" y="112"/>
                    </a:cubicBezTo>
                    <a:cubicBezTo>
                      <a:pt x="128" y="112"/>
                      <a:pt x="128" y="112"/>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09"/>
                      <a:pt x="130" y="109"/>
                      <a:pt x="130" y="109"/>
                    </a:cubicBezTo>
                    <a:cubicBezTo>
                      <a:pt x="130" y="109"/>
                      <a:pt x="130" y="109"/>
                      <a:pt x="130" y="109"/>
                    </a:cubicBezTo>
                    <a:cubicBezTo>
                      <a:pt x="130" y="109"/>
                      <a:pt x="130" y="109"/>
                      <a:pt x="130" y="109"/>
                    </a:cubicBezTo>
                    <a:cubicBezTo>
                      <a:pt x="130" y="109"/>
                      <a:pt x="130" y="109"/>
                      <a:pt x="130" y="109"/>
                    </a:cubicBezTo>
                    <a:cubicBezTo>
                      <a:pt x="130" y="110"/>
                      <a:pt x="130" y="110"/>
                      <a:pt x="130" y="110"/>
                    </a:cubicBezTo>
                    <a:cubicBezTo>
                      <a:pt x="130" y="110"/>
                      <a:pt x="130" y="110"/>
                      <a:pt x="130" y="110"/>
                    </a:cubicBezTo>
                    <a:cubicBezTo>
                      <a:pt x="130" y="110"/>
                      <a:pt x="130"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3" y="111"/>
                    </a:cubicBezTo>
                    <a:cubicBezTo>
                      <a:pt x="133" y="111"/>
                      <a:pt x="133" y="111"/>
                      <a:pt x="133" y="111"/>
                    </a:cubicBezTo>
                    <a:cubicBezTo>
                      <a:pt x="133" y="111"/>
                      <a:pt x="133" y="111"/>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4"/>
                    </a:cubicBezTo>
                    <a:cubicBezTo>
                      <a:pt x="134" y="114"/>
                      <a:pt x="134" y="114"/>
                      <a:pt x="134" y="114"/>
                    </a:cubicBezTo>
                    <a:cubicBezTo>
                      <a:pt x="134" y="114"/>
                      <a:pt x="134" y="114"/>
                      <a:pt x="134" y="114"/>
                    </a:cubicBezTo>
                    <a:cubicBezTo>
                      <a:pt x="134" y="114"/>
                      <a:pt x="134" y="114"/>
                      <a:pt x="134" y="114"/>
                    </a:cubicBezTo>
                    <a:cubicBezTo>
                      <a:pt x="134" y="114"/>
                      <a:pt x="134" y="114"/>
                      <a:pt x="134"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9"/>
                      <a:pt x="141" y="119"/>
                      <a:pt x="141" y="119"/>
                    </a:cubicBezTo>
                    <a:cubicBezTo>
                      <a:pt x="141" y="119"/>
                      <a:pt x="141" y="119"/>
                      <a:pt x="141" y="119"/>
                    </a:cubicBezTo>
                    <a:cubicBezTo>
                      <a:pt x="141" y="119"/>
                      <a:pt x="141" y="119"/>
                      <a:pt x="141" y="119"/>
                    </a:cubicBezTo>
                    <a:cubicBezTo>
                      <a:pt x="141" y="119"/>
                      <a:pt x="141"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20"/>
                      <a:pt x="142" y="120"/>
                      <a:pt x="142" y="120"/>
                    </a:cubicBezTo>
                    <a:cubicBezTo>
                      <a:pt x="142" y="120"/>
                      <a:pt x="142" y="120"/>
                      <a:pt x="142"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7" y="122"/>
                    </a:cubicBezTo>
                    <a:cubicBezTo>
                      <a:pt x="147" y="122"/>
                      <a:pt x="147" y="122"/>
                      <a:pt x="147" y="122"/>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5"/>
                    </a:cubicBezTo>
                    <a:cubicBezTo>
                      <a:pt x="150" y="125"/>
                      <a:pt x="150" y="125"/>
                      <a:pt x="150" y="125"/>
                    </a:cubicBezTo>
                    <a:cubicBezTo>
                      <a:pt x="150" y="125"/>
                      <a:pt x="150" y="125"/>
                      <a:pt x="150" y="125"/>
                    </a:cubicBezTo>
                    <a:cubicBezTo>
                      <a:pt x="150" y="125"/>
                      <a:pt x="150" y="125"/>
                      <a:pt x="150"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3"/>
                      <a:pt x="154" y="103"/>
                      <a:pt x="154" y="103"/>
                    </a:cubicBezTo>
                    <a:cubicBezTo>
                      <a:pt x="154" y="103"/>
                      <a:pt x="154" y="103"/>
                      <a:pt x="154"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2"/>
                      <a:pt x="152" y="102"/>
                      <a:pt x="152" y="102"/>
                    </a:cubicBezTo>
                    <a:cubicBezTo>
                      <a:pt x="152" y="102"/>
                      <a:pt x="152" y="102"/>
                      <a:pt x="152"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6" y="100"/>
                    </a:cubicBezTo>
                    <a:cubicBezTo>
                      <a:pt x="146" y="100"/>
                      <a:pt x="146" y="100"/>
                      <a:pt x="146" y="100"/>
                    </a:cubicBezTo>
                    <a:cubicBezTo>
                      <a:pt x="146" y="100"/>
                      <a:pt x="146" y="100"/>
                      <a:pt x="146" y="100"/>
                    </a:cubicBezTo>
                    <a:cubicBezTo>
                      <a:pt x="146" y="100"/>
                      <a:pt x="146" y="100"/>
                      <a:pt x="146" y="100"/>
                    </a:cubicBezTo>
                    <a:cubicBezTo>
                      <a:pt x="146" y="99"/>
                      <a:pt x="146" y="99"/>
                      <a:pt x="146" y="99"/>
                    </a:cubicBezTo>
                    <a:cubicBezTo>
                      <a:pt x="146" y="99"/>
                      <a:pt x="146" y="99"/>
                      <a:pt x="146" y="99"/>
                    </a:cubicBezTo>
                    <a:cubicBezTo>
                      <a:pt x="146" y="99"/>
                      <a:pt x="146" y="99"/>
                      <a:pt x="146" y="99"/>
                    </a:cubicBezTo>
                    <a:cubicBezTo>
                      <a:pt x="146" y="99"/>
                      <a:pt x="146" y="99"/>
                      <a:pt x="146"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4" y="99"/>
                      <a:pt x="144" y="99"/>
                      <a:pt x="144" y="99"/>
                    </a:cubicBezTo>
                    <a:cubicBezTo>
                      <a:pt x="144" y="99"/>
                      <a:pt x="144" y="99"/>
                      <a:pt x="144" y="99"/>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6"/>
                      <a:pt x="142" y="96"/>
                      <a:pt x="142" y="96"/>
                    </a:cubicBezTo>
                    <a:cubicBezTo>
                      <a:pt x="142" y="96"/>
                      <a:pt x="142" y="96"/>
                      <a:pt x="142" y="96"/>
                    </a:cubicBezTo>
                    <a:cubicBezTo>
                      <a:pt x="142" y="96"/>
                      <a:pt x="142" y="96"/>
                      <a:pt x="142"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5"/>
                      <a:pt x="140" y="95"/>
                      <a:pt x="140" y="95"/>
                    </a:cubicBezTo>
                    <a:cubicBezTo>
                      <a:pt x="140"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3"/>
                      <a:pt x="125" y="83"/>
                      <a:pt x="125" y="83"/>
                    </a:cubicBezTo>
                    <a:cubicBezTo>
                      <a:pt x="125" y="83"/>
                      <a:pt x="125" y="83"/>
                      <a:pt x="125" y="83"/>
                    </a:cubicBezTo>
                    <a:cubicBezTo>
                      <a:pt x="125" y="83"/>
                      <a:pt x="125"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1" y="81"/>
                      <a:pt x="121" y="81"/>
                      <a:pt x="121" y="81"/>
                    </a:cubicBezTo>
                    <a:cubicBezTo>
                      <a:pt x="121" y="81"/>
                      <a:pt x="121" y="81"/>
                      <a:pt x="121" y="81"/>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5"/>
                      <a:pt x="118" y="75"/>
                      <a:pt x="118" y="75"/>
                    </a:cubicBezTo>
                    <a:cubicBezTo>
                      <a:pt x="118" y="75"/>
                      <a:pt x="118" y="75"/>
                      <a:pt x="118" y="75"/>
                    </a:cubicBezTo>
                    <a:cubicBezTo>
                      <a:pt x="118" y="75"/>
                      <a:pt x="118" y="75"/>
                      <a:pt x="118" y="75"/>
                    </a:cubicBezTo>
                    <a:cubicBezTo>
                      <a:pt x="118"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6" y="74"/>
                      <a:pt x="116" y="74"/>
                      <a:pt x="116" y="74"/>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2"/>
                      <a:pt x="116" y="72"/>
                      <a:pt x="116" y="72"/>
                    </a:cubicBezTo>
                    <a:cubicBezTo>
                      <a:pt x="116" y="72"/>
                      <a:pt x="116" y="72"/>
                      <a:pt x="116" y="72"/>
                    </a:cubicBezTo>
                    <a:cubicBezTo>
                      <a:pt x="116" y="72"/>
                      <a:pt x="116" y="72"/>
                      <a:pt x="116" y="72"/>
                    </a:cubicBezTo>
                    <a:cubicBezTo>
                      <a:pt x="116" y="72"/>
                      <a:pt x="116" y="72"/>
                      <a:pt x="116"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2" y="70"/>
                      <a:pt x="112" y="70"/>
                    </a:cubicBezTo>
                    <a:cubicBezTo>
                      <a:pt x="112" y="70"/>
                      <a:pt x="112" y="70"/>
                      <a:pt x="112" y="70"/>
                    </a:cubicBezTo>
                    <a:cubicBezTo>
                      <a:pt x="112" y="70"/>
                      <a:pt x="112" y="70"/>
                      <a:pt x="112" y="70"/>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2"/>
                      <a:pt x="112" y="72"/>
                      <a:pt x="112" y="72"/>
                    </a:cubicBezTo>
                    <a:cubicBezTo>
                      <a:pt x="112" y="72"/>
                      <a:pt x="112" y="72"/>
                      <a:pt x="112" y="72"/>
                    </a:cubicBezTo>
                    <a:cubicBezTo>
                      <a:pt x="112" y="72"/>
                      <a:pt x="112" y="72"/>
                      <a:pt x="112" y="72"/>
                    </a:cubicBezTo>
                    <a:cubicBezTo>
                      <a:pt x="112" y="72"/>
                      <a:pt x="112" y="73"/>
                      <a:pt x="112" y="73"/>
                    </a:cubicBezTo>
                    <a:cubicBezTo>
                      <a:pt x="112" y="73"/>
                      <a:pt x="112" y="73"/>
                      <a:pt x="112" y="73"/>
                    </a:cubicBezTo>
                    <a:cubicBezTo>
                      <a:pt x="112" y="73"/>
                      <a:pt x="112" y="73"/>
                      <a:pt x="112" y="73"/>
                    </a:cubicBezTo>
                    <a:cubicBezTo>
                      <a:pt x="112" y="76"/>
                      <a:pt x="112" y="78"/>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2"/>
                    </a:cubicBezTo>
                    <a:cubicBezTo>
                      <a:pt x="112" y="82"/>
                      <a:pt x="112" y="82"/>
                      <a:pt x="112" y="82"/>
                    </a:cubicBezTo>
                    <a:cubicBezTo>
                      <a:pt x="112" y="82"/>
                      <a:pt x="112" y="82"/>
                      <a:pt x="112" y="82"/>
                    </a:cubicBezTo>
                    <a:cubicBezTo>
                      <a:pt x="112" y="82"/>
                      <a:pt x="112" y="82"/>
                      <a:pt x="112" y="82"/>
                    </a:cubicBezTo>
                    <a:cubicBezTo>
                      <a:pt x="112" y="82"/>
                      <a:pt x="112" y="82"/>
                      <a:pt x="112" y="83"/>
                    </a:cubicBezTo>
                    <a:cubicBezTo>
                      <a:pt x="112" y="83"/>
                      <a:pt x="112" y="83"/>
                      <a:pt x="112" y="83"/>
                    </a:cubicBezTo>
                    <a:cubicBezTo>
                      <a:pt x="112" y="83"/>
                      <a:pt x="112" y="83"/>
                      <a:pt x="112" y="83"/>
                    </a:cubicBezTo>
                    <a:cubicBezTo>
                      <a:pt x="112" y="83"/>
                      <a:pt x="112" y="83"/>
                      <a:pt x="112" y="83"/>
                    </a:cubicBezTo>
                    <a:cubicBezTo>
                      <a:pt x="112" y="83"/>
                      <a:pt x="112" y="83"/>
                      <a:pt x="112" y="83"/>
                    </a:cubicBezTo>
                    <a:cubicBezTo>
                      <a:pt x="112" y="83"/>
                      <a:pt x="112" y="83"/>
                      <a:pt x="112" y="84"/>
                    </a:cubicBezTo>
                    <a:cubicBezTo>
                      <a:pt x="112" y="84"/>
                      <a:pt x="112" y="84"/>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7"/>
                    </a:cubicBezTo>
                    <a:cubicBezTo>
                      <a:pt x="112" y="87"/>
                      <a:pt x="112" y="87"/>
                      <a:pt x="112" y="87"/>
                    </a:cubicBezTo>
                    <a:cubicBezTo>
                      <a:pt x="112" y="87"/>
                      <a:pt x="112" y="87"/>
                      <a:pt x="112" y="87"/>
                    </a:cubicBezTo>
                    <a:cubicBezTo>
                      <a:pt x="112" y="87"/>
                      <a:pt x="112" y="87"/>
                      <a:pt x="112" y="87"/>
                    </a:cubicBezTo>
                    <a:cubicBezTo>
                      <a:pt x="112" y="87"/>
                      <a:pt x="113" y="88"/>
                      <a:pt x="113" y="88"/>
                    </a:cubicBezTo>
                    <a:cubicBezTo>
                      <a:pt x="113" y="88"/>
                      <a:pt x="113" y="88"/>
                      <a:pt x="113" y="88"/>
                    </a:cubicBezTo>
                    <a:cubicBezTo>
                      <a:pt x="113" y="88"/>
                      <a:pt x="113" y="88"/>
                      <a:pt x="113" y="88"/>
                    </a:cubicBezTo>
                    <a:cubicBezTo>
                      <a:pt x="113" y="88"/>
                      <a:pt x="113" y="88"/>
                      <a:pt x="113" y="88"/>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90"/>
                    </a:cubicBezTo>
                    <a:cubicBezTo>
                      <a:pt x="112" y="90"/>
                      <a:pt x="112" y="90"/>
                      <a:pt x="112" y="90"/>
                    </a:cubicBezTo>
                    <a:cubicBezTo>
                      <a:pt x="112" y="90"/>
                      <a:pt x="112" y="90"/>
                      <a:pt x="112" y="90"/>
                    </a:cubicBezTo>
                    <a:cubicBezTo>
                      <a:pt x="112" y="90"/>
                      <a:pt x="112" y="90"/>
                      <a:pt x="112" y="90"/>
                    </a:cubicBezTo>
                    <a:cubicBezTo>
                      <a:pt x="112" y="90"/>
                      <a:pt x="112" y="90"/>
                      <a:pt x="112" y="91"/>
                    </a:cubicBezTo>
                    <a:cubicBezTo>
                      <a:pt x="112" y="91"/>
                      <a:pt x="112" y="91"/>
                      <a:pt x="112" y="91"/>
                    </a:cubicBezTo>
                    <a:cubicBezTo>
                      <a:pt x="112" y="91"/>
                      <a:pt x="112" y="91"/>
                      <a:pt x="112" y="91"/>
                    </a:cubicBezTo>
                    <a:cubicBezTo>
                      <a:pt x="112" y="91"/>
                      <a:pt x="112" y="91"/>
                      <a:pt x="112" y="91"/>
                    </a:cubicBezTo>
                    <a:cubicBezTo>
                      <a:pt x="112" y="91"/>
                      <a:pt x="112" y="92"/>
                      <a:pt x="112" y="92"/>
                    </a:cubicBezTo>
                    <a:cubicBezTo>
                      <a:pt x="112" y="92"/>
                      <a:pt x="112" y="92"/>
                      <a:pt x="112" y="92"/>
                    </a:cubicBezTo>
                    <a:cubicBezTo>
                      <a:pt x="112" y="92"/>
                      <a:pt x="112" y="92"/>
                      <a:pt x="112" y="92"/>
                    </a:cubicBezTo>
                    <a:cubicBezTo>
                      <a:pt x="112" y="92"/>
                      <a:pt x="112" y="92"/>
                      <a:pt x="112" y="92"/>
                    </a:cubicBezTo>
                    <a:cubicBezTo>
                      <a:pt x="112" y="92"/>
                      <a:pt x="112" y="92"/>
                      <a:pt x="112" y="92"/>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4"/>
                      <a:pt x="112" y="95"/>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8"/>
                      <a:pt x="112" y="99"/>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2"/>
                      <a:pt x="112" y="102"/>
                    </a:cubicBezTo>
                    <a:cubicBezTo>
                      <a:pt x="112" y="102"/>
                      <a:pt x="112" y="102"/>
                      <a:pt x="112" y="102"/>
                    </a:cubicBezTo>
                    <a:cubicBezTo>
                      <a:pt x="112" y="102"/>
                      <a:pt x="112" y="102"/>
                      <a:pt x="112" y="102"/>
                    </a:cubicBezTo>
                    <a:cubicBezTo>
                      <a:pt x="112" y="102"/>
                      <a:pt x="112" y="102"/>
                      <a:pt x="112" y="102"/>
                    </a:cubicBezTo>
                    <a:cubicBezTo>
                      <a:pt x="112" y="103"/>
                      <a:pt x="112" y="105"/>
                      <a:pt x="112" y="106"/>
                    </a:cubicBezTo>
                    <a:cubicBezTo>
                      <a:pt x="112" y="106"/>
                      <a:pt x="112" y="106"/>
                      <a:pt x="112" y="106"/>
                    </a:cubicBezTo>
                    <a:cubicBezTo>
                      <a:pt x="112" y="106"/>
                      <a:pt x="112" y="106"/>
                      <a:pt x="112" y="106"/>
                    </a:cubicBezTo>
                    <a:cubicBezTo>
                      <a:pt x="112" y="106"/>
                      <a:pt x="112" y="106"/>
                      <a:pt x="112" y="106"/>
                    </a:cubicBezTo>
                    <a:cubicBezTo>
                      <a:pt x="112" y="107"/>
                      <a:pt x="112" y="108"/>
                      <a:pt x="112" y="109"/>
                    </a:cubicBezTo>
                    <a:cubicBezTo>
                      <a:pt x="112" y="109"/>
                      <a:pt x="112" y="109"/>
                      <a:pt x="112" y="109"/>
                    </a:cubicBezTo>
                    <a:cubicBezTo>
                      <a:pt x="112" y="109"/>
                      <a:pt x="112" y="109"/>
                      <a:pt x="112" y="109"/>
                    </a:cubicBezTo>
                    <a:cubicBezTo>
                      <a:pt x="112" y="111"/>
                      <a:pt x="112" y="113"/>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6"/>
                    </a:cubicBezTo>
                    <a:cubicBezTo>
                      <a:pt x="112" y="116"/>
                      <a:pt x="112" y="116"/>
                      <a:pt x="112" y="116"/>
                    </a:cubicBezTo>
                    <a:cubicBezTo>
                      <a:pt x="112" y="116"/>
                      <a:pt x="112" y="116"/>
                      <a:pt x="112" y="116"/>
                    </a:cubicBezTo>
                    <a:cubicBezTo>
                      <a:pt x="112" y="116"/>
                      <a:pt x="112" y="116"/>
                      <a:pt x="112" y="116"/>
                    </a:cubicBezTo>
                    <a:cubicBezTo>
                      <a:pt x="112" y="116"/>
                      <a:pt x="112" y="116"/>
                      <a:pt x="112" y="116"/>
                    </a:cubicBezTo>
                    <a:cubicBezTo>
                      <a:pt x="112" y="116"/>
                      <a:pt x="112" y="116"/>
                      <a:pt x="112" y="117"/>
                    </a:cubicBezTo>
                    <a:cubicBezTo>
                      <a:pt x="112" y="117"/>
                      <a:pt x="112" y="117"/>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9"/>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1"/>
                    </a:cubicBezTo>
                    <a:cubicBezTo>
                      <a:pt x="112" y="121"/>
                      <a:pt x="112" y="122"/>
                      <a:pt x="112" y="123"/>
                    </a:cubicBezTo>
                    <a:cubicBezTo>
                      <a:pt x="112" y="123"/>
                      <a:pt x="112" y="123"/>
                      <a:pt x="112" y="123"/>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5"/>
                      <a:pt x="112" y="126"/>
                      <a:pt x="112" y="127"/>
                    </a:cubicBezTo>
                    <a:cubicBezTo>
                      <a:pt x="112" y="127"/>
                      <a:pt x="112" y="127"/>
                      <a:pt x="112" y="127"/>
                    </a:cubicBezTo>
                    <a:cubicBezTo>
                      <a:pt x="112" y="127"/>
                      <a:pt x="112" y="127"/>
                      <a:pt x="112" y="127"/>
                    </a:cubicBezTo>
                    <a:cubicBezTo>
                      <a:pt x="112" y="127"/>
                      <a:pt x="112" y="127"/>
                      <a:pt x="112" y="127"/>
                    </a:cubicBezTo>
                    <a:cubicBezTo>
                      <a:pt x="112" y="127"/>
                      <a:pt x="112" y="127"/>
                      <a:pt x="112" y="127"/>
                    </a:cubicBezTo>
                    <a:cubicBezTo>
                      <a:pt x="112" y="127"/>
                      <a:pt x="112" y="127"/>
                      <a:pt x="112" y="128"/>
                    </a:cubicBezTo>
                    <a:cubicBezTo>
                      <a:pt x="112" y="128"/>
                      <a:pt x="112" y="128"/>
                      <a:pt x="112" y="128"/>
                    </a:cubicBezTo>
                    <a:cubicBezTo>
                      <a:pt x="112" y="128"/>
                      <a:pt x="112" y="129"/>
                      <a:pt x="112" y="130"/>
                    </a:cubicBezTo>
                    <a:cubicBezTo>
                      <a:pt x="112" y="130"/>
                      <a:pt x="112" y="130"/>
                      <a:pt x="112" y="130"/>
                    </a:cubicBezTo>
                    <a:cubicBezTo>
                      <a:pt x="112" y="130"/>
                      <a:pt x="112" y="130"/>
                      <a:pt x="112" y="130"/>
                    </a:cubicBezTo>
                    <a:cubicBezTo>
                      <a:pt x="112" y="130"/>
                      <a:pt x="112" y="130"/>
                      <a:pt x="112" y="130"/>
                    </a:cubicBezTo>
                    <a:cubicBezTo>
                      <a:pt x="112" y="131"/>
                      <a:pt x="112" y="131"/>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3"/>
                      <a:pt x="112" y="133"/>
                    </a:cubicBezTo>
                    <a:cubicBezTo>
                      <a:pt x="112" y="133"/>
                      <a:pt x="112" y="133"/>
                      <a:pt x="112" y="133"/>
                    </a:cubicBezTo>
                    <a:cubicBezTo>
                      <a:pt x="112" y="133"/>
                      <a:pt x="112" y="133"/>
                      <a:pt x="112" y="133"/>
                    </a:cubicBezTo>
                    <a:cubicBezTo>
                      <a:pt x="112" y="133"/>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3" y="135"/>
                      <a:pt x="113" y="135"/>
                    </a:cubicBezTo>
                    <a:cubicBezTo>
                      <a:pt x="113" y="135"/>
                      <a:pt x="113" y="135"/>
                      <a:pt x="113" y="135"/>
                    </a:cubicBezTo>
                    <a:cubicBezTo>
                      <a:pt x="113" y="136"/>
                      <a:pt x="113" y="136"/>
                      <a:pt x="113" y="136"/>
                    </a:cubicBezTo>
                    <a:cubicBezTo>
                      <a:pt x="113" y="136"/>
                      <a:pt x="113" y="136"/>
                      <a:pt x="113" y="136"/>
                    </a:cubicBezTo>
                    <a:cubicBezTo>
                      <a:pt x="113" y="136"/>
                      <a:pt x="113" y="136"/>
                      <a:pt x="113" y="136"/>
                    </a:cubicBezTo>
                    <a:cubicBezTo>
                      <a:pt x="113" y="136"/>
                      <a:pt x="112" y="136"/>
                      <a:pt x="112" y="136"/>
                    </a:cubicBezTo>
                    <a:cubicBezTo>
                      <a:pt x="112" y="136"/>
                      <a:pt x="112" y="136"/>
                      <a:pt x="112" y="136"/>
                    </a:cubicBezTo>
                    <a:cubicBezTo>
                      <a:pt x="112" y="136"/>
                      <a:pt x="112" y="136"/>
                      <a:pt x="112" y="136"/>
                    </a:cubicBezTo>
                    <a:cubicBezTo>
                      <a:pt x="112" y="136"/>
                      <a:pt x="112" y="136"/>
                      <a:pt x="112" y="136"/>
                    </a:cubicBezTo>
                    <a:cubicBezTo>
                      <a:pt x="112" y="137"/>
                      <a:pt x="112" y="137"/>
                      <a:pt x="112" y="137"/>
                    </a:cubicBezTo>
                    <a:cubicBezTo>
                      <a:pt x="112" y="137"/>
                      <a:pt x="112" y="137"/>
                      <a:pt x="112" y="137"/>
                    </a:cubicBezTo>
                    <a:cubicBezTo>
                      <a:pt x="112" y="137"/>
                      <a:pt x="112" y="137"/>
                      <a:pt x="112" y="137"/>
                    </a:cubicBezTo>
                    <a:cubicBezTo>
                      <a:pt x="112" y="137"/>
                      <a:pt x="112" y="137"/>
                      <a:pt x="112" y="137"/>
                    </a:cubicBezTo>
                    <a:cubicBezTo>
                      <a:pt x="112" y="137"/>
                      <a:pt x="113" y="137"/>
                      <a:pt x="113" y="137"/>
                    </a:cubicBezTo>
                    <a:cubicBezTo>
                      <a:pt x="113" y="137"/>
                      <a:pt x="113" y="137"/>
                      <a:pt x="113" y="137"/>
                    </a:cubicBezTo>
                    <a:cubicBezTo>
                      <a:pt x="113" y="137"/>
                      <a:pt x="113" y="137"/>
                      <a:pt x="113" y="137"/>
                    </a:cubicBezTo>
                    <a:cubicBezTo>
                      <a:pt x="113" y="139"/>
                      <a:pt x="113" y="140"/>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5" y="144"/>
                      <a:pt x="115" y="144"/>
                      <a:pt x="115" y="144"/>
                    </a:cubicBezTo>
                    <a:cubicBezTo>
                      <a:pt x="115" y="144"/>
                      <a:pt x="115" y="144"/>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20" y="148"/>
                    </a:cubicBezTo>
                    <a:cubicBezTo>
                      <a:pt x="120" y="148"/>
                      <a:pt x="120" y="148"/>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50"/>
                    </a:cubicBezTo>
                    <a:cubicBezTo>
                      <a:pt x="121" y="150"/>
                      <a:pt x="121" y="150"/>
                      <a:pt x="121" y="150"/>
                    </a:cubicBezTo>
                    <a:cubicBezTo>
                      <a:pt x="121" y="150"/>
                      <a:pt x="121" y="150"/>
                      <a:pt x="121" y="150"/>
                    </a:cubicBezTo>
                    <a:cubicBezTo>
                      <a:pt x="121" y="150"/>
                      <a:pt x="121" y="150"/>
                      <a:pt x="121" y="150"/>
                    </a:cubicBezTo>
                    <a:cubicBezTo>
                      <a:pt x="121" y="150"/>
                      <a:pt x="121" y="150"/>
                      <a:pt x="121" y="150"/>
                    </a:cubicBezTo>
                    <a:cubicBezTo>
                      <a:pt x="121" y="150"/>
                      <a:pt x="121"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3" y="150"/>
                    </a:cubicBezTo>
                    <a:cubicBezTo>
                      <a:pt x="123" y="150"/>
                      <a:pt x="123" y="150"/>
                      <a:pt x="123" y="150"/>
                    </a:cubicBezTo>
                    <a:cubicBezTo>
                      <a:pt x="123" y="150"/>
                      <a:pt x="123" y="150"/>
                      <a:pt x="123" y="150"/>
                    </a:cubicBezTo>
                    <a:cubicBezTo>
                      <a:pt x="123" y="150"/>
                      <a:pt x="123" y="150"/>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6" y="152"/>
                    </a:cubicBezTo>
                    <a:cubicBezTo>
                      <a:pt x="126" y="152"/>
                      <a:pt x="126" y="152"/>
                      <a:pt x="126" y="152"/>
                    </a:cubicBezTo>
                    <a:cubicBezTo>
                      <a:pt x="126" y="152"/>
                      <a:pt x="126" y="152"/>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9" y="154"/>
                      <a:pt x="129" y="154"/>
                      <a:pt x="129" y="154"/>
                    </a:cubicBezTo>
                    <a:cubicBezTo>
                      <a:pt x="129" y="154"/>
                      <a:pt x="129" y="154"/>
                      <a:pt x="129" y="154"/>
                    </a:cubicBezTo>
                    <a:cubicBezTo>
                      <a:pt x="129" y="154"/>
                      <a:pt x="129" y="154"/>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7"/>
                      <a:pt x="132" y="157"/>
                      <a:pt x="132" y="157"/>
                    </a:cubicBezTo>
                    <a:cubicBezTo>
                      <a:pt x="132" y="157"/>
                      <a:pt x="132"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6" y="158"/>
                    </a:cubicBezTo>
                    <a:cubicBezTo>
                      <a:pt x="136" y="158"/>
                      <a:pt x="136" y="158"/>
                      <a:pt x="136" y="158"/>
                    </a:cubicBezTo>
                    <a:cubicBezTo>
                      <a:pt x="136" y="158"/>
                      <a:pt x="136" y="158"/>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3"/>
                    </a:cubicBezTo>
                    <a:cubicBezTo>
                      <a:pt x="142" y="163"/>
                      <a:pt x="142" y="163"/>
                      <a:pt x="142" y="163"/>
                    </a:cubicBezTo>
                    <a:cubicBezTo>
                      <a:pt x="143" y="163"/>
                      <a:pt x="143" y="163"/>
                      <a:pt x="143" y="163"/>
                    </a:cubicBezTo>
                    <a:cubicBezTo>
                      <a:pt x="143" y="163"/>
                      <a:pt x="143" y="163"/>
                      <a:pt x="143" y="163"/>
                    </a:cubicBezTo>
                    <a:cubicBezTo>
                      <a:pt x="143" y="163"/>
                      <a:pt x="143" y="163"/>
                      <a:pt x="143" y="163"/>
                    </a:cubicBezTo>
                    <a:cubicBezTo>
                      <a:pt x="143" y="163"/>
                      <a:pt x="143" y="163"/>
                      <a:pt x="143" y="163"/>
                    </a:cubicBezTo>
                    <a:cubicBezTo>
                      <a:pt x="143" y="163"/>
                      <a:pt x="144" y="163"/>
                      <a:pt x="144" y="163"/>
                    </a:cubicBezTo>
                    <a:cubicBezTo>
                      <a:pt x="144" y="163"/>
                      <a:pt x="144" y="163"/>
                      <a:pt x="144" y="163"/>
                    </a:cubicBezTo>
                    <a:cubicBezTo>
                      <a:pt x="144" y="163"/>
                      <a:pt x="144" y="163"/>
                      <a:pt x="144" y="163"/>
                    </a:cubicBezTo>
                    <a:cubicBezTo>
                      <a:pt x="144" y="163"/>
                      <a:pt x="144" y="163"/>
                      <a:pt x="144" y="163"/>
                    </a:cubicBezTo>
                    <a:cubicBezTo>
                      <a:pt x="144"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4"/>
                    </a:cubicBezTo>
                    <a:cubicBezTo>
                      <a:pt x="146" y="164"/>
                      <a:pt x="146" y="164"/>
                      <a:pt x="146" y="164"/>
                    </a:cubicBezTo>
                    <a:cubicBezTo>
                      <a:pt x="146" y="164"/>
                      <a:pt x="146" y="164"/>
                      <a:pt x="146" y="164"/>
                    </a:cubicBezTo>
                    <a:cubicBezTo>
                      <a:pt x="146" y="164"/>
                      <a:pt x="146" y="164"/>
                      <a:pt x="146" y="164"/>
                    </a:cubicBezTo>
                    <a:cubicBezTo>
                      <a:pt x="146" y="164"/>
                      <a:pt x="146" y="164"/>
                      <a:pt x="146" y="164"/>
                    </a:cubicBezTo>
                    <a:cubicBezTo>
                      <a:pt x="146" y="164"/>
                      <a:pt x="146"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5"/>
                    </a:cubicBezTo>
                    <a:cubicBezTo>
                      <a:pt x="148" y="165"/>
                      <a:pt x="148" y="165"/>
                      <a:pt x="148" y="165"/>
                    </a:cubicBezTo>
                    <a:cubicBezTo>
                      <a:pt x="148" y="165"/>
                      <a:pt x="148" y="165"/>
                      <a:pt x="148" y="165"/>
                    </a:cubicBezTo>
                    <a:cubicBezTo>
                      <a:pt x="148" y="165"/>
                      <a:pt x="148" y="165"/>
                      <a:pt x="148"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50" y="165"/>
                    </a:cubicBezTo>
                    <a:cubicBezTo>
                      <a:pt x="150" y="165"/>
                      <a:pt x="150" y="165"/>
                      <a:pt x="150" y="165"/>
                    </a:cubicBezTo>
                    <a:cubicBezTo>
                      <a:pt x="150" y="165"/>
                      <a:pt x="150"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2" y="165"/>
                    </a:cubicBezTo>
                    <a:cubicBezTo>
                      <a:pt x="152" y="165"/>
                      <a:pt x="152" y="165"/>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4" y="166"/>
                      <a:pt x="154"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7"/>
                    </a:cubicBezTo>
                    <a:cubicBezTo>
                      <a:pt x="155" y="167"/>
                      <a:pt x="155" y="167"/>
                      <a:pt x="155" y="167"/>
                    </a:cubicBezTo>
                    <a:cubicBezTo>
                      <a:pt x="155" y="167"/>
                      <a:pt x="155" y="167"/>
                      <a:pt x="155" y="167"/>
                    </a:cubicBezTo>
                    <a:cubicBezTo>
                      <a:pt x="155" y="167"/>
                      <a:pt x="155" y="167"/>
                      <a:pt x="155" y="167"/>
                    </a:cubicBezTo>
                    <a:cubicBezTo>
                      <a:pt x="155" y="167"/>
                      <a:pt x="155" y="167"/>
                      <a:pt x="155" y="167"/>
                    </a:cubicBezTo>
                    <a:cubicBezTo>
                      <a:pt x="155" y="167"/>
                      <a:pt x="155"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lose/>
                    <a:moveTo>
                      <a:pt x="156" y="26"/>
                    </a:move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5"/>
                      <a:pt x="155" y="45"/>
                      <a:pt x="155"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4"/>
                      <a:pt x="152" y="44"/>
                      <a:pt x="152" y="44"/>
                    </a:cubicBezTo>
                    <a:cubicBezTo>
                      <a:pt x="152" y="44"/>
                      <a:pt x="152" y="44"/>
                      <a:pt x="152" y="44"/>
                    </a:cubicBezTo>
                    <a:cubicBezTo>
                      <a:pt x="152" y="44"/>
                      <a:pt x="152" y="44"/>
                      <a:pt x="152" y="44"/>
                    </a:cubicBezTo>
                    <a:cubicBezTo>
                      <a:pt x="152" y="44"/>
                      <a:pt x="152"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49" y="44"/>
                      <a:pt x="149" y="44"/>
                      <a:pt x="149" y="44"/>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2"/>
                      <a:pt x="148" y="42"/>
                      <a:pt x="148"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1"/>
                      <a:pt x="146" y="41"/>
                      <a:pt x="146"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39"/>
                      <a:pt x="140" y="39"/>
                      <a:pt x="140" y="39"/>
                    </a:cubicBezTo>
                    <a:cubicBezTo>
                      <a:pt x="140" y="39"/>
                      <a:pt x="140" y="39"/>
                      <a:pt x="140" y="39"/>
                    </a:cubicBezTo>
                    <a:cubicBezTo>
                      <a:pt x="140" y="39"/>
                      <a:pt x="140"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7" y="39"/>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7"/>
                      <a:pt x="136" y="37"/>
                      <a:pt x="136" y="37"/>
                    </a:cubicBezTo>
                    <a:cubicBezTo>
                      <a:pt x="136" y="37"/>
                      <a:pt x="136" y="37"/>
                      <a:pt x="136" y="37"/>
                    </a:cubicBezTo>
                    <a:cubicBezTo>
                      <a:pt x="136" y="37"/>
                      <a:pt x="136"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3" y="37"/>
                      <a:pt x="133" y="37"/>
                      <a:pt x="133" y="37"/>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0"/>
                      <a:pt x="126" y="30"/>
                      <a:pt x="126" y="30"/>
                    </a:cubicBezTo>
                    <a:cubicBezTo>
                      <a:pt x="126" y="30"/>
                      <a:pt x="126" y="30"/>
                      <a:pt x="126"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7"/>
                      <a:pt x="122" y="27"/>
                      <a:pt x="122"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5"/>
                      <a:pt x="120" y="25"/>
                      <a:pt x="120" y="25"/>
                    </a:cubicBezTo>
                    <a:cubicBezTo>
                      <a:pt x="120" y="25"/>
                      <a:pt x="120" y="25"/>
                      <a:pt x="120" y="25"/>
                    </a:cubicBezTo>
                    <a:cubicBezTo>
                      <a:pt x="120" y="25"/>
                      <a:pt x="120" y="25"/>
                      <a:pt x="120" y="25"/>
                    </a:cubicBezTo>
                    <a:cubicBezTo>
                      <a:pt x="120" y="25"/>
                      <a:pt x="120" y="25"/>
                      <a:pt x="120"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8" y="25"/>
                      <a:pt x="118" y="25"/>
                      <a:pt x="118" y="25"/>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7" y="24"/>
                      <a:pt x="117" y="24"/>
                      <a:pt x="117" y="24"/>
                    </a:cubicBezTo>
                    <a:cubicBezTo>
                      <a:pt x="117" y="24"/>
                      <a:pt x="117" y="24"/>
                      <a:pt x="117" y="24"/>
                    </a:cubicBezTo>
                    <a:cubicBezTo>
                      <a:pt x="117" y="24"/>
                      <a:pt x="117" y="24"/>
                      <a:pt x="117" y="24"/>
                    </a:cubicBezTo>
                    <a:cubicBezTo>
                      <a:pt x="117" y="24"/>
                      <a:pt x="117" y="24"/>
                      <a:pt x="117" y="24"/>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1"/>
                    </a:cubicBezTo>
                    <a:cubicBezTo>
                      <a:pt x="116" y="21"/>
                      <a:pt x="116" y="21"/>
                      <a:pt x="116" y="21"/>
                    </a:cubicBezTo>
                    <a:cubicBezTo>
                      <a:pt x="116" y="21"/>
                      <a:pt x="116" y="21"/>
                      <a:pt x="116" y="21"/>
                    </a:cubicBezTo>
                    <a:cubicBezTo>
                      <a:pt x="116" y="21"/>
                      <a:pt x="116" y="21"/>
                      <a:pt x="116"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8" y="14"/>
                      <a:pt x="108" y="14"/>
                      <a:pt x="108" y="14"/>
                    </a:cubicBezTo>
                    <a:cubicBezTo>
                      <a:pt x="108" y="14"/>
                      <a:pt x="108" y="14"/>
                      <a:pt x="108" y="14"/>
                    </a:cubicBezTo>
                    <a:cubicBezTo>
                      <a:pt x="108" y="14"/>
                      <a:pt x="108" y="14"/>
                      <a:pt x="108" y="15"/>
                    </a:cubicBezTo>
                    <a:cubicBezTo>
                      <a:pt x="108" y="15"/>
                      <a:pt x="108" y="15"/>
                      <a:pt x="108" y="15"/>
                    </a:cubicBezTo>
                    <a:cubicBezTo>
                      <a:pt x="108" y="15"/>
                      <a:pt x="108" y="15"/>
                      <a:pt x="109" y="16"/>
                    </a:cubicBezTo>
                    <a:cubicBezTo>
                      <a:pt x="109" y="16"/>
                      <a:pt x="109" y="16"/>
                      <a:pt x="109" y="16"/>
                    </a:cubicBezTo>
                    <a:cubicBezTo>
                      <a:pt x="109" y="16"/>
                      <a:pt x="109" y="16"/>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10" y="18"/>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1"/>
                    </a:cubicBezTo>
                    <a:cubicBezTo>
                      <a:pt x="110" y="21"/>
                      <a:pt x="110" y="21"/>
                      <a:pt x="111" y="21"/>
                    </a:cubicBezTo>
                    <a:cubicBezTo>
                      <a:pt x="111" y="21"/>
                      <a:pt x="111" y="21"/>
                      <a:pt x="111" y="21"/>
                    </a:cubicBezTo>
                    <a:cubicBezTo>
                      <a:pt x="111" y="21"/>
                      <a:pt x="111" y="21"/>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9"/>
                    </a:cubicBezTo>
                    <a:cubicBezTo>
                      <a:pt x="114" y="29"/>
                      <a:pt x="114" y="29"/>
                      <a:pt x="114" y="29"/>
                    </a:cubicBezTo>
                    <a:cubicBezTo>
                      <a:pt x="114" y="29"/>
                      <a:pt x="114" y="29"/>
                      <a:pt x="114" y="29"/>
                    </a:cubicBezTo>
                    <a:cubicBezTo>
                      <a:pt x="114" y="29"/>
                      <a:pt x="114" y="29"/>
                      <a:pt x="114" y="29"/>
                    </a:cubicBezTo>
                    <a:cubicBezTo>
                      <a:pt x="114" y="29"/>
                      <a:pt x="114" y="29"/>
                      <a:pt x="114"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7" y="31"/>
                    </a:cubicBezTo>
                    <a:cubicBezTo>
                      <a:pt x="117" y="31"/>
                      <a:pt x="117" y="31"/>
                      <a:pt x="117" y="31"/>
                    </a:cubicBezTo>
                    <a:cubicBezTo>
                      <a:pt x="117" y="31"/>
                      <a:pt x="117" y="31"/>
                      <a:pt x="117" y="31"/>
                    </a:cubicBezTo>
                    <a:cubicBezTo>
                      <a:pt x="117" y="31"/>
                      <a:pt x="117" y="31"/>
                      <a:pt x="117" y="31"/>
                    </a:cubicBezTo>
                    <a:cubicBezTo>
                      <a:pt x="117" y="31"/>
                      <a:pt x="117" y="31"/>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20" y="34"/>
                      <a:pt x="120" y="34"/>
                      <a:pt x="120" y="34"/>
                    </a:cubicBezTo>
                    <a:cubicBezTo>
                      <a:pt x="120" y="34"/>
                      <a:pt x="120" y="34"/>
                      <a:pt x="120" y="34"/>
                    </a:cubicBezTo>
                    <a:cubicBezTo>
                      <a:pt x="120" y="34"/>
                      <a:pt x="120" y="34"/>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1" y="35"/>
                    </a:cubicBezTo>
                    <a:cubicBezTo>
                      <a:pt x="121" y="35"/>
                      <a:pt x="121" y="35"/>
                      <a:pt x="121" y="35"/>
                    </a:cubicBezTo>
                    <a:cubicBezTo>
                      <a:pt x="121" y="35"/>
                      <a:pt x="121" y="35"/>
                      <a:pt x="121" y="35"/>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7"/>
                    </a:cubicBezTo>
                    <a:cubicBezTo>
                      <a:pt x="121" y="37"/>
                      <a:pt x="121" y="37"/>
                      <a:pt x="121" y="37"/>
                    </a:cubicBezTo>
                    <a:cubicBezTo>
                      <a:pt x="121" y="37"/>
                      <a:pt x="121" y="37"/>
                      <a:pt x="121" y="37"/>
                    </a:cubicBezTo>
                    <a:cubicBezTo>
                      <a:pt x="121" y="37"/>
                      <a:pt x="121" y="37"/>
                      <a:pt x="121" y="37"/>
                    </a:cubicBezTo>
                    <a:cubicBezTo>
                      <a:pt x="121" y="37"/>
                      <a:pt x="121"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8"/>
                      <a:pt x="122" y="38"/>
                    </a:cubicBezTo>
                    <a:cubicBezTo>
                      <a:pt x="122" y="38"/>
                      <a:pt x="122" y="38"/>
                      <a:pt x="122" y="38"/>
                    </a:cubicBezTo>
                    <a:cubicBezTo>
                      <a:pt x="122" y="38"/>
                      <a:pt x="122" y="38"/>
                      <a:pt x="122" y="38"/>
                    </a:cubicBezTo>
                    <a:cubicBezTo>
                      <a:pt x="122" y="38"/>
                      <a:pt x="122"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7" y="41"/>
                    </a:cubicBezTo>
                    <a:cubicBezTo>
                      <a:pt x="127" y="41"/>
                      <a:pt x="127" y="41"/>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4"/>
                    </a:cubicBezTo>
                    <a:cubicBezTo>
                      <a:pt x="129" y="44"/>
                      <a:pt x="129" y="44"/>
                      <a:pt x="129" y="44"/>
                    </a:cubicBezTo>
                    <a:cubicBezTo>
                      <a:pt x="129" y="44"/>
                      <a:pt x="129" y="44"/>
                      <a:pt x="129"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1" y="44"/>
                      <a:pt x="131" y="44"/>
                      <a:pt x="131" y="44"/>
                    </a:cubicBezTo>
                    <a:cubicBezTo>
                      <a:pt x="131" y="44"/>
                      <a:pt x="131" y="44"/>
                      <a:pt x="131" y="44"/>
                    </a:cubicBezTo>
                    <a:cubicBezTo>
                      <a:pt x="131" y="44"/>
                      <a:pt x="131" y="44"/>
                      <a:pt x="131" y="44"/>
                    </a:cubicBezTo>
                    <a:cubicBezTo>
                      <a:pt x="131" y="44"/>
                      <a:pt x="131" y="44"/>
                      <a:pt x="131" y="44"/>
                    </a:cubicBezTo>
                    <a:cubicBezTo>
                      <a:pt x="131" y="44"/>
                      <a:pt x="131" y="44"/>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7" y="48"/>
                    </a:cubicBezTo>
                    <a:cubicBezTo>
                      <a:pt x="137" y="48"/>
                      <a:pt x="137" y="48"/>
                      <a:pt x="137" y="48"/>
                    </a:cubicBezTo>
                    <a:cubicBezTo>
                      <a:pt x="137" y="48"/>
                      <a:pt x="137" y="48"/>
                      <a:pt x="137" y="48"/>
                    </a:cubicBezTo>
                    <a:cubicBezTo>
                      <a:pt x="137" y="48"/>
                      <a:pt x="137" y="48"/>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50"/>
                    </a:cubicBezTo>
                    <a:cubicBezTo>
                      <a:pt x="137" y="50"/>
                      <a:pt x="137" y="50"/>
                      <a:pt x="137" y="50"/>
                    </a:cubicBezTo>
                    <a:cubicBezTo>
                      <a:pt x="137" y="50"/>
                      <a:pt x="137" y="50"/>
                      <a:pt x="137" y="50"/>
                    </a:cubicBezTo>
                    <a:cubicBezTo>
                      <a:pt x="137" y="50"/>
                      <a:pt x="137"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9" y="50"/>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40" y="51"/>
                      <a:pt x="140" y="51"/>
                      <a:pt x="140" y="51"/>
                    </a:cubicBezTo>
                    <a:cubicBezTo>
                      <a:pt x="140" y="51"/>
                      <a:pt x="140" y="51"/>
                      <a:pt x="140" y="51"/>
                    </a:cubicBezTo>
                    <a:cubicBezTo>
                      <a:pt x="140" y="51"/>
                      <a:pt x="140" y="51"/>
                      <a:pt x="140" y="51"/>
                    </a:cubicBezTo>
                    <a:cubicBezTo>
                      <a:pt x="140" y="51"/>
                      <a:pt x="140" y="51"/>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3"/>
                    </a:cubicBezTo>
                    <a:cubicBezTo>
                      <a:pt x="141" y="53"/>
                      <a:pt x="141" y="53"/>
                      <a:pt x="141" y="53"/>
                    </a:cubicBezTo>
                    <a:cubicBezTo>
                      <a:pt x="141" y="53"/>
                      <a:pt x="141"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3" y="53"/>
                      <a:pt x="143" y="53"/>
                      <a:pt x="143" y="53"/>
                    </a:cubicBezTo>
                    <a:cubicBezTo>
                      <a:pt x="143" y="53"/>
                      <a:pt x="143" y="53"/>
                      <a:pt x="143" y="53"/>
                    </a:cubicBezTo>
                    <a:cubicBezTo>
                      <a:pt x="143" y="53"/>
                      <a:pt x="143" y="53"/>
                      <a:pt x="143" y="53"/>
                    </a:cubicBezTo>
                    <a:cubicBezTo>
                      <a:pt x="143" y="53"/>
                      <a:pt x="143" y="53"/>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5"/>
                    </a:cubicBezTo>
                    <a:cubicBezTo>
                      <a:pt x="144" y="55"/>
                      <a:pt x="144" y="55"/>
                      <a:pt x="144" y="55"/>
                    </a:cubicBezTo>
                    <a:cubicBezTo>
                      <a:pt x="144" y="55"/>
                      <a:pt x="144"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8" y="56"/>
                    </a:cubicBezTo>
                    <a:cubicBezTo>
                      <a:pt x="148" y="56"/>
                      <a:pt x="148" y="56"/>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8"/>
                      <a:pt x="149" y="58"/>
                      <a:pt x="149" y="58"/>
                    </a:cubicBezTo>
                    <a:cubicBezTo>
                      <a:pt x="149" y="58"/>
                      <a:pt x="149"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3" y="59"/>
                      <a:pt x="153" y="59"/>
                      <a:pt x="153" y="59"/>
                    </a:cubicBezTo>
                    <a:cubicBezTo>
                      <a:pt x="153" y="59"/>
                      <a:pt x="153" y="59"/>
                      <a:pt x="153" y="59"/>
                    </a:cubicBezTo>
                    <a:cubicBezTo>
                      <a:pt x="153" y="59"/>
                      <a:pt x="153" y="59"/>
                      <a:pt x="153" y="59"/>
                    </a:cubicBezTo>
                    <a:cubicBezTo>
                      <a:pt x="153" y="59"/>
                      <a:pt x="153" y="59"/>
                      <a:pt x="153" y="59"/>
                    </a:cubicBezTo>
                    <a:cubicBezTo>
                      <a:pt x="153" y="59"/>
                      <a:pt x="153"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4" y="88"/>
                      <a:pt x="154" y="88"/>
                      <a:pt x="154" y="88"/>
                    </a:cubicBezTo>
                    <a:cubicBezTo>
                      <a:pt x="154" y="88"/>
                      <a:pt x="154" y="88"/>
                      <a:pt x="154" y="88"/>
                    </a:cubicBezTo>
                    <a:cubicBezTo>
                      <a:pt x="154" y="88"/>
                      <a:pt x="154" y="88"/>
                      <a:pt x="154" y="88"/>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6"/>
                      <a:pt x="153" y="86"/>
                      <a:pt x="153" y="86"/>
                    </a:cubicBezTo>
                    <a:cubicBezTo>
                      <a:pt x="153" y="86"/>
                      <a:pt x="153" y="86"/>
                      <a:pt x="153"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1" y="86"/>
                      <a:pt x="151" y="86"/>
                      <a:pt x="151" y="86"/>
                    </a:cubicBezTo>
                    <a:cubicBezTo>
                      <a:pt x="151" y="86"/>
                      <a:pt x="151" y="86"/>
                      <a:pt x="151" y="86"/>
                    </a:cubicBezTo>
                    <a:cubicBezTo>
                      <a:pt x="151" y="86"/>
                      <a:pt x="151" y="86"/>
                      <a:pt x="151" y="86"/>
                    </a:cubicBezTo>
                    <a:cubicBezTo>
                      <a:pt x="151" y="86"/>
                      <a:pt x="151" y="86"/>
                      <a:pt x="151" y="86"/>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2"/>
                      <a:pt x="148"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5" y="82"/>
                      <a:pt x="145" y="82"/>
                      <a:pt x="145" y="82"/>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3" y="81"/>
                      <a:pt x="143" y="81"/>
                      <a:pt x="143" y="81"/>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79"/>
                      <a:pt x="143" y="79"/>
                      <a:pt x="143" y="79"/>
                    </a:cubicBezTo>
                    <a:cubicBezTo>
                      <a:pt x="143" y="79"/>
                      <a:pt x="143" y="79"/>
                      <a:pt x="143" y="79"/>
                    </a:cubicBezTo>
                    <a:cubicBezTo>
                      <a:pt x="143"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1" y="79"/>
                      <a:pt x="141" y="79"/>
                      <a:pt x="141" y="79"/>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7"/>
                      <a:pt x="140" y="77"/>
                      <a:pt x="140" y="77"/>
                    </a:cubicBezTo>
                    <a:cubicBezTo>
                      <a:pt x="140" y="77"/>
                      <a:pt x="140" y="77"/>
                      <a:pt x="140"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8" y="77"/>
                      <a:pt x="138" y="77"/>
                      <a:pt x="138" y="77"/>
                    </a:cubicBezTo>
                    <a:cubicBezTo>
                      <a:pt x="138" y="77"/>
                      <a:pt x="138" y="77"/>
                      <a:pt x="138" y="77"/>
                    </a:cubicBezTo>
                    <a:cubicBezTo>
                      <a:pt x="138" y="77"/>
                      <a:pt x="138" y="77"/>
                      <a:pt x="138" y="77"/>
                    </a:cubicBezTo>
                    <a:cubicBezTo>
                      <a:pt x="138" y="77"/>
                      <a:pt x="138" y="77"/>
                      <a:pt x="138" y="77"/>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4"/>
                      <a:pt x="136" y="74"/>
                      <a:pt x="136" y="74"/>
                    </a:cubicBezTo>
                    <a:cubicBezTo>
                      <a:pt x="136" y="74"/>
                      <a:pt x="136" y="74"/>
                      <a:pt x="136" y="74"/>
                    </a:cubicBezTo>
                    <a:cubicBezTo>
                      <a:pt x="136" y="74"/>
                      <a:pt x="136"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0" y="70"/>
                      <a:pt x="130" y="70"/>
                      <a:pt x="130" y="70"/>
                    </a:cubicBezTo>
                    <a:cubicBezTo>
                      <a:pt x="130" y="70"/>
                      <a:pt x="130" y="70"/>
                      <a:pt x="130" y="70"/>
                    </a:cubicBezTo>
                    <a:cubicBezTo>
                      <a:pt x="130" y="70"/>
                      <a:pt x="130" y="70"/>
                      <a:pt x="130" y="70"/>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29" y="69"/>
                      <a:pt x="129" y="69"/>
                      <a:pt x="129" y="69"/>
                    </a:cubicBezTo>
                    <a:cubicBezTo>
                      <a:pt x="129" y="69"/>
                      <a:pt x="129" y="69"/>
                      <a:pt x="129" y="69"/>
                    </a:cubicBezTo>
                    <a:cubicBezTo>
                      <a:pt x="129" y="69"/>
                      <a:pt x="129" y="69"/>
                      <a:pt x="129" y="69"/>
                    </a:cubicBezTo>
                    <a:cubicBezTo>
                      <a:pt x="129" y="69"/>
                      <a:pt x="129" y="69"/>
                      <a:pt x="129" y="69"/>
                    </a:cubicBezTo>
                    <a:cubicBezTo>
                      <a:pt x="129" y="68"/>
                      <a:pt x="129" y="68"/>
                      <a:pt x="129" y="68"/>
                    </a:cubicBezTo>
                    <a:cubicBezTo>
                      <a:pt x="129" y="68"/>
                      <a:pt x="129" y="68"/>
                      <a:pt x="129" y="68"/>
                    </a:cubicBezTo>
                    <a:cubicBezTo>
                      <a:pt x="129" y="68"/>
                      <a:pt x="129"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7" y="68"/>
                      <a:pt x="127" y="68"/>
                      <a:pt x="127" y="68"/>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6" y="67"/>
                      <a:pt x="126" y="67"/>
                      <a:pt x="126" y="67"/>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5" y="66"/>
                      <a:pt x="125" y="66"/>
                      <a:pt x="125" y="66"/>
                    </a:cubicBezTo>
                    <a:cubicBezTo>
                      <a:pt x="125" y="66"/>
                      <a:pt x="125" y="66"/>
                      <a:pt x="125" y="66"/>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4" y="65"/>
                      <a:pt x="124" y="65"/>
                      <a:pt x="124" y="65"/>
                    </a:cubicBezTo>
                    <a:cubicBezTo>
                      <a:pt x="124" y="65"/>
                      <a:pt x="124" y="65"/>
                      <a:pt x="124" y="65"/>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3"/>
                      <a:pt x="124" y="63"/>
                      <a:pt x="124" y="63"/>
                    </a:cubicBezTo>
                    <a:cubicBezTo>
                      <a:pt x="124" y="63"/>
                      <a:pt x="124" y="63"/>
                      <a:pt x="124"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7" y="57"/>
                      <a:pt x="117" y="57"/>
                      <a:pt x="117" y="57"/>
                    </a:cubicBezTo>
                    <a:cubicBezTo>
                      <a:pt x="117" y="57"/>
                      <a:pt x="117" y="57"/>
                      <a:pt x="117" y="57"/>
                    </a:cubicBezTo>
                    <a:cubicBezTo>
                      <a:pt x="117" y="57"/>
                      <a:pt x="117" y="57"/>
                      <a:pt x="117" y="57"/>
                    </a:cubicBezTo>
                    <a:cubicBezTo>
                      <a:pt x="117" y="57"/>
                      <a:pt x="117" y="57"/>
                      <a:pt x="117" y="57"/>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6" y="56"/>
                      <a:pt x="116" y="56"/>
                      <a:pt x="116" y="56"/>
                    </a:cubicBezTo>
                    <a:cubicBezTo>
                      <a:pt x="116" y="56"/>
                      <a:pt x="116" y="56"/>
                      <a:pt x="116" y="56"/>
                    </a:cubicBezTo>
                    <a:cubicBezTo>
                      <a:pt x="116" y="56"/>
                      <a:pt x="116" y="56"/>
                      <a:pt x="116" y="56"/>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4"/>
                      <a:pt x="116" y="54"/>
                      <a:pt x="116" y="54"/>
                    </a:cubicBezTo>
                    <a:cubicBezTo>
                      <a:pt x="116" y="54"/>
                      <a:pt x="116" y="54"/>
                      <a:pt x="116" y="54"/>
                    </a:cubicBezTo>
                    <a:cubicBezTo>
                      <a:pt x="116" y="54"/>
                      <a:pt x="116" y="54"/>
                      <a:pt x="116" y="54"/>
                    </a:cubicBezTo>
                    <a:cubicBezTo>
                      <a:pt x="116" y="54"/>
                      <a:pt x="116" y="54"/>
                      <a:pt x="116"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3" y="52"/>
                      <a:pt x="113" y="52"/>
                      <a:pt x="113" y="52"/>
                    </a:cubicBezTo>
                    <a:cubicBezTo>
                      <a:pt x="113" y="52"/>
                      <a:pt x="113" y="52"/>
                      <a:pt x="113" y="52"/>
                    </a:cubicBezTo>
                    <a:cubicBezTo>
                      <a:pt x="113" y="52"/>
                      <a:pt x="113" y="52"/>
                      <a:pt x="113" y="52"/>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0"/>
                      <a:pt x="113" y="50"/>
                      <a:pt x="113"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1" y="49"/>
                      <a:pt x="111" y="49"/>
                      <a:pt x="111" y="49"/>
                    </a:cubicBezTo>
                    <a:cubicBezTo>
                      <a:pt x="111" y="49"/>
                      <a:pt x="111" y="49"/>
                      <a:pt x="111" y="49"/>
                    </a:cubicBezTo>
                    <a:cubicBezTo>
                      <a:pt x="111" y="49"/>
                      <a:pt x="111" y="49"/>
                      <a:pt x="111" y="49"/>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0" y="48"/>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3" y="46"/>
                      <a:pt x="103" y="46"/>
                      <a:pt x="103" y="46"/>
                    </a:cubicBezTo>
                    <a:cubicBezTo>
                      <a:pt x="103" y="46"/>
                      <a:pt x="103" y="46"/>
                      <a:pt x="103" y="46"/>
                    </a:cubicBezTo>
                    <a:cubicBezTo>
                      <a:pt x="103" y="46"/>
                      <a:pt x="103" y="46"/>
                      <a:pt x="103" y="46"/>
                    </a:cubicBezTo>
                    <a:cubicBezTo>
                      <a:pt x="103" y="46"/>
                      <a:pt x="103" y="46"/>
                      <a:pt x="103" y="46"/>
                    </a:cubicBezTo>
                    <a:cubicBezTo>
                      <a:pt x="103" y="46"/>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9"/>
                      <a:pt x="103" y="49"/>
                      <a:pt x="103" y="49"/>
                    </a:cubicBezTo>
                    <a:cubicBezTo>
                      <a:pt x="103" y="49"/>
                      <a:pt x="103" y="49"/>
                      <a:pt x="103"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50"/>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102"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99" y="53"/>
                      <a:pt x="99" y="53"/>
                      <a:pt x="99" y="53"/>
                    </a:cubicBezTo>
                    <a:cubicBezTo>
                      <a:pt x="99" y="53"/>
                      <a:pt x="99" y="53"/>
                      <a:pt x="99" y="53"/>
                    </a:cubicBezTo>
                    <a:cubicBezTo>
                      <a:pt x="99" y="53"/>
                      <a:pt x="99" y="53"/>
                      <a:pt x="99" y="53"/>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6" y="58"/>
                      <a:pt x="96" y="58"/>
                      <a:pt x="96" y="58"/>
                    </a:cubicBezTo>
                    <a:cubicBezTo>
                      <a:pt x="96" y="58"/>
                      <a:pt x="96" y="58"/>
                      <a:pt x="96" y="58"/>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5" y="59"/>
                      <a:pt x="95" y="59"/>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4" y="61"/>
                      <a:pt x="94" y="61"/>
                      <a:pt x="94" y="61"/>
                    </a:cubicBezTo>
                    <a:cubicBezTo>
                      <a:pt x="94" y="61"/>
                      <a:pt x="94" y="61"/>
                      <a:pt x="94" y="61"/>
                    </a:cubicBezTo>
                    <a:cubicBezTo>
                      <a:pt x="94" y="61"/>
                      <a:pt x="94" y="61"/>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3" y="62"/>
                      <a:pt x="93" y="62"/>
                      <a:pt x="93" y="62"/>
                    </a:cubicBezTo>
                    <a:cubicBezTo>
                      <a:pt x="93" y="62"/>
                      <a:pt x="93" y="62"/>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89" y="67"/>
                      <a:pt x="89" y="67"/>
                      <a:pt x="89" y="67"/>
                    </a:cubicBezTo>
                    <a:cubicBezTo>
                      <a:pt x="89" y="67"/>
                      <a:pt x="89" y="67"/>
                      <a:pt x="89" y="67"/>
                    </a:cubicBezTo>
                    <a:cubicBezTo>
                      <a:pt x="89" y="67"/>
                      <a:pt x="89" y="67"/>
                      <a:pt x="89" y="67"/>
                    </a:cubicBezTo>
                    <a:cubicBezTo>
                      <a:pt x="89" y="67"/>
                      <a:pt x="89" y="67"/>
                      <a:pt x="89" y="67"/>
                    </a:cubicBezTo>
                    <a:cubicBezTo>
                      <a:pt x="89" y="67"/>
                      <a:pt x="89" y="67"/>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8" y="68"/>
                      <a:pt x="88" y="68"/>
                      <a:pt x="88" y="68"/>
                    </a:cubicBezTo>
                    <a:cubicBezTo>
                      <a:pt x="88" y="68"/>
                      <a:pt x="88" y="68"/>
                      <a:pt x="88" y="68"/>
                    </a:cubicBezTo>
                    <a:cubicBezTo>
                      <a:pt x="88" y="68"/>
                      <a:pt x="88" y="68"/>
                      <a:pt x="88" y="68"/>
                    </a:cubicBezTo>
                    <a:cubicBezTo>
                      <a:pt x="88" y="68"/>
                      <a:pt x="88" y="68"/>
                      <a:pt x="88" y="68"/>
                    </a:cubicBezTo>
                    <a:cubicBezTo>
                      <a:pt x="88" y="68"/>
                      <a:pt x="88" y="68"/>
                      <a:pt x="88" y="68"/>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7" y="69"/>
                      <a:pt x="87" y="69"/>
                      <a:pt x="87" y="69"/>
                    </a:cubicBezTo>
                    <a:cubicBezTo>
                      <a:pt x="87" y="69"/>
                      <a:pt x="87" y="69"/>
                      <a:pt x="87" y="69"/>
                    </a:cubicBezTo>
                    <a:cubicBezTo>
                      <a:pt x="87" y="69"/>
                      <a:pt x="87" y="69"/>
                      <a:pt x="87" y="69"/>
                    </a:cubicBezTo>
                    <a:cubicBezTo>
                      <a:pt x="87" y="69"/>
                      <a:pt x="87" y="69"/>
                      <a:pt x="87" y="69"/>
                    </a:cubicBezTo>
                    <a:cubicBezTo>
                      <a:pt x="87" y="69"/>
                      <a:pt x="87" y="69"/>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4" y="72"/>
                      <a:pt x="84" y="72"/>
                    </a:cubicBezTo>
                    <a:cubicBezTo>
                      <a:pt x="84" y="72"/>
                      <a:pt x="84" y="72"/>
                      <a:pt x="84" y="72"/>
                    </a:cubicBezTo>
                    <a:cubicBezTo>
                      <a:pt x="84" y="72"/>
                      <a:pt x="84" y="72"/>
                      <a:pt x="84" y="72"/>
                    </a:cubicBezTo>
                    <a:cubicBezTo>
                      <a:pt x="84" y="72"/>
                      <a:pt x="84" y="72"/>
                      <a:pt x="84" y="72"/>
                    </a:cubicBezTo>
                    <a:cubicBezTo>
                      <a:pt x="84" y="72"/>
                      <a:pt x="84" y="72"/>
                      <a:pt x="84" y="72"/>
                    </a:cubicBezTo>
                    <a:cubicBezTo>
                      <a:pt x="84" y="72"/>
                      <a:pt x="84" y="72"/>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2"/>
                    </a:cubicBezTo>
                    <a:cubicBezTo>
                      <a:pt x="75"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4"/>
                    </a:cubicBezTo>
                    <a:cubicBezTo>
                      <a:pt x="72" y="84"/>
                      <a:pt x="72" y="84"/>
                      <a:pt x="72" y="84"/>
                    </a:cubicBezTo>
                    <a:cubicBezTo>
                      <a:pt x="72" y="84"/>
                      <a:pt x="72" y="84"/>
                      <a:pt x="72" y="84"/>
                    </a:cubicBezTo>
                    <a:cubicBezTo>
                      <a:pt x="72" y="84"/>
                      <a:pt x="72" y="84"/>
                      <a:pt x="72" y="84"/>
                    </a:cubicBezTo>
                    <a:cubicBezTo>
                      <a:pt x="72" y="84"/>
                      <a:pt x="72" y="84"/>
                      <a:pt x="72"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5"/>
                      <a:pt x="71" y="85"/>
                    </a:cubicBezTo>
                    <a:cubicBezTo>
                      <a:pt x="71" y="85"/>
                      <a:pt x="71" y="85"/>
                      <a:pt x="71" y="85"/>
                    </a:cubicBezTo>
                    <a:cubicBezTo>
                      <a:pt x="71" y="85"/>
                      <a:pt x="71" y="85"/>
                      <a:pt x="71" y="85"/>
                    </a:cubicBezTo>
                    <a:cubicBezTo>
                      <a:pt x="71" y="85"/>
                      <a:pt x="71" y="85"/>
                      <a:pt x="71" y="85"/>
                    </a:cubicBezTo>
                    <a:cubicBezTo>
                      <a:pt x="71" y="85"/>
                      <a:pt x="71" y="85"/>
                      <a:pt x="71"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8" y="86"/>
                      <a:pt x="68" y="86"/>
                      <a:pt x="68" y="86"/>
                    </a:cubicBezTo>
                    <a:cubicBezTo>
                      <a:pt x="68" y="86"/>
                      <a:pt x="68" y="86"/>
                      <a:pt x="68" y="86"/>
                    </a:cubicBezTo>
                    <a:cubicBezTo>
                      <a:pt x="68" y="86"/>
                      <a:pt x="68" y="86"/>
                      <a:pt x="68" y="86"/>
                    </a:cubicBezTo>
                    <a:cubicBezTo>
                      <a:pt x="68" y="86"/>
                      <a:pt x="68" y="86"/>
                      <a:pt x="68" y="86"/>
                    </a:cubicBezTo>
                    <a:cubicBezTo>
                      <a:pt x="68" y="86"/>
                      <a:pt x="68" y="86"/>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9"/>
                      <a:pt x="65" y="89"/>
                    </a:cubicBezTo>
                    <a:cubicBezTo>
                      <a:pt x="65" y="89"/>
                      <a:pt x="65" y="89"/>
                      <a:pt x="65"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1" y="90"/>
                      <a:pt x="61" y="90"/>
                      <a:pt x="61" y="90"/>
                    </a:cubicBezTo>
                    <a:cubicBezTo>
                      <a:pt x="61" y="90"/>
                      <a:pt x="61" y="90"/>
                      <a:pt x="61" y="90"/>
                    </a:cubicBezTo>
                    <a:cubicBezTo>
                      <a:pt x="61" y="90"/>
                      <a:pt x="61" y="90"/>
                      <a:pt x="61" y="90"/>
                    </a:cubicBezTo>
                    <a:cubicBezTo>
                      <a:pt x="61" y="90"/>
                      <a:pt x="61" y="90"/>
                      <a:pt x="61" y="90"/>
                    </a:cubicBezTo>
                    <a:cubicBezTo>
                      <a:pt x="61" y="90"/>
                      <a:pt x="61" y="90"/>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59" y="91"/>
                    </a:cubicBezTo>
                    <a:cubicBezTo>
                      <a:pt x="59" y="91"/>
                      <a:pt x="59" y="91"/>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7" y="92"/>
                      <a:pt x="57" y="92"/>
                      <a:pt x="57" y="92"/>
                    </a:cubicBezTo>
                    <a:cubicBezTo>
                      <a:pt x="57" y="92"/>
                      <a:pt x="57" y="92"/>
                      <a:pt x="57" y="92"/>
                    </a:cubicBezTo>
                    <a:cubicBezTo>
                      <a:pt x="57" y="92"/>
                      <a:pt x="57" y="92"/>
                      <a:pt x="57" y="92"/>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63"/>
                      <a:pt x="57" y="63"/>
                      <a:pt x="57" y="63"/>
                    </a:cubicBezTo>
                    <a:cubicBezTo>
                      <a:pt x="57" y="63"/>
                      <a:pt x="57" y="63"/>
                      <a:pt x="57" y="63"/>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1"/>
                      <a:pt x="59" y="61"/>
                      <a:pt x="59" y="61"/>
                    </a:cubicBezTo>
                    <a:cubicBezTo>
                      <a:pt x="59" y="61"/>
                      <a:pt x="59" y="61"/>
                      <a:pt x="59" y="61"/>
                    </a:cubicBezTo>
                    <a:cubicBezTo>
                      <a:pt x="59" y="61"/>
                      <a:pt x="59" y="61"/>
                      <a:pt x="59" y="61"/>
                    </a:cubicBezTo>
                    <a:cubicBezTo>
                      <a:pt x="59" y="61"/>
                      <a:pt x="59"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0"/>
                      <a:pt x="60" y="60"/>
                      <a:pt x="60" y="60"/>
                    </a:cubicBezTo>
                    <a:cubicBezTo>
                      <a:pt x="60" y="60"/>
                      <a:pt x="60"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2" y="60"/>
                      <a:pt x="62" y="60"/>
                    </a:cubicBezTo>
                    <a:cubicBezTo>
                      <a:pt x="62" y="60"/>
                      <a:pt x="62" y="60"/>
                      <a:pt x="62" y="60"/>
                    </a:cubicBezTo>
                    <a:cubicBezTo>
                      <a:pt x="62" y="60"/>
                      <a:pt x="62" y="60"/>
                      <a:pt x="62" y="60"/>
                    </a:cubicBezTo>
                    <a:cubicBezTo>
                      <a:pt x="62" y="60"/>
                      <a:pt x="62" y="60"/>
                      <a:pt x="62" y="60"/>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7"/>
                      <a:pt x="66" y="57"/>
                      <a:pt x="66" y="57"/>
                    </a:cubicBezTo>
                    <a:cubicBezTo>
                      <a:pt x="66" y="57"/>
                      <a:pt x="66" y="57"/>
                      <a:pt x="66" y="57"/>
                    </a:cubicBezTo>
                    <a:cubicBezTo>
                      <a:pt x="66" y="57"/>
                      <a:pt x="66" y="57"/>
                      <a:pt x="66" y="57"/>
                    </a:cubicBezTo>
                    <a:cubicBezTo>
                      <a:pt x="66" y="57"/>
                      <a:pt x="66"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6"/>
                      <a:pt x="68" y="56"/>
                      <a:pt x="68" y="56"/>
                    </a:cubicBezTo>
                    <a:cubicBezTo>
                      <a:pt x="68" y="56"/>
                      <a:pt x="68" y="56"/>
                      <a:pt x="68" y="56"/>
                    </a:cubicBezTo>
                    <a:cubicBezTo>
                      <a:pt x="68" y="56"/>
                      <a:pt x="68" y="56"/>
                      <a:pt x="68" y="56"/>
                    </a:cubicBezTo>
                    <a:cubicBezTo>
                      <a:pt x="68" y="56"/>
                      <a:pt x="68"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70" y="56"/>
                    </a:cubicBezTo>
                    <a:cubicBezTo>
                      <a:pt x="70" y="56"/>
                      <a:pt x="70" y="56"/>
                      <a:pt x="70" y="56"/>
                    </a:cubicBezTo>
                    <a:cubicBezTo>
                      <a:pt x="70" y="56"/>
                      <a:pt x="70" y="56"/>
                      <a:pt x="70" y="56"/>
                    </a:cubicBezTo>
                    <a:cubicBezTo>
                      <a:pt x="70" y="56"/>
                      <a:pt x="70" y="56"/>
                      <a:pt x="70" y="56"/>
                    </a:cubicBezTo>
                    <a:cubicBezTo>
                      <a:pt x="70" y="56"/>
                      <a:pt x="70" y="56"/>
                      <a:pt x="70" y="56"/>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2"/>
                      <a:pt x="74" y="52"/>
                      <a:pt x="74"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0"/>
                      <a:pt x="77" y="50"/>
                    </a:cubicBezTo>
                    <a:cubicBezTo>
                      <a:pt x="77" y="50"/>
                      <a:pt x="77" y="50"/>
                      <a:pt x="77" y="50"/>
                    </a:cubicBezTo>
                    <a:cubicBezTo>
                      <a:pt x="77" y="50"/>
                      <a:pt x="77" y="50"/>
                      <a:pt x="77" y="50"/>
                    </a:cubicBezTo>
                    <a:cubicBezTo>
                      <a:pt x="77" y="50"/>
                      <a:pt x="77" y="50"/>
                      <a:pt x="77" y="50"/>
                    </a:cubicBezTo>
                    <a:cubicBezTo>
                      <a:pt x="77" y="50"/>
                      <a:pt x="77"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9" y="50"/>
                    </a:cubicBezTo>
                    <a:cubicBezTo>
                      <a:pt x="79" y="50"/>
                      <a:pt x="79" y="50"/>
                      <a:pt x="79" y="50"/>
                    </a:cubicBezTo>
                    <a:cubicBezTo>
                      <a:pt x="79" y="50"/>
                      <a:pt x="79" y="50"/>
                      <a:pt x="79" y="50"/>
                    </a:cubicBezTo>
                    <a:cubicBezTo>
                      <a:pt x="79" y="50"/>
                      <a:pt x="79" y="50"/>
                      <a:pt x="79" y="50"/>
                    </a:cubicBezTo>
                    <a:cubicBezTo>
                      <a:pt x="79" y="50"/>
                      <a:pt x="79" y="50"/>
                      <a:pt x="79" y="50"/>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80" y="49"/>
                    </a:cubicBezTo>
                    <a:cubicBezTo>
                      <a:pt x="80" y="49"/>
                      <a:pt x="80" y="49"/>
                      <a:pt x="80" y="49"/>
                    </a:cubicBezTo>
                    <a:cubicBezTo>
                      <a:pt x="80" y="49"/>
                      <a:pt x="80" y="49"/>
                      <a:pt x="80" y="49"/>
                    </a:cubicBezTo>
                    <a:cubicBezTo>
                      <a:pt x="80" y="49"/>
                      <a:pt x="80" y="49"/>
                      <a:pt x="80" y="49"/>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1" y="48"/>
                    </a:cubicBezTo>
                    <a:cubicBezTo>
                      <a:pt x="81" y="48"/>
                      <a:pt x="81" y="48"/>
                      <a:pt x="81" y="48"/>
                    </a:cubicBezTo>
                    <a:cubicBezTo>
                      <a:pt x="81" y="48"/>
                      <a:pt x="81" y="48"/>
                      <a:pt x="81" y="48"/>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90" y="39"/>
                    </a:cubicBezTo>
                    <a:cubicBezTo>
                      <a:pt x="90" y="39"/>
                      <a:pt x="90" y="39"/>
                      <a:pt x="90" y="39"/>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7"/>
                      <a:pt x="90" y="37"/>
                      <a:pt x="90" y="37"/>
                    </a:cubicBezTo>
                    <a:cubicBezTo>
                      <a:pt x="90" y="37"/>
                      <a:pt x="90" y="37"/>
                      <a:pt x="90" y="37"/>
                    </a:cubicBezTo>
                    <a:cubicBezTo>
                      <a:pt x="90" y="37"/>
                      <a:pt x="90" y="37"/>
                      <a:pt x="90" y="37"/>
                    </a:cubicBezTo>
                    <a:cubicBezTo>
                      <a:pt x="90" y="37"/>
                      <a:pt x="90"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2" y="37"/>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7" y="31"/>
                      <a:pt x="97" y="31"/>
                      <a:pt x="97" y="31"/>
                    </a:cubicBezTo>
                    <a:cubicBezTo>
                      <a:pt x="97" y="31"/>
                      <a:pt x="97" y="31"/>
                      <a:pt x="97" y="31"/>
                    </a:cubicBezTo>
                    <a:cubicBezTo>
                      <a:pt x="97" y="31"/>
                      <a:pt x="97" y="31"/>
                      <a:pt x="97" y="31"/>
                    </a:cubicBezTo>
                    <a:cubicBezTo>
                      <a:pt x="97" y="31"/>
                      <a:pt x="97" y="31"/>
                      <a:pt x="97" y="31"/>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29"/>
                      <a:pt x="97" y="29"/>
                      <a:pt x="97" y="29"/>
                    </a:cubicBezTo>
                    <a:cubicBezTo>
                      <a:pt x="97" y="29"/>
                      <a:pt x="97"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6"/>
                    </a:cubicBezTo>
                    <a:cubicBezTo>
                      <a:pt x="99" y="26"/>
                      <a:pt x="99" y="26"/>
                      <a:pt x="99" y="26"/>
                    </a:cubicBezTo>
                    <a:cubicBezTo>
                      <a:pt x="99" y="26"/>
                      <a:pt x="99" y="26"/>
                      <a:pt x="99" y="26"/>
                    </a:cubicBezTo>
                    <a:cubicBezTo>
                      <a:pt x="99" y="26"/>
                      <a:pt x="99" y="26"/>
                      <a:pt x="99" y="26"/>
                    </a:cubicBezTo>
                    <a:cubicBezTo>
                      <a:pt x="99" y="26"/>
                      <a:pt x="99" y="26"/>
                      <a:pt x="99" y="26"/>
                    </a:cubicBezTo>
                    <a:cubicBezTo>
                      <a:pt x="99" y="26"/>
                      <a:pt x="99"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4"/>
                      <a:pt x="100" y="24"/>
                      <a:pt x="100" y="24"/>
                    </a:cubicBezTo>
                    <a:cubicBezTo>
                      <a:pt x="100" y="24"/>
                      <a:pt x="100" y="24"/>
                      <a:pt x="100" y="24"/>
                    </a:cubicBezTo>
                    <a:cubicBezTo>
                      <a:pt x="100" y="24"/>
                      <a:pt x="100"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3"/>
                      <a:pt x="101" y="23"/>
                      <a:pt x="101"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1"/>
                    </a:cubicBezTo>
                    <a:cubicBezTo>
                      <a:pt x="102" y="21"/>
                      <a:pt x="102"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19"/>
                      <a:pt x="103" y="19"/>
                      <a:pt x="103"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6"/>
                      <a:pt x="104" y="16"/>
                      <a:pt x="104" y="16"/>
                    </a:cubicBezTo>
                    <a:cubicBezTo>
                      <a:pt x="104" y="16"/>
                      <a:pt x="104" y="16"/>
                      <a:pt x="104" y="16"/>
                    </a:cubicBezTo>
                    <a:cubicBezTo>
                      <a:pt x="104" y="16"/>
                      <a:pt x="104" y="16"/>
                      <a:pt x="104" y="16"/>
                    </a:cubicBezTo>
                    <a:cubicBezTo>
                      <a:pt x="104" y="16"/>
                      <a:pt x="104" y="16"/>
                      <a:pt x="104" y="16"/>
                    </a:cubicBezTo>
                    <a:cubicBezTo>
                      <a:pt x="104" y="16"/>
                      <a:pt x="104" y="15"/>
                      <a:pt x="104" y="15"/>
                    </a:cubicBezTo>
                    <a:cubicBezTo>
                      <a:pt x="104" y="15"/>
                      <a:pt x="104" y="15"/>
                      <a:pt x="105" y="15"/>
                    </a:cubicBezTo>
                    <a:cubicBezTo>
                      <a:pt x="105" y="15"/>
                      <a:pt x="105" y="15"/>
                      <a:pt x="105" y="15"/>
                    </a:cubicBezTo>
                    <a:cubicBezTo>
                      <a:pt x="105" y="15"/>
                      <a:pt x="105" y="15"/>
                      <a:pt x="105" y="15"/>
                    </a:cubicBezTo>
                    <a:cubicBezTo>
                      <a:pt x="105" y="15"/>
                      <a:pt x="105" y="15"/>
                      <a:pt x="105" y="15"/>
                    </a:cubicBezTo>
                    <a:cubicBezTo>
                      <a:pt x="105" y="15"/>
                      <a:pt x="105" y="15"/>
                      <a:pt x="105" y="15"/>
                    </a:cubicBezTo>
                    <a:cubicBezTo>
                      <a:pt x="105" y="14"/>
                      <a:pt x="105" y="14"/>
                      <a:pt x="105" y="14"/>
                    </a:cubicBezTo>
                    <a:cubicBezTo>
                      <a:pt x="105" y="14"/>
                      <a:pt x="105" y="14"/>
                      <a:pt x="105" y="14"/>
                    </a:cubicBezTo>
                    <a:cubicBezTo>
                      <a:pt x="105" y="14"/>
                      <a:pt x="105" y="14"/>
                      <a:pt x="105"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1" y="27"/>
                      <a:pt x="91" y="27"/>
                      <a:pt x="91" y="27"/>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7" y="30"/>
                      <a:pt x="87" y="30"/>
                      <a:pt x="87" y="30"/>
                    </a:cubicBezTo>
                    <a:cubicBezTo>
                      <a:pt x="87" y="30"/>
                      <a:pt x="87" y="30"/>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5" y="31"/>
                      <a:pt x="85" y="31"/>
                    </a:cubicBezTo>
                    <a:cubicBezTo>
                      <a:pt x="85" y="31"/>
                      <a:pt x="85" y="31"/>
                      <a:pt x="85" y="31"/>
                    </a:cubicBezTo>
                    <a:cubicBezTo>
                      <a:pt x="85" y="31"/>
                      <a:pt x="85" y="31"/>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4" y="32"/>
                    </a:cubicBezTo>
                    <a:cubicBezTo>
                      <a:pt x="84" y="32"/>
                      <a:pt x="84" y="32"/>
                      <a:pt x="84" y="32"/>
                    </a:cubicBezTo>
                    <a:cubicBezTo>
                      <a:pt x="84" y="32"/>
                      <a:pt x="84" y="32"/>
                      <a:pt x="84" y="32"/>
                    </a:cubicBezTo>
                    <a:cubicBezTo>
                      <a:pt x="84" y="32"/>
                      <a:pt x="84" y="32"/>
                      <a:pt x="84" y="32"/>
                    </a:cubicBezTo>
                    <a:cubicBezTo>
                      <a:pt x="84" y="32"/>
                      <a:pt x="84" y="32"/>
                      <a:pt x="84" y="32"/>
                    </a:cubicBezTo>
                    <a:cubicBezTo>
                      <a:pt x="84" y="32"/>
                      <a:pt x="84" y="32"/>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4"/>
                      <a:pt x="83" y="34"/>
                      <a:pt x="83" y="34"/>
                    </a:cubicBezTo>
                    <a:cubicBezTo>
                      <a:pt x="83" y="34"/>
                      <a:pt x="83" y="34"/>
                      <a:pt x="83" y="34"/>
                    </a:cubicBezTo>
                    <a:cubicBezTo>
                      <a:pt x="83" y="34"/>
                      <a:pt x="83" y="34"/>
                      <a:pt x="83" y="34"/>
                    </a:cubicBezTo>
                    <a:cubicBezTo>
                      <a:pt x="83" y="34"/>
                      <a:pt x="83" y="34"/>
                      <a:pt x="83" y="34"/>
                    </a:cubicBezTo>
                    <a:cubicBezTo>
                      <a:pt x="83" y="34"/>
                      <a:pt x="83" y="34"/>
                      <a:pt x="83"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6" y="37"/>
                      <a:pt x="76" y="37"/>
                      <a:pt x="76" y="37"/>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4" y="38"/>
                      <a:pt x="74" y="38"/>
                      <a:pt x="74" y="38"/>
                    </a:cubicBezTo>
                    <a:cubicBezTo>
                      <a:pt x="74" y="38"/>
                      <a:pt x="74" y="38"/>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1"/>
                      <a:pt x="69" y="41"/>
                      <a:pt x="69" y="41"/>
                    </a:cubicBezTo>
                    <a:cubicBezTo>
                      <a:pt x="69"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3"/>
                    </a:cubicBezTo>
                    <a:cubicBezTo>
                      <a:pt x="65" y="43"/>
                      <a:pt x="65" y="43"/>
                      <a:pt x="65"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0" y="44"/>
                      <a:pt x="60" y="44"/>
                      <a:pt x="60" y="44"/>
                    </a:cubicBezTo>
                    <a:cubicBezTo>
                      <a:pt x="60" y="44"/>
                      <a:pt x="60" y="44"/>
                      <a:pt x="60" y="44"/>
                    </a:cubicBezTo>
                    <a:cubicBezTo>
                      <a:pt x="60" y="44"/>
                      <a:pt x="60" y="44"/>
                      <a:pt x="60" y="44"/>
                    </a:cubicBezTo>
                    <a:cubicBezTo>
                      <a:pt x="60" y="44"/>
                      <a:pt x="60" y="44"/>
                      <a:pt x="60" y="44"/>
                    </a:cubicBezTo>
                    <a:cubicBezTo>
                      <a:pt x="60" y="44"/>
                      <a:pt x="60" y="44"/>
                      <a:pt x="60" y="45"/>
                    </a:cubicBezTo>
                    <a:cubicBezTo>
                      <a:pt x="60" y="45"/>
                      <a:pt x="60" y="45"/>
                      <a:pt x="60" y="45"/>
                    </a:cubicBezTo>
                    <a:cubicBezTo>
                      <a:pt x="60"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7" y="45"/>
                      <a:pt x="57" y="45"/>
                      <a:pt x="57" y="45"/>
                    </a:cubicBezTo>
                    <a:cubicBezTo>
                      <a:pt x="57" y="45"/>
                      <a:pt x="57" y="45"/>
                      <a:pt x="57" y="45"/>
                    </a:cubicBezTo>
                    <a:cubicBezTo>
                      <a:pt x="57" y="45"/>
                      <a:pt x="57" y="45"/>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26"/>
                      <a:pt x="57" y="26"/>
                      <a:pt x="57" y="26"/>
                    </a:cubicBezTo>
                    <a:cubicBezTo>
                      <a:pt x="57" y="26"/>
                      <a:pt x="57" y="26"/>
                      <a:pt x="57" y="26"/>
                    </a:cubicBezTo>
                    <a:cubicBezTo>
                      <a:pt x="57" y="26"/>
                      <a:pt x="57" y="26"/>
                      <a:pt x="57" y="26"/>
                    </a:cubicBezTo>
                    <a:cubicBezTo>
                      <a:pt x="57" y="26"/>
                      <a:pt x="57" y="26"/>
                      <a:pt x="57" y="26"/>
                    </a:cubicBezTo>
                    <a:cubicBezTo>
                      <a:pt x="57" y="26"/>
                      <a:pt x="57"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9" y="26"/>
                    </a:cubicBezTo>
                    <a:cubicBezTo>
                      <a:pt x="59" y="26"/>
                      <a:pt x="59" y="26"/>
                      <a:pt x="59" y="26"/>
                    </a:cubicBezTo>
                    <a:cubicBezTo>
                      <a:pt x="59" y="26"/>
                      <a:pt x="59" y="26"/>
                      <a:pt x="59" y="26"/>
                    </a:cubicBezTo>
                    <a:cubicBezTo>
                      <a:pt x="59" y="26"/>
                      <a:pt x="59" y="26"/>
                      <a:pt x="59" y="26"/>
                    </a:cubicBezTo>
                    <a:cubicBezTo>
                      <a:pt x="59" y="25"/>
                      <a:pt x="59" y="25"/>
                      <a:pt x="59" y="25"/>
                    </a:cubicBezTo>
                    <a:cubicBezTo>
                      <a:pt x="59" y="25"/>
                      <a:pt x="59" y="25"/>
                      <a:pt x="59" y="25"/>
                    </a:cubicBezTo>
                    <a:cubicBezTo>
                      <a:pt x="59"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4" y="24"/>
                      <a:pt x="64" y="24"/>
                    </a:cubicBezTo>
                    <a:cubicBezTo>
                      <a:pt x="64" y="24"/>
                      <a:pt x="64" y="24"/>
                      <a:pt x="64" y="24"/>
                    </a:cubicBezTo>
                    <a:cubicBezTo>
                      <a:pt x="64" y="24"/>
                      <a:pt x="64" y="24"/>
                      <a:pt x="64" y="24"/>
                    </a:cubicBezTo>
                    <a:cubicBezTo>
                      <a:pt x="64" y="23"/>
                      <a:pt x="64" y="23"/>
                      <a:pt x="64" y="23"/>
                    </a:cubicBezTo>
                    <a:cubicBezTo>
                      <a:pt x="64" y="23"/>
                      <a:pt x="64"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6" y="23"/>
                      <a:pt x="66" y="23"/>
                      <a:pt x="67" y="23"/>
                    </a:cubicBezTo>
                    <a:cubicBezTo>
                      <a:pt x="67" y="23"/>
                      <a:pt x="67" y="23"/>
                      <a:pt x="67" y="23"/>
                    </a:cubicBezTo>
                    <a:cubicBezTo>
                      <a:pt x="67" y="23"/>
                      <a:pt x="67" y="23"/>
                      <a:pt x="67" y="23"/>
                    </a:cubicBezTo>
                    <a:cubicBezTo>
                      <a:pt x="67" y="23"/>
                      <a:pt x="67" y="23"/>
                      <a:pt x="67" y="23"/>
                    </a:cubicBezTo>
                    <a:cubicBezTo>
                      <a:pt x="67" y="22"/>
                      <a:pt x="67"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1" y="22"/>
                    </a:cubicBezTo>
                    <a:cubicBezTo>
                      <a:pt x="71" y="22"/>
                      <a:pt x="71" y="22"/>
                      <a:pt x="71" y="22"/>
                    </a:cubicBezTo>
                    <a:cubicBezTo>
                      <a:pt x="71" y="22"/>
                      <a:pt x="71" y="22"/>
                      <a:pt x="71" y="22"/>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4" y="20"/>
                      <a:pt x="74" y="20"/>
                      <a:pt x="74" y="20"/>
                    </a:cubicBezTo>
                    <a:cubicBezTo>
                      <a:pt x="74" y="20"/>
                      <a:pt x="74" y="20"/>
                      <a:pt x="74" y="20"/>
                    </a:cubicBezTo>
                    <a:cubicBezTo>
                      <a:pt x="74" y="20"/>
                      <a:pt x="74" y="20"/>
                      <a:pt x="74" y="20"/>
                    </a:cubicBezTo>
                    <a:cubicBezTo>
                      <a:pt x="74"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6" y="20"/>
                    </a:cubicBezTo>
                    <a:cubicBezTo>
                      <a:pt x="76" y="20"/>
                      <a:pt x="76" y="20"/>
                      <a:pt x="76" y="20"/>
                    </a:cubicBezTo>
                    <a:cubicBezTo>
                      <a:pt x="76" y="20"/>
                      <a:pt x="76" y="20"/>
                      <a:pt x="76" y="20"/>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8" y="19"/>
                      <a:pt x="78" y="19"/>
                      <a:pt x="78" y="19"/>
                    </a:cubicBezTo>
                    <a:cubicBezTo>
                      <a:pt x="78" y="19"/>
                      <a:pt x="78" y="19"/>
                      <a:pt x="78" y="19"/>
                    </a:cubicBezTo>
                    <a:cubicBezTo>
                      <a:pt x="78" y="18"/>
                      <a:pt x="78" y="18"/>
                      <a:pt x="78" y="18"/>
                    </a:cubicBezTo>
                    <a:cubicBezTo>
                      <a:pt x="78" y="18"/>
                      <a:pt x="78" y="18"/>
                      <a:pt x="78"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5" y="16"/>
                    </a:cubicBezTo>
                    <a:cubicBezTo>
                      <a:pt x="85" y="16"/>
                      <a:pt x="85" y="16"/>
                      <a:pt x="85" y="16"/>
                    </a:cubicBezTo>
                    <a:cubicBezTo>
                      <a:pt x="85" y="16"/>
                      <a:pt x="85" y="16"/>
                      <a:pt x="85" y="16"/>
                    </a:cubicBezTo>
                    <a:cubicBezTo>
                      <a:pt x="85" y="16"/>
                      <a:pt x="85" y="16"/>
                      <a:pt x="85" y="16"/>
                    </a:cubicBezTo>
                    <a:cubicBezTo>
                      <a:pt x="85" y="16"/>
                      <a:pt x="85" y="16"/>
                      <a:pt x="85" y="16"/>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8" y="15"/>
                      <a:pt x="88" y="15"/>
                      <a:pt x="88" y="15"/>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90" y="14"/>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1" y="13"/>
                    </a:cubicBezTo>
                    <a:cubicBezTo>
                      <a:pt x="91" y="13"/>
                      <a:pt x="91" y="13"/>
                      <a:pt x="91" y="13"/>
                    </a:cubicBezTo>
                    <a:cubicBezTo>
                      <a:pt x="91" y="13"/>
                      <a:pt x="91" y="13"/>
                      <a:pt x="91" y="13"/>
                    </a:cubicBezTo>
                    <a:cubicBezTo>
                      <a:pt x="91" y="13"/>
                      <a:pt x="91" y="13"/>
                      <a:pt x="91" y="13"/>
                    </a:cubicBezTo>
                    <a:cubicBezTo>
                      <a:pt x="91" y="13"/>
                      <a:pt x="91" y="13"/>
                      <a:pt x="91" y="13"/>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3" y="12"/>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4" y="11"/>
                    </a:cubicBezTo>
                    <a:cubicBezTo>
                      <a:pt x="94" y="11"/>
                      <a:pt x="94" y="11"/>
                      <a:pt x="94" y="11"/>
                    </a:cubicBezTo>
                    <a:cubicBezTo>
                      <a:pt x="94" y="11"/>
                      <a:pt x="94" y="11"/>
                      <a:pt x="94" y="11"/>
                    </a:cubicBezTo>
                    <a:cubicBezTo>
                      <a:pt x="94" y="11"/>
                      <a:pt x="94" y="11"/>
                      <a:pt x="94" y="11"/>
                    </a:cubicBezTo>
                    <a:cubicBezTo>
                      <a:pt x="94" y="11"/>
                      <a:pt x="94" y="11"/>
                      <a:pt x="94" y="11"/>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100" y="7"/>
                    </a:cubicBezTo>
                    <a:cubicBezTo>
                      <a:pt x="100" y="7"/>
                      <a:pt x="100" y="7"/>
                      <a:pt x="100" y="7"/>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1" y="6"/>
                    </a:cubicBezTo>
                    <a:cubicBezTo>
                      <a:pt x="101" y="6"/>
                      <a:pt x="101" y="6"/>
                      <a:pt x="101" y="6"/>
                    </a:cubicBezTo>
                    <a:cubicBezTo>
                      <a:pt x="101" y="6"/>
                      <a:pt x="101" y="6"/>
                      <a:pt x="101" y="6"/>
                    </a:cubicBezTo>
                    <a:cubicBezTo>
                      <a:pt x="101" y="6"/>
                      <a:pt x="101" y="6"/>
                      <a:pt x="101" y="6"/>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2" y="5"/>
                      <a:pt x="102" y="5"/>
                      <a:pt x="102" y="5"/>
                    </a:cubicBezTo>
                    <a:cubicBezTo>
                      <a:pt x="102" y="5"/>
                      <a:pt x="102" y="5"/>
                      <a:pt x="102" y="5"/>
                    </a:cubicBezTo>
                    <a:cubicBezTo>
                      <a:pt x="102" y="5"/>
                      <a:pt x="102" y="5"/>
                      <a:pt x="102" y="5"/>
                    </a:cubicBezTo>
                    <a:cubicBezTo>
                      <a:pt x="102" y="5"/>
                      <a:pt x="102" y="5"/>
                      <a:pt x="102" y="5"/>
                    </a:cubicBezTo>
                    <a:cubicBezTo>
                      <a:pt x="102" y="5"/>
                      <a:pt x="102" y="5"/>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3" y="4"/>
                    </a:cubicBezTo>
                    <a:cubicBezTo>
                      <a:pt x="103" y="4"/>
                      <a:pt x="103" y="4"/>
                      <a:pt x="103" y="4"/>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1"/>
                    </a:cubicBezTo>
                    <a:cubicBezTo>
                      <a:pt x="107" y="1"/>
                      <a:pt x="107" y="1"/>
                      <a:pt x="107" y="1"/>
                    </a:cubicBezTo>
                    <a:cubicBezTo>
                      <a:pt x="107" y="1"/>
                      <a:pt x="107"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9" y="1"/>
                      <a:pt x="109" y="1"/>
                      <a:pt x="109" y="1"/>
                    </a:cubicBezTo>
                    <a:cubicBezTo>
                      <a:pt x="109" y="1"/>
                      <a:pt x="109" y="1"/>
                      <a:pt x="109" y="1"/>
                    </a:cubicBezTo>
                    <a:cubicBezTo>
                      <a:pt x="109" y="1"/>
                      <a:pt x="109" y="1"/>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3"/>
                    </a:cubicBezTo>
                    <a:cubicBezTo>
                      <a:pt x="109" y="3"/>
                      <a:pt x="109" y="3"/>
                      <a:pt x="109" y="3"/>
                    </a:cubicBezTo>
                    <a:cubicBezTo>
                      <a:pt x="109" y="3"/>
                      <a:pt x="109" y="3"/>
                      <a:pt x="109" y="3"/>
                    </a:cubicBezTo>
                    <a:cubicBezTo>
                      <a:pt x="109" y="3"/>
                      <a:pt x="109"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8" y="9"/>
                      <a:pt x="118" y="9"/>
                      <a:pt x="118" y="9"/>
                    </a:cubicBezTo>
                    <a:cubicBezTo>
                      <a:pt x="118" y="9"/>
                      <a:pt x="118" y="9"/>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2"/>
                    </a:cubicBezTo>
                    <a:cubicBezTo>
                      <a:pt x="120" y="12"/>
                      <a:pt x="120" y="12"/>
                      <a:pt x="120" y="12"/>
                    </a:cubicBezTo>
                    <a:cubicBezTo>
                      <a:pt x="120" y="12"/>
                      <a:pt x="120" y="12"/>
                      <a:pt x="120" y="12"/>
                    </a:cubicBezTo>
                    <a:cubicBezTo>
                      <a:pt x="120" y="12"/>
                      <a:pt x="120"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5" y="14"/>
                    </a:cubicBezTo>
                    <a:cubicBezTo>
                      <a:pt x="125" y="14"/>
                      <a:pt x="125" y="14"/>
                      <a:pt x="125" y="14"/>
                    </a:cubicBezTo>
                    <a:cubicBezTo>
                      <a:pt x="125" y="14"/>
                      <a:pt x="125" y="14"/>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6"/>
                      <a:pt x="127" y="16"/>
                      <a:pt x="127" y="16"/>
                    </a:cubicBezTo>
                    <a:cubicBezTo>
                      <a:pt x="127" y="16"/>
                      <a:pt x="127" y="16"/>
                      <a:pt x="127" y="16"/>
                    </a:cubicBezTo>
                    <a:cubicBezTo>
                      <a:pt x="127" y="16"/>
                      <a:pt x="127" y="16"/>
                      <a:pt x="127"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3" y="18"/>
                      <a:pt x="133" y="18"/>
                      <a:pt x="133" y="18"/>
                    </a:cubicBezTo>
                    <a:cubicBezTo>
                      <a:pt x="133" y="18"/>
                      <a:pt x="133" y="18"/>
                      <a:pt x="133" y="18"/>
                    </a:cubicBezTo>
                    <a:cubicBezTo>
                      <a:pt x="133" y="18"/>
                      <a:pt x="133" y="18"/>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4" y="19"/>
                    </a:cubicBezTo>
                    <a:cubicBezTo>
                      <a:pt x="134" y="19"/>
                      <a:pt x="134" y="19"/>
                      <a:pt x="134" y="19"/>
                    </a:cubicBezTo>
                    <a:cubicBezTo>
                      <a:pt x="134" y="19"/>
                      <a:pt x="134" y="19"/>
                      <a:pt x="134" y="19"/>
                    </a:cubicBezTo>
                    <a:cubicBezTo>
                      <a:pt x="134"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9" y="20"/>
                      <a:pt x="139" y="20"/>
                    </a:cubicBezTo>
                    <a:cubicBezTo>
                      <a:pt x="139" y="20"/>
                      <a:pt x="139" y="20"/>
                      <a:pt x="139" y="20"/>
                    </a:cubicBezTo>
                    <a:cubicBezTo>
                      <a:pt x="139" y="20"/>
                      <a:pt x="139" y="20"/>
                      <a:pt x="139" y="20"/>
                    </a:cubicBezTo>
                    <a:cubicBezTo>
                      <a:pt x="139" y="20"/>
                      <a:pt x="139" y="20"/>
                      <a:pt x="139" y="20"/>
                    </a:cubicBezTo>
                    <a:cubicBezTo>
                      <a:pt x="139" y="20"/>
                      <a:pt x="139" y="20"/>
                      <a:pt x="140" y="20"/>
                    </a:cubicBezTo>
                    <a:cubicBezTo>
                      <a:pt x="140" y="20"/>
                      <a:pt x="140" y="20"/>
                      <a:pt x="140" y="20"/>
                    </a:cubicBezTo>
                    <a:cubicBezTo>
                      <a:pt x="140" y="20"/>
                      <a:pt x="140" y="20"/>
                      <a:pt x="140" y="20"/>
                    </a:cubicBezTo>
                    <a:cubicBezTo>
                      <a:pt x="140" y="20"/>
                      <a:pt x="140" y="20"/>
                      <a:pt x="140" y="20"/>
                    </a:cubicBezTo>
                    <a:cubicBezTo>
                      <a:pt x="140" y="20"/>
                      <a:pt x="140" y="20"/>
                      <a:pt x="140" y="20"/>
                    </a:cubicBezTo>
                    <a:cubicBezTo>
                      <a:pt x="140" y="20"/>
                      <a:pt x="140" y="20"/>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4" y="22"/>
                      <a:pt x="144" y="23"/>
                    </a:cubicBezTo>
                    <a:cubicBezTo>
                      <a:pt x="144" y="23"/>
                      <a:pt x="144" y="23"/>
                      <a:pt x="144" y="23"/>
                    </a:cubicBezTo>
                    <a:cubicBezTo>
                      <a:pt x="144" y="23"/>
                      <a:pt x="144" y="23"/>
                      <a:pt x="144" y="23"/>
                    </a:cubicBezTo>
                    <a:cubicBezTo>
                      <a:pt x="144" y="23"/>
                      <a:pt x="144" y="23"/>
                      <a:pt x="144" y="23"/>
                    </a:cubicBezTo>
                    <a:cubicBezTo>
                      <a:pt x="144" y="23"/>
                      <a:pt x="145" y="23"/>
                      <a:pt x="145" y="23"/>
                    </a:cubicBezTo>
                    <a:cubicBezTo>
                      <a:pt x="145" y="23"/>
                      <a:pt x="145" y="23"/>
                      <a:pt x="145" y="23"/>
                    </a:cubicBezTo>
                    <a:cubicBezTo>
                      <a:pt x="145" y="23"/>
                      <a:pt x="145" y="23"/>
                      <a:pt x="145" y="23"/>
                    </a:cubicBezTo>
                    <a:cubicBezTo>
                      <a:pt x="145" y="23"/>
                      <a:pt x="145" y="23"/>
                      <a:pt x="145" y="23"/>
                    </a:cubicBezTo>
                    <a:cubicBezTo>
                      <a:pt x="145" y="23"/>
                      <a:pt x="145" y="23"/>
                      <a:pt x="145" y="23"/>
                    </a:cubicBezTo>
                    <a:cubicBezTo>
                      <a:pt x="146" y="23"/>
                      <a:pt x="146" y="23"/>
                      <a:pt x="146" y="23"/>
                    </a:cubicBezTo>
                    <a:cubicBezTo>
                      <a:pt x="146" y="23"/>
                      <a:pt x="146"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8" y="23"/>
                    </a:cubicBezTo>
                    <a:cubicBezTo>
                      <a:pt x="148" y="23"/>
                      <a:pt x="148" y="23"/>
                      <a:pt x="148" y="23"/>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9" y="24"/>
                      <a:pt x="149" y="24"/>
                      <a:pt x="149" y="24"/>
                    </a:cubicBezTo>
                    <a:cubicBezTo>
                      <a:pt x="149" y="24"/>
                      <a:pt x="149" y="24"/>
                      <a:pt x="149" y="24"/>
                    </a:cubicBezTo>
                    <a:cubicBezTo>
                      <a:pt x="149" y="24"/>
                      <a:pt x="149" y="24"/>
                      <a:pt x="149"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1" y="24"/>
                      <a:pt x="151" y="24"/>
                      <a:pt x="151" y="24"/>
                    </a:cubicBezTo>
                    <a:cubicBezTo>
                      <a:pt x="151" y="24"/>
                      <a:pt x="151" y="24"/>
                      <a:pt x="151" y="24"/>
                    </a:cubicBezTo>
                    <a:cubicBezTo>
                      <a:pt x="151" y="24"/>
                      <a:pt x="151" y="24"/>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6"/>
                    </a:cubicBezTo>
                    <a:cubicBezTo>
                      <a:pt x="152" y="26"/>
                      <a:pt x="152"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4" y="26"/>
                      <a:pt x="154" y="26"/>
                    </a:cubicBezTo>
                    <a:cubicBezTo>
                      <a:pt x="154" y="26"/>
                      <a:pt x="154" y="26"/>
                      <a:pt x="154" y="26"/>
                    </a:cubicBezTo>
                    <a:cubicBezTo>
                      <a:pt x="154" y="26"/>
                      <a:pt x="154" y="26"/>
                      <a:pt x="154" y="26"/>
                    </a:cubicBezTo>
                    <a:cubicBezTo>
                      <a:pt x="154" y="26"/>
                      <a:pt x="154"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lose/>
                    <a:moveTo>
                      <a:pt x="57" y="208"/>
                    </a:moveTo>
                    <a:cubicBezTo>
                      <a:pt x="57" y="186"/>
                      <a:pt x="57" y="186"/>
                      <a:pt x="57" y="186"/>
                    </a:cubicBezTo>
                    <a:cubicBezTo>
                      <a:pt x="58" y="186"/>
                      <a:pt x="58" y="186"/>
                      <a:pt x="58" y="186"/>
                    </a:cubicBezTo>
                    <a:cubicBezTo>
                      <a:pt x="58" y="186"/>
                      <a:pt x="58" y="186"/>
                      <a:pt x="59" y="186"/>
                    </a:cubicBezTo>
                    <a:cubicBezTo>
                      <a:pt x="59" y="186"/>
                      <a:pt x="59" y="186"/>
                      <a:pt x="59" y="186"/>
                    </a:cubicBezTo>
                    <a:cubicBezTo>
                      <a:pt x="60" y="186"/>
                      <a:pt x="60" y="186"/>
                      <a:pt x="60" y="186"/>
                    </a:cubicBezTo>
                    <a:cubicBezTo>
                      <a:pt x="60" y="186"/>
                      <a:pt x="60" y="185"/>
                      <a:pt x="60" y="185"/>
                    </a:cubicBezTo>
                    <a:cubicBezTo>
                      <a:pt x="61" y="185"/>
                      <a:pt x="61" y="185"/>
                      <a:pt x="61" y="185"/>
                    </a:cubicBezTo>
                    <a:cubicBezTo>
                      <a:pt x="61" y="185"/>
                      <a:pt x="61" y="185"/>
                      <a:pt x="61" y="185"/>
                    </a:cubicBezTo>
                    <a:cubicBezTo>
                      <a:pt x="61" y="185"/>
                      <a:pt x="61" y="185"/>
                      <a:pt x="61" y="185"/>
                    </a:cubicBezTo>
                    <a:cubicBezTo>
                      <a:pt x="61" y="185"/>
                      <a:pt x="62" y="185"/>
                      <a:pt x="62" y="185"/>
                    </a:cubicBezTo>
                    <a:cubicBezTo>
                      <a:pt x="62" y="185"/>
                      <a:pt x="62" y="185"/>
                      <a:pt x="62" y="185"/>
                    </a:cubicBezTo>
                    <a:cubicBezTo>
                      <a:pt x="62" y="185"/>
                      <a:pt x="62" y="185"/>
                      <a:pt x="63" y="185"/>
                    </a:cubicBezTo>
                    <a:cubicBezTo>
                      <a:pt x="63" y="184"/>
                      <a:pt x="64" y="184"/>
                      <a:pt x="65" y="184"/>
                    </a:cubicBezTo>
                    <a:cubicBezTo>
                      <a:pt x="65" y="184"/>
                      <a:pt x="65" y="183"/>
                      <a:pt x="66" y="183"/>
                    </a:cubicBezTo>
                    <a:cubicBezTo>
                      <a:pt x="66" y="183"/>
                      <a:pt x="66" y="183"/>
                      <a:pt x="67" y="183"/>
                    </a:cubicBezTo>
                    <a:cubicBezTo>
                      <a:pt x="67" y="183"/>
                      <a:pt x="67" y="183"/>
                      <a:pt x="67" y="183"/>
                    </a:cubicBezTo>
                    <a:cubicBezTo>
                      <a:pt x="67" y="183"/>
                      <a:pt x="67" y="183"/>
                      <a:pt x="67" y="183"/>
                    </a:cubicBezTo>
                    <a:cubicBezTo>
                      <a:pt x="67" y="182"/>
                      <a:pt x="67" y="182"/>
                      <a:pt x="67" y="182"/>
                    </a:cubicBezTo>
                    <a:cubicBezTo>
                      <a:pt x="67" y="182"/>
                      <a:pt x="67"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1"/>
                      <a:pt x="68" y="181"/>
                      <a:pt x="68" y="181"/>
                    </a:cubicBezTo>
                    <a:cubicBezTo>
                      <a:pt x="69" y="181"/>
                      <a:pt x="69" y="181"/>
                      <a:pt x="69" y="181"/>
                    </a:cubicBezTo>
                    <a:cubicBezTo>
                      <a:pt x="69" y="181"/>
                      <a:pt x="69" y="181"/>
                      <a:pt x="69" y="181"/>
                    </a:cubicBezTo>
                    <a:cubicBezTo>
                      <a:pt x="69" y="181"/>
                      <a:pt x="69" y="181"/>
                      <a:pt x="70" y="181"/>
                    </a:cubicBezTo>
                    <a:cubicBezTo>
                      <a:pt x="70" y="181"/>
                      <a:pt x="70" y="181"/>
                      <a:pt x="70" y="181"/>
                    </a:cubicBezTo>
                    <a:cubicBezTo>
                      <a:pt x="70" y="180"/>
                      <a:pt x="70" y="180"/>
                      <a:pt x="70" y="180"/>
                    </a:cubicBezTo>
                    <a:cubicBezTo>
                      <a:pt x="70" y="180"/>
                      <a:pt x="70" y="180"/>
                      <a:pt x="70" y="180"/>
                    </a:cubicBezTo>
                    <a:cubicBezTo>
                      <a:pt x="70" y="180"/>
                      <a:pt x="70"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3" y="180"/>
                      <a:pt x="73" y="180"/>
                      <a:pt x="73" y="180"/>
                    </a:cubicBezTo>
                    <a:cubicBezTo>
                      <a:pt x="73" y="180"/>
                      <a:pt x="73" y="180"/>
                      <a:pt x="73" y="180"/>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8"/>
                      <a:pt x="74"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6" y="178"/>
                    </a:cubicBezTo>
                    <a:cubicBezTo>
                      <a:pt x="76" y="177"/>
                      <a:pt x="76" y="177"/>
                      <a:pt x="76" y="177"/>
                    </a:cubicBezTo>
                    <a:cubicBezTo>
                      <a:pt x="76" y="177"/>
                      <a:pt x="76" y="177"/>
                      <a:pt x="76" y="177"/>
                    </a:cubicBezTo>
                    <a:cubicBezTo>
                      <a:pt x="76" y="177"/>
                      <a:pt x="76" y="177"/>
                      <a:pt x="76" y="177"/>
                    </a:cubicBezTo>
                    <a:cubicBezTo>
                      <a:pt x="76" y="177"/>
                      <a:pt x="76" y="177"/>
                      <a:pt x="76" y="177"/>
                    </a:cubicBezTo>
                    <a:cubicBezTo>
                      <a:pt x="76" y="177"/>
                      <a:pt x="77" y="177"/>
                      <a:pt x="77" y="177"/>
                    </a:cubicBezTo>
                    <a:cubicBezTo>
                      <a:pt x="77" y="177"/>
                      <a:pt x="77" y="177"/>
                      <a:pt x="77" y="177"/>
                    </a:cubicBezTo>
                    <a:cubicBezTo>
                      <a:pt x="77" y="177"/>
                      <a:pt x="77" y="176"/>
                      <a:pt x="77"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9" y="176"/>
                    </a:cubicBezTo>
                    <a:cubicBezTo>
                      <a:pt x="79" y="176"/>
                      <a:pt x="79" y="176"/>
                      <a:pt x="79" y="176"/>
                    </a:cubicBezTo>
                    <a:cubicBezTo>
                      <a:pt x="79" y="176"/>
                      <a:pt x="79" y="176"/>
                      <a:pt x="79" y="176"/>
                    </a:cubicBezTo>
                    <a:cubicBezTo>
                      <a:pt x="79" y="176"/>
                      <a:pt x="79" y="176"/>
                      <a:pt x="79" y="176"/>
                    </a:cubicBezTo>
                    <a:cubicBezTo>
                      <a:pt x="79" y="175"/>
                      <a:pt x="79" y="175"/>
                      <a:pt x="79" y="175"/>
                    </a:cubicBezTo>
                    <a:cubicBezTo>
                      <a:pt x="79" y="175"/>
                      <a:pt x="79"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1" y="175"/>
                    </a:cubicBezTo>
                    <a:cubicBezTo>
                      <a:pt x="81" y="175"/>
                      <a:pt x="81" y="175"/>
                      <a:pt x="81" y="175"/>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3" y="174"/>
                    </a:cubicBezTo>
                    <a:cubicBezTo>
                      <a:pt x="83" y="174"/>
                      <a:pt x="83" y="174"/>
                      <a:pt x="83" y="174"/>
                    </a:cubicBezTo>
                    <a:cubicBezTo>
                      <a:pt x="83" y="174"/>
                      <a:pt x="83" y="174"/>
                      <a:pt x="83" y="174"/>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4" y="173"/>
                    </a:cubicBezTo>
                    <a:cubicBezTo>
                      <a:pt x="84" y="173"/>
                      <a:pt x="84" y="173"/>
                      <a:pt x="84" y="173"/>
                    </a:cubicBezTo>
                    <a:cubicBezTo>
                      <a:pt x="84" y="173"/>
                      <a:pt x="84" y="173"/>
                      <a:pt x="84" y="173"/>
                    </a:cubicBezTo>
                    <a:cubicBezTo>
                      <a:pt x="84" y="173"/>
                      <a:pt x="84" y="173"/>
                      <a:pt x="84" y="173"/>
                    </a:cubicBezTo>
                    <a:cubicBezTo>
                      <a:pt x="84" y="173"/>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0"/>
                      <a:pt x="86" y="170"/>
                      <a:pt x="86" y="170"/>
                    </a:cubicBezTo>
                    <a:cubicBezTo>
                      <a:pt x="86" y="170"/>
                      <a:pt x="86"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90" y="169"/>
                    </a:cubicBezTo>
                    <a:cubicBezTo>
                      <a:pt x="90" y="169"/>
                      <a:pt x="90" y="169"/>
                      <a:pt x="90" y="169"/>
                    </a:cubicBezTo>
                    <a:cubicBezTo>
                      <a:pt x="90" y="169"/>
                      <a:pt x="90" y="169"/>
                      <a:pt x="90" y="169"/>
                    </a:cubicBezTo>
                    <a:cubicBezTo>
                      <a:pt x="90" y="169"/>
                      <a:pt x="90" y="169"/>
                      <a:pt x="90" y="169"/>
                    </a:cubicBezTo>
                    <a:cubicBezTo>
                      <a:pt x="90" y="169"/>
                      <a:pt x="90" y="169"/>
                      <a:pt x="90" y="169"/>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7"/>
                      <a:pt x="91" y="167"/>
                    </a:cubicBezTo>
                    <a:cubicBezTo>
                      <a:pt x="91" y="167"/>
                      <a:pt x="91" y="167"/>
                      <a:pt x="91" y="167"/>
                    </a:cubicBezTo>
                    <a:cubicBezTo>
                      <a:pt x="91" y="167"/>
                      <a:pt x="91" y="167"/>
                      <a:pt x="91" y="167"/>
                    </a:cubicBezTo>
                    <a:cubicBezTo>
                      <a:pt x="91" y="167"/>
                      <a:pt x="91"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6" y="165"/>
                    </a:cubicBezTo>
                    <a:cubicBezTo>
                      <a:pt x="96" y="165"/>
                      <a:pt x="96" y="165"/>
                      <a:pt x="96" y="165"/>
                    </a:cubicBezTo>
                    <a:cubicBezTo>
                      <a:pt x="96" y="165"/>
                      <a:pt x="96" y="165"/>
                      <a:pt x="96" y="165"/>
                    </a:cubicBezTo>
                    <a:cubicBezTo>
                      <a:pt x="96" y="165"/>
                      <a:pt x="96" y="165"/>
                      <a:pt x="96" y="165"/>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7" y="164"/>
                    </a:cubicBezTo>
                    <a:cubicBezTo>
                      <a:pt x="97" y="164"/>
                      <a:pt x="97" y="164"/>
                      <a:pt x="97" y="164"/>
                    </a:cubicBezTo>
                    <a:cubicBezTo>
                      <a:pt x="97" y="164"/>
                      <a:pt x="97" y="164"/>
                      <a:pt x="97" y="164"/>
                    </a:cubicBezTo>
                    <a:cubicBezTo>
                      <a:pt x="97" y="164"/>
                      <a:pt x="97" y="164"/>
                      <a:pt x="97" y="164"/>
                    </a:cubicBezTo>
                    <a:cubicBezTo>
                      <a:pt x="97" y="164"/>
                      <a:pt x="97" y="164"/>
                      <a:pt x="97" y="164"/>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2"/>
                      <a:pt x="98" y="162"/>
                      <a:pt x="98" y="162"/>
                    </a:cubicBezTo>
                    <a:cubicBezTo>
                      <a:pt x="98" y="162"/>
                      <a:pt x="98" y="162"/>
                      <a:pt x="98"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100" y="162"/>
                    </a:cubicBezTo>
                    <a:cubicBezTo>
                      <a:pt x="100" y="162"/>
                      <a:pt x="100" y="162"/>
                      <a:pt x="100" y="162"/>
                    </a:cubicBezTo>
                    <a:cubicBezTo>
                      <a:pt x="100" y="162"/>
                      <a:pt x="100" y="162"/>
                      <a:pt x="100" y="162"/>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2"/>
                      <a:pt x="103" y="162"/>
                      <a:pt x="103" y="162"/>
                    </a:cubicBezTo>
                    <a:cubicBezTo>
                      <a:pt x="103" y="162"/>
                      <a:pt x="103" y="162"/>
                      <a:pt x="103" y="163"/>
                    </a:cubicBezTo>
                    <a:cubicBezTo>
                      <a:pt x="103" y="163"/>
                      <a:pt x="103" y="163"/>
                      <a:pt x="103" y="163"/>
                    </a:cubicBezTo>
                    <a:cubicBezTo>
                      <a:pt x="103" y="163"/>
                      <a:pt x="103" y="163"/>
                      <a:pt x="103" y="163"/>
                    </a:cubicBezTo>
                    <a:cubicBezTo>
                      <a:pt x="103" y="163"/>
                      <a:pt x="103" y="163"/>
                      <a:pt x="103" y="163"/>
                    </a:cubicBezTo>
                    <a:cubicBezTo>
                      <a:pt x="103" y="164"/>
                      <a:pt x="103" y="164"/>
                      <a:pt x="103" y="165"/>
                    </a:cubicBezTo>
                    <a:cubicBezTo>
                      <a:pt x="103" y="165"/>
                      <a:pt x="103" y="165"/>
                      <a:pt x="103" y="165"/>
                    </a:cubicBezTo>
                    <a:cubicBezTo>
                      <a:pt x="103" y="165"/>
                      <a:pt x="103" y="166"/>
                      <a:pt x="103" y="166"/>
                    </a:cubicBezTo>
                    <a:cubicBezTo>
                      <a:pt x="103" y="166"/>
                      <a:pt x="103" y="166"/>
                      <a:pt x="103" y="166"/>
                    </a:cubicBezTo>
                    <a:cubicBezTo>
                      <a:pt x="103" y="166"/>
                      <a:pt x="103" y="166"/>
                      <a:pt x="103" y="166"/>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8"/>
                      <a:pt x="103" y="168"/>
                      <a:pt x="103" y="168"/>
                    </a:cubicBezTo>
                    <a:cubicBezTo>
                      <a:pt x="103" y="168"/>
                      <a:pt x="103" y="168"/>
                      <a:pt x="103" y="168"/>
                    </a:cubicBezTo>
                    <a:cubicBezTo>
                      <a:pt x="103" y="168"/>
                      <a:pt x="103" y="168"/>
                      <a:pt x="103" y="168"/>
                    </a:cubicBezTo>
                    <a:cubicBezTo>
                      <a:pt x="103" y="168"/>
                      <a:pt x="103" y="168"/>
                      <a:pt x="103" y="168"/>
                    </a:cubicBezTo>
                    <a:cubicBezTo>
                      <a:pt x="103" y="169"/>
                      <a:pt x="103" y="169"/>
                      <a:pt x="103" y="169"/>
                    </a:cubicBezTo>
                    <a:cubicBezTo>
                      <a:pt x="103" y="169"/>
                      <a:pt x="103" y="169"/>
                      <a:pt x="103" y="169"/>
                    </a:cubicBezTo>
                    <a:cubicBezTo>
                      <a:pt x="103" y="169"/>
                      <a:pt x="103" y="169"/>
                      <a:pt x="103" y="170"/>
                    </a:cubicBezTo>
                    <a:cubicBezTo>
                      <a:pt x="103" y="170"/>
                      <a:pt x="103" y="170"/>
                      <a:pt x="103" y="171"/>
                    </a:cubicBezTo>
                    <a:cubicBezTo>
                      <a:pt x="103" y="171"/>
                      <a:pt x="103" y="171"/>
                      <a:pt x="103" y="171"/>
                    </a:cubicBezTo>
                    <a:cubicBezTo>
                      <a:pt x="103" y="172"/>
                      <a:pt x="103" y="173"/>
                      <a:pt x="103" y="175"/>
                    </a:cubicBezTo>
                    <a:cubicBezTo>
                      <a:pt x="103" y="175"/>
                      <a:pt x="103" y="175"/>
                      <a:pt x="103" y="175"/>
                    </a:cubicBezTo>
                    <a:cubicBezTo>
                      <a:pt x="103" y="175"/>
                      <a:pt x="103" y="175"/>
                      <a:pt x="103" y="175"/>
                    </a:cubicBezTo>
                    <a:cubicBezTo>
                      <a:pt x="103" y="175"/>
                      <a:pt x="103" y="175"/>
                      <a:pt x="103" y="175"/>
                    </a:cubicBezTo>
                    <a:cubicBezTo>
                      <a:pt x="103" y="175"/>
                      <a:pt x="103" y="175"/>
                      <a:pt x="103" y="175"/>
                    </a:cubicBezTo>
                    <a:cubicBezTo>
                      <a:pt x="103" y="175"/>
                      <a:pt x="102" y="175"/>
                      <a:pt x="102" y="175"/>
                    </a:cubicBezTo>
                    <a:cubicBezTo>
                      <a:pt x="102" y="175"/>
                      <a:pt x="102" y="175"/>
                      <a:pt x="102" y="176"/>
                    </a:cubicBezTo>
                    <a:cubicBezTo>
                      <a:pt x="102" y="176"/>
                      <a:pt x="102" y="176"/>
                      <a:pt x="102" y="176"/>
                    </a:cubicBezTo>
                    <a:cubicBezTo>
                      <a:pt x="102" y="176"/>
                      <a:pt x="102" y="176"/>
                      <a:pt x="102" y="176"/>
                    </a:cubicBezTo>
                    <a:cubicBezTo>
                      <a:pt x="102" y="176"/>
                      <a:pt x="102" y="176"/>
                      <a:pt x="102" y="176"/>
                    </a:cubicBezTo>
                    <a:cubicBezTo>
                      <a:pt x="102" y="176"/>
                      <a:pt x="102" y="176"/>
                      <a:pt x="102" y="176"/>
                    </a:cubicBezTo>
                    <a:cubicBezTo>
                      <a:pt x="102" y="176"/>
                      <a:pt x="102" y="176"/>
                      <a:pt x="102" y="177"/>
                    </a:cubicBezTo>
                    <a:cubicBezTo>
                      <a:pt x="102" y="177"/>
                      <a:pt x="102" y="177"/>
                      <a:pt x="102" y="177"/>
                    </a:cubicBezTo>
                    <a:cubicBezTo>
                      <a:pt x="102" y="178"/>
                      <a:pt x="102" y="179"/>
                      <a:pt x="102" y="179"/>
                    </a:cubicBezTo>
                    <a:cubicBezTo>
                      <a:pt x="102" y="179"/>
                      <a:pt x="102" y="179"/>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1"/>
                      <a:pt x="102" y="181"/>
                    </a:cubicBezTo>
                    <a:cubicBezTo>
                      <a:pt x="102" y="181"/>
                      <a:pt x="102" y="181"/>
                      <a:pt x="102" y="181"/>
                    </a:cubicBezTo>
                    <a:cubicBezTo>
                      <a:pt x="102" y="181"/>
                      <a:pt x="102" y="181"/>
                      <a:pt x="102" y="181"/>
                    </a:cubicBezTo>
                    <a:cubicBezTo>
                      <a:pt x="101" y="181"/>
                      <a:pt x="101" y="181"/>
                      <a:pt x="101" y="181"/>
                    </a:cubicBezTo>
                    <a:cubicBezTo>
                      <a:pt x="101" y="181"/>
                      <a:pt x="101" y="181"/>
                      <a:pt x="101" y="181"/>
                    </a:cubicBezTo>
                    <a:cubicBezTo>
                      <a:pt x="101" y="181"/>
                      <a:pt x="101" y="181"/>
                      <a:pt x="101" y="181"/>
                    </a:cubicBezTo>
                    <a:cubicBezTo>
                      <a:pt x="101" y="181"/>
                      <a:pt x="101" y="181"/>
                      <a:pt x="101" y="181"/>
                    </a:cubicBezTo>
                    <a:cubicBezTo>
                      <a:pt x="101" y="181"/>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0" y="182"/>
                      <a:pt x="100" y="182"/>
                      <a:pt x="100" y="182"/>
                    </a:cubicBezTo>
                    <a:cubicBezTo>
                      <a:pt x="100" y="182"/>
                      <a:pt x="100" y="182"/>
                      <a:pt x="100" y="182"/>
                    </a:cubicBezTo>
                    <a:cubicBezTo>
                      <a:pt x="100" y="182"/>
                      <a:pt x="100" y="182"/>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5"/>
                    </a:cubicBezTo>
                    <a:cubicBezTo>
                      <a:pt x="98" y="185"/>
                      <a:pt x="98" y="185"/>
                      <a:pt x="98" y="185"/>
                    </a:cubicBezTo>
                    <a:cubicBezTo>
                      <a:pt x="98" y="185"/>
                      <a:pt x="98" y="185"/>
                      <a:pt x="98" y="185"/>
                    </a:cubicBezTo>
                    <a:cubicBezTo>
                      <a:pt x="98" y="185"/>
                      <a:pt x="98" y="185"/>
                      <a:pt x="98" y="185"/>
                    </a:cubicBezTo>
                    <a:cubicBezTo>
                      <a:pt x="98" y="185"/>
                      <a:pt x="98" y="185"/>
                      <a:pt x="98"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6" y="185"/>
                    </a:cubicBezTo>
                    <a:cubicBezTo>
                      <a:pt x="96" y="185"/>
                      <a:pt x="96" y="185"/>
                      <a:pt x="96" y="185"/>
                    </a:cubicBezTo>
                    <a:cubicBezTo>
                      <a:pt x="96" y="185"/>
                      <a:pt x="96" y="185"/>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3" y="187"/>
                      <a:pt x="93" y="187"/>
                    </a:cubicBezTo>
                    <a:cubicBezTo>
                      <a:pt x="93" y="187"/>
                      <a:pt x="93" y="187"/>
                      <a:pt x="93" y="187"/>
                    </a:cubicBezTo>
                    <a:cubicBezTo>
                      <a:pt x="93" y="187"/>
                      <a:pt x="93" y="187"/>
                      <a:pt x="93" y="187"/>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9"/>
                    </a:cubicBezTo>
                    <a:cubicBezTo>
                      <a:pt x="92" y="189"/>
                      <a:pt x="92" y="189"/>
                      <a:pt x="92" y="189"/>
                    </a:cubicBezTo>
                    <a:cubicBezTo>
                      <a:pt x="92" y="189"/>
                      <a:pt x="92" y="189"/>
                      <a:pt x="92" y="189"/>
                    </a:cubicBezTo>
                    <a:cubicBezTo>
                      <a:pt x="92" y="189"/>
                      <a:pt x="92" y="189"/>
                      <a:pt x="92" y="189"/>
                    </a:cubicBezTo>
                    <a:cubicBezTo>
                      <a:pt x="91" y="189"/>
                      <a:pt x="90" y="189"/>
                      <a:pt x="90" y="190"/>
                    </a:cubicBezTo>
                    <a:cubicBezTo>
                      <a:pt x="90" y="190"/>
                      <a:pt x="90" y="190"/>
                      <a:pt x="90" y="190"/>
                    </a:cubicBezTo>
                    <a:cubicBezTo>
                      <a:pt x="90" y="190"/>
                      <a:pt x="90" y="190"/>
                      <a:pt x="90" y="190"/>
                    </a:cubicBezTo>
                    <a:cubicBezTo>
                      <a:pt x="89" y="190"/>
                      <a:pt x="89" y="190"/>
                      <a:pt x="89" y="190"/>
                    </a:cubicBezTo>
                    <a:cubicBezTo>
                      <a:pt x="89" y="191"/>
                      <a:pt x="89" y="191"/>
                      <a:pt x="89" y="191"/>
                    </a:cubicBezTo>
                    <a:cubicBezTo>
                      <a:pt x="89" y="191"/>
                      <a:pt x="89" y="191"/>
                      <a:pt x="89" y="191"/>
                    </a:cubicBezTo>
                    <a:cubicBezTo>
                      <a:pt x="88" y="191"/>
                      <a:pt x="88" y="191"/>
                      <a:pt x="88" y="191"/>
                    </a:cubicBezTo>
                    <a:cubicBezTo>
                      <a:pt x="88" y="191"/>
                      <a:pt x="88"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3"/>
                    </a:cubicBezTo>
                    <a:cubicBezTo>
                      <a:pt x="87" y="193"/>
                      <a:pt x="87" y="193"/>
                      <a:pt x="87" y="193"/>
                    </a:cubicBezTo>
                    <a:cubicBezTo>
                      <a:pt x="87" y="193"/>
                      <a:pt x="87" y="193"/>
                      <a:pt x="87" y="193"/>
                    </a:cubicBezTo>
                    <a:cubicBezTo>
                      <a:pt x="87" y="193"/>
                      <a:pt x="87" y="193"/>
                      <a:pt x="87"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5" y="193"/>
                      <a:pt x="85" y="193"/>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4" y="194"/>
                    </a:cubicBezTo>
                    <a:cubicBezTo>
                      <a:pt x="84" y="194"/>
                      <a:pt x="84" y="194"/>
                      <a:pt x="84" y="194"/>
                    </a:cubicBezTo>
                    <a:cubicBezTo>
                      <a:pt x="84" y="194"/>
                      <a:pt x="84" y="194"/>
                      <a:pt x="84" y="194"/>
                    </a:cubicBezTo>
                    <a:cubicBezTo>
                      <a:pt x="84" y="194"/>
                      <a:pt x="84" y="194"/>
                      <a:pt x="84" y="194"/>
                    </a:cubicBezTo>
                    <a:cubicBezTo>
                      <a:pt x="84" y="194"/>
                      <a:pt x="84" y="194"/>
                      <a:pt x="84" y="194"/>
                    </a:cubicBezTo>
                    <a:cubicBezTo>
                      <a:pt x="83" y="194"/>
                      <a:pt x="83" y="195"/>
                      <a:pt x="83" y="195"/>
                    </a:cubicBezTo>
                    <a:cubicBezTo>
                      <a:pt x="83" y="195"/>
                      <a:pt x="83" y="195"/>
                      <a:pt x="83" y="195"/>
                    </a:cubicBezTo>
                    <a:cubicBezTo>
                      <a:pt x="83" y="195"/>
                      <a:pt x="83" y="195"/>
                      <a:pt x="83" y="195"/>
                    </a:cubicBezTo>
                    <a:cubicBezTo>
                      <a:pt x="83" y="195"/>
                      <a:pt x="83" y="195"/>
                      <a:pt x="83" y="195"/>
                    </a:cubicBezTo>
                    <a:cubicBezTo>
                      <a:pt x="83" y="195"/>
                      <a:pt x="83" y="195"/>
                      <a:pt x="83" y="195"/>
                    </a:cubicBezTo>
                    <a:cubicBezTo>
                      <a:pt x="83" y="195"/>
                      <a:pt x="82" y="195"/>
                      <a:pt x="82" y="195"/>
                    </a:cubicBezTo>
                    <a:cubicBezTo>
                      <a:pt x="82" y="195"/>
                      <a:pt x="82" y="195"/>
                      <a:pt x="82" y="195"/>
                    </a:cubicBezTo>
                    <a:cubicBezTo>
                      <a:pt x="82" y="195"/>
                      <a:pt x="82" y="196"/>
                      <a:pt x="82" y="196"/>
                    </a:cubicBezTo>
                    <a:cubicBezTo>
                      <a:pt x="81" y="196"/>
                      <a:pt x="81" y="196"/>
                      <a:pt x="81" y="196"/>
                    </a:cubicBezTo>
                    <a:cubicBezTo>
                      <a:pt x="81" y="196"/>
                      <a:pt x="81" y="196"/>
                      <a:pt x="81" y="196"/>
                    </a:cubicBezTo>
                    <a:cubicBezTo>
                      <a:pt x="81" y="196"/>
                      <a:pt x="81" y="196"/>
                      <a:pt x="81" y="196"/>
                    </a:cubicBezTo>
                    <a:cubicBezTo>
                      <a:pt x="80" y="196"/>
                      <a:pt x="80" y="196"/>
                      <a:pt x="80" y="196"/>
                    </a:cubicBezTo>
                    <a:cubicBezTo>
                      <a:pt x="80" y="196"/>
                      <a:pt x="80" y="197"/>
                      <a:pt x="79" y="197"/>
                    </a:cubicBezTo>
                    <a:cubicBezTo>
                      <a:pt x="79" y="197"/>
                      <a:pt x="78" y="198"/>
                      <a:pt x="77" y="198"/>
                    </a:cubicBezTo>
                    <a:cubicBezTo>
                      <a:pt x="77" y="198"/>
                      <a:pt x="77" y="198"/>
                      <a:pt x="76" y="199"/>
                    </a:cubicBezTo>
                    <a:cubicBezTo>
                      <a:pt x="76" y="199"/>
                      <a:pt x="75" y="199"/>
                      <a:pt x="75" y="200"/>
                    </a:cubicBezTo>
                    <a:cubicBezTo>
                      <a:pt x="75" y="200"/>
                      <a:pt x="75" y="200"/>
                      <a:pt x="75" y="200"/>
                    </a:cubicBezTo>
                    <a:cubicBezTo>
                      <a:pt x="75" y="200"/>
                      <a:pt x="75" y="200"/>
                      <a:pt x="75" y="200"/>
                    </a:cubicBezTo>
                    <a:cubicBezTo>
                      <a:pt x="75" y="200"/>
                      <a:pt x="75" y="200"/>
                      <a:pt x="75" y="200"/>
                    </a:cubicBezTo>
                    <a:cubicBezTo>
                      <a:pt x="75" y="200"/>
                      <a:pt x="75" y="200"/>
                      <a:pt x="75" y="200"/>
                    </a:cubicBezTo>
                    <a:cubicBezTo>
                      <a:pt x="74" y="200"/>
                      <a:pt x="74" y="200"/>
                      <a:pt x="74" y="200"/>
                    </a:cubicBezTo>
                    <a:cubicBezTo>
                      <a:pt x="74" y="200"/>
                      <a:pt x="74" y="201"/>
                      <a:pt x="73" y="201"/>
                    </a:cubicBezTo>
                    <a:cubicBezTo>
                      <a:pt x="73" y="201"/>
                      <a:pt x="73" y="201"/>
                      <a:pt x="73" y="201"/>
                    </a:cubicBezTo>
                    <a:cubicBezTo>
                      <a:pt x="73" y="201"/>
                      <a:pt x="73" y="201"/>
                      <a:pt x="73" y="201"/>
                    </a:cubicBezTo>
                    <a:cubicBezTo>
                      <a:pt x="73" y="201"/>
                      <a:pt x="73" y="201"/>
                      <a:pt x="73" y="201"/>
                    </a:cubicBezTo>
                    <a:cubicBezTo>
                      <a:pt x="73" y="201"/>
                      <a:pt x="72" y="201"/>
                      <a:pt x="72" y="202"/>
                    </a:cubicBezTo>
                    <a:cubicBezTo>
                      <a:pt x="71" y="202"/>
                      <a:pt x="69" y="203"/>
                      <a:pt x="68" y="203"/>
                    </a:cubicBezTo>
                    <a:cubicBezTo>
                      <a:pt x="68" y="203"/>
                      <a:pt x="68" y="203"/>
                      <a:pt x="68" y="203"/>
                    </a:cubicBezTo>
                    <a:cubicBezTo>
                      <a:pt x="68" y="203"/>
                      <a:pt x="68" y="203"/>
                      <a:pt x="68" y="203"/>
                    </a:cubicBezTo>
                    <a:cubicBezTo>
                      <a:pt x="68" y="203"/>
                      <a:pt x="68" y="203"/>
                      <a:pt x="68" y="203"/>
                    </a:cubicBezTo>
                    <a:cubicBezTo>
                      <a:pt x="67" y="203"/>
                      <a:pt x="67" y="203"/>
                      <a:pt x="67" y="203"/>
                    </a:cubicBezTo>
                    <a:cubicBezTo>
                      <a:pt x="67" y="204"/>
                      <a:pt x="67" y="204"/>
                      <a:pt x="67" y="204"/>
                    </a:cubicBezTo>
                    <a:cubicBezTo>
                      <a:pt x="67" y="204"/>
                      <a:pt x="67" y="204"/>
                      <a:pt x="67" y="204"/>
                    </a:cubicBezTo>
                    <a:cubicBezTo>
                      <a:pt x="67" y="204"/>
                      <a:pt x="66" y="204"/>
                      <a:pt x="66" y="204"/>
                    </a:cubicBezTo>
                    <a:cubicBezTo>
                      <a:pt x="66" y="204"/>
                      <a:pt x="66" y="204"/>
                      <a:pt x="66" y="204"/>
                    </a:cubicBezTo>
                    <a:cubicBezTo>
                      <a:pt x="66" y="204"/>
                      <a:pt x="66" y="204"/>
                      <a:pt x="66" y="204"/>
                    </a:cubicBezTo>
                    <a:cubicBezTo>
                      <a:pt x="65" y="204"/>
                      <a:pt x="65" y="204"/>
                      <a:pt x="65" y="205"/>
                    </a:cubicBezTo>
                    <a:cubicBezTo>
                      <a:pt x="65" y="205"/>
                      <a:pt x="65" y="205"/>
                      <a:pt x="65" y="205"/>
                    </a:cubicBezTo>
                    <a:cubicBezTo>
                      <a:pt x="65"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6"/>
                    </a:cubicBezTo>
                    <a:cubicBezTo>
                      <a:pt x="64" y="206"/>
                      <a:pt x="64" y="206"/>
                      <a:pt x="64" y="206"/>
                    </a:cubicBezTo>
                    <a:cubicBezTo>
                      <a:pt x="64" y="206"/>
                      <a:pt x="63" y="206"/>
                      <a:pt x="63" y="206"/>
                    </a:cubicBezTo>
                    <a:cubicBezTo>
                      <a:pt x="63" y="206"/>
                      <a:pt x="63" y="206"/>
                      <a:pt x="63" y="206"/>
                    </a:cubicBezTo>
                    <a:cubicBezTo>
                      <a:pt x="63" y="206"/>
                      <a:pt x="63" y="206"/>
                      <a:pt x="62" y="206"/>
                    </a:cubicBezTo>
                    <a:cubicBezTo>
                      <a:pt x="62"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0" y="207"/>
                      <a:pt x="59" y="208"/>
                      <a:pt x="58" y="208"/>
                    </a:cubicBezTo>
                    <a:cubicBezTo>
                      <a:pt x="57" y="208"/>
                      <a:pt x="57" y="208"/>
                      <a:pt x="57" y="208"/>
                    </a:cubicBezTo>
                    <a:close/>
                    <a:moveTo>
                      <a:pt x="57" y="167"/>
                    </a:moveTo>
                    <a:cubicBezTo>
                      <a:pt x="57" y="167"/>
                      <a:pt x="57" y="167"/>
                      <a:pt x="57" y="167"/>
                    </a:cubicBezTo>
                    <a:cubicBezTo>
                      <a:pt x="57" y="167"/>
                      <a:pt x="57" y="167"/>
                      <a:pt x="57" y="167"/>
                    </a:cubicBezTo>
                    <a:cubicBezTo>
                      <a:pt x="57" y="167"/>
                      <a:pt x="57" y="167"/>
                      <a:pt x="57" y="167"/>
                    </a:cubicBezTo>
                    <a:cubicBezTo>
                      <a:pt x="57" y="167"/>
                      <a:pt x="57" y="167"/>
                      <a:pt x="57" y="167"/>
                    </a:cubicBezTo>
                    <a:cubicBezTo>
                      <a:pt x="57" y="167"/>
                      <a:pt x="58" y="167"/>
                      <a:pt x="58" y="167"/>
                    </a:cubicBezTo>
                    <a:cubicBezTo>
                      <a:pt x="58" y="167"/>
                      <a:pt x="58" y="167"/>
                      <a:pt x="58" y="167"/>
                    </a:cubicBezTo>
                    <a:cubicBezTo>
                      <a:pt x="58" y="167"/>
                      <a:pt x="59" y="166"/>
                      <a:pt x="59" y="166"/>
                    </a:cubicBezTo>
                    <a:cubicBezTo>
                      <a:pt x="59" y="166"/>
                      <a:pt x="60" y="166"/>
                      <a:pt x="60" y="166"/>
                    </a:cubicBezTo>
                    <a:cubicBezTo>
                      <a:pt x="62" y="166"/>
                      <a:pt x="63" y="165"/>
                      <a:pt x="65" y="165"/>
                    </a:cubicBezTo>
                    <a:cubicBezTo>
                      <a:pt x="65" y="165"/>
                      <a:pt x="65" y="165"/>
                      <a:pt x="65" y="164"/>
                    </a:cubicBezTo>
                    <a:cubicBezTo>
                      <a:pt x="66" y="164"/>
                      <a:pt x="67" y="164"/>
                      <a:pt x="67" y="164"/>
                    </a:cubicBezTo>
                    <a:cubicBezTo>
                      <a:pt x="67" y="163"/>
                      <a:pt x="67" y="163"/>
                      <a:pt x="67" y="163"/>
                    </a:cubicBezTo>
                    <a:cubicBezTo>
                      <a:pt x="68" y="163"/>
                      <a:pt x="69" y="163"/>
                      <a:pt x="69" y="163"/>
                    </a:cubicBezTo>
                    <a:cubicBezTo>
                      <a:pt x="69" y="163"/>
                      <a:pt x="69" y="163"/>
                      <a:pt x="70" y="163"/>
                    </a:cubicBezTo>
                    <a:cubicBezTo>
                      <a:pt x="70" y="163"/>
                      <a:pt x="70" y="163"/>
                      <a:pt x="71" y="163"/>
                    </a:cubicBezTo>
                    <a:cubicBezTo>
                      <a:pt x="71" y="162"/>
                      <a:pt x="73" y="162"/>
                      <a:pt x="73" y="161"/>
                    </a:cubicBezTo>
                    <a:cubicBezTo>
                      <a:pt x="74" y="161"/>
                      <a:pt x="75" y="160"/>
                      <a:pt x="75" y="160"/>
                    </a:cubicBezTo>
                    <a:cubicBezTo>
                      <a:pt x="76" y="160"/>
                      <a:pt x="77" y="159"/>
                      <a:pt x="78" y="159"/>
                    </a:cubicBezTo>
                    <a:cubicBezTo>
                      <a:pt x="78" y="159"/>
                      <a:pt x="78" y="159"/>
                      <a:pt x="78" y="158"/>
                    </a:cubicBezTo>
                    <a:cubicBezTo>
                      <a:pt x="78" y="158"/>
                      <a:pt x="78" y="158"/>
                      <a:pt x="78" y="158"/>
                    </a:cubicBezTo>
                    <a:cubicBezTo>
                      <a:pt x="78" y="158"/>
                      <a:pt x="78" y="158"/>
                      <a:pt x="79" y="158"/>
                    </a:cubicBezTo>
                    <a:cubicBezTo>
                      <a:pt x="79" y="158"/>
                      <a:pt x="79" y="158"/>
                      <a:pt x="79" y="158"/>
                    </a:cubicBezTo>
                    <a:cubicBezTo>
                      <a:pt x="79" y="158"/>
                      <a:pt x="79" y="158"/>
                      <a:pt x="79" y="158"/>
                    </a:cubicBezTo>
                    <a:cubicBezTo>
                      <a:pt x="79" y="158"/>
                      <a:pt x="79" y="158"/>
                      <a:pt x="79" y="158"/>
                    </a:cubicBezTo>
                    <a:cubicBezTo>
                      <a:pt x="79" y="158"/>
                      <a:pt x="80" y="157"/>
                      <a:pt x="80" y="157"/>
                    </a:cubicBezTo>
                    <a:cubicBezTo>
                      <a:pt x="80" y="157"/>
                      <a:pt x="81" y="157"/>
                      <a:pt x="81" y="157"/>
                    </a:cubicBezTo>
                    <a:cubicBezTo>
                      <a:pt x="81" y="157"/>
                      <a:pt x="81" y="157"/>
                      <a:pt x="81" y="157"/>
                    </a:cubicBezTo>
                    <a:cubicBezTo>
                      <a:pt x="81" y="157"/>
                      <a:pt x="81" y="157"/>
                      <a:pt x="81" y="157"/>
                    </a:cubicBezTo>
                    <a:cubicBezTo>
                      <a:pt x="81" y="157"/>
                      <a:pt x="81" y="157"/>
                      <a:pt x="81" y="156"/>
                    </a:cubicBezTo>
                    <a:cubicBezTo>
                      <a:pt x="81" y="156"/>
                      <a:pt x="81" y="156"/>
                      <a:pt x="81" y="156"/>
                    </a:cubicBezTo>
                    <a:cubicBezTo>
                      <a:pt x="81" y="156"/>
                      <a:pt x="81" y="156"/>
                      <a:pt x="82" y="156"/>
                    </a:cubicBezTo>
                    <a:cubicBezTo>
                      <a:pt x="82" y="156"/>
                      <a:pt x="82" y="156"/>
                      <a:pt x="82" y="156"/>
                    </a:cubicBezTo>
                    <a:cubicBezTo>
                      <a:pt x="82" y="156"/>
                      <a:pt x="82" y="156"/>
                      <a:pt x="82" y="156"/>
                    </a:cubicBezTo>
                    <a:cubicBezTo>
                      <a:pt x="82" y="156"/>
                      <a:pt x="82" y="156"/>
                      <a:pt x="82" y="156"/>
                    </a:cubicBezTo>
                    <a:cubicBezTo>
                      <a:pt x="82" y="156"/>
                      <a:pt x="82" y="156"/>
                      <a:pt x="82" y="156"/>
                    </a:cubicBezTo>
                    <a:cubicBezTo>
                      <a:pt x="83" y="156"/>
                      <a:pt x="83" y="156"/>
                      <a:pt x="83" y="156"/>
                    </a:cubicBezTo>
                    <a:cubicBezTo>
                      <a:pt x="83" y="156"/>
                      <a:pt x="83" y="156"/>
                      <a:pt x="83" y="156"/>
                    </a:cubicBezTo>
                    <a:cubicBezTo>
                      <a:pt x="83" y="155"/>
                      <a:pt x="83" y="155"/>
                      <a:pt x="84" y="155"/>
                    </a:cubicBezTo>
                    <a:cubicBezTo>
                      <a:pt x="84" y="155"/>
                      <a:pt x="84" y="155"/>
                      <a:pt x="84" y="155"/>
                    </a:cubicBezTo>
                    <a:cubicBezTo>
                      <a:pt x="84" y="155"/>
                      <a:pt x="84" y="155"/>
                      <a:pt x="84" y="155"/>
                    </a:cubicBezTo>
                    <a:cubicBezTo>
                      <a:pt x="84" y="155"/>
                      <a:pt x="84" y="155"/>
                      <a:pt x="84" y="155"/>
                    </a:cubicBezTo>
                    <a:cubicBezTo>
                      <a:pt x="85" y="155"/>
                      <a:pt x="85" y="155"/>
                      <a:pt x="85" y="155"/>
                    </a:cubicBezTo>
                    <a:cubicBezTo>
                      <a:pt x="85" y="155"/>
                      <a:pt x="85" y="155"/>
                      <a:pt x="85" y="154"/>
                    </a:cubicBezTo>
                    <a:cubicBezTo>
                      <a:pt x="85" y="154"/>
                      <a:pt x="85" y="154"/>
                      <a:pt x="85" y="154"/>
                    </a:cubicBezTo>
                    <a:cubicBezTo>
                      <a:pt x="85" y="154"/>
                      <a:pt x="85" y="154"/>
                      <a:pt x="85" y="154"/>
                    </a:cubicBezTo>
                    <a:cubicBezTo>
                      <a:pt x="85" y="154"/>
                      <a:pt x="85"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7" y="154"/>
                    </a:cubicBezTo>
                    <a:cubicBezTo>
                      <a:pt x="87" y="154"/>
                      <a:pt x="87" y="154"/>
                      <a:pt x="87" y="154"/>
                    </a:cubicBezTo>
                    <a:cubicBezTo>
                      <a:pt x="87" y="153"/>
                      <a:pt x="87"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2"/>
                      <a:pt x="88" y="152"/>
                      <a:pt x="88" y="152"/>
                    </a:cubicBezTo>
                    <a:cubicBezTo>
                      <a:pt x="88" y="152"/>
                      <a:pt x="88" y="152"/>
                      <a:pt x="88" y="152"/>
                    </a:cubicBezTo>
                    <a:cubicBezTo>
                      <a:pt x="88" y="152"/>
                      <a:pt x="88" y="152"/>
                      <a:pt x="88" y="152"/>
                    </a:cubicBezTo>
                    <a:cubicBezTo>
                      <a:pt x="88" y="152"/>
                      <a:pt x="88" y="152"/>
                      <a:pt x="88" y="152"/>
                    </a:cubicBezTo>
                    <a:cubicBezTo>
                      <a:pt x="88"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90" y="152"/>
                    </a:cubicBezTo>
                    <a:cubicBezTo>
                      <a:pt x="90" y="152"/>
                      <a:pt x="90" y="152"/>
                      <a:pt x="90" y="152"/>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49"/>
                      <a:pt x="92"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7"/>
                      <a:pt x="95" y="147"/>
                      <a:pt x="95" y="147"/>
                    </a:cubicBezTo>
                    <a:cubicBezTo>
                      <a:pt x="95" y="147"/>
                      <a:pt x="95" y="147"/>
                      <a:pt x="95" y="147"/>
                    </a:cubicBezTo>
                    <a:cubicBezTo>
                      <a:pt x="95" y="147"/>
                      <a:pt x="95" y="147"/>
                      <a:pt x="95" y="147"/>
                    </a:cubicBezTo>
                    <a:cubicBezTo>
                      <a:pt x="95" y="147"/>
                      <a:pt x="95" y="147"/>
                      <a:pt x="95" y="147"/>
                    </a:cubicBezTo>
                    <a:cubicBezTo>
                      <a:pt x="95" y="147"/>
                      <a:pt x="95"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7" y="147"/>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8" y="146"/>
                    </a:cubicBezTo>
                    <a:cubicBezTo>
                      <a:pt x="98" y="146"/>
                      <a:pt x="98" y="146"/>
                      <a:pt x="98" y="146"/>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100" y="144"/>
                      <a:pt x="100" y="144"/>
                    </a:cubicBezTo>
                    <a:cubicBezTo>
                      <a:pt x="100" y="144"/>
                      <a:pt x="100" y="144"/>
                      <a:pt x="100" y="144"/>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1" y="143"/>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0"/>
                      <a:pt x="101" y="139"/>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2" y="135"/>
                      <a:pt x="102" y="135"/>
                      <a:pt x="102" y="135"/>
                    </a:cubicBezTo>
                    <a:cubicBezTo>
                      <a:pt x="102" y="134"/>
                      <a:pt x="102" y="134"/>
                      <a:pt x="102" y="134"/>
                    </a:cubicBezTo>
                    <a:cubicBezTo>
                      <a:pt x="102" y="134"/>
                      <a:pt x="102" y="134"/>
                      <a:pt x="102" y="134"/>
                    </a:cubicBezTo>
                    <a:cubicBezTo>
                      <a:pt x="102" y="134"/>
                      <a:pt x="102" y="134"/>
                      <a:pt x="102" y="134"/>
                    </a:cubicBezTo>
                    <a:cubicBezTo>
                      <a:pt x="102" y="134"/>
                      <a:pt x="102" y="134"/>
                      <a:pt x="102" y="134"/>
                    </a:cubicBezTo>
                    <a:cubicBezTo>
                      <a:pt x="102" y="134"/>
                      <a:pt x="102" y="133"/>
                      <a:pt x="102" y="133"/>
                    </a:cubicBezTo>
                    <a:cubicBezTo>
                      <a:pt x="102" y="133"/>
                      <a:pt x="102" y="133"/>
                      <a:pt x="102" y="133"/>
                    </a:cubicBezTo>
                    <a:cubicBezTo>
                      <a:pt x="102" y="133"/>
                      <a:pt x="102" y="133"/>
                      <a:pt x="102" y="133"/>
                    </a:cubicBezTo>
                    <a:cubicBezTo>
                      <a:pt x="102" y="133"/>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1"/>
                      <a:pt x="102" y="131"/>
                      <a:pt x="102" y="130"/>
                    </a:cubicBezTo>
                    <a:cubicBezTo>
                      <a:pt x="102" y="130"/>
                      <a:pt x="102" y="130"/>
                      <a:pt x="102" y="130"/>
                    </a:cubicBezTo>
                    <a:cubicBezTo>
                      <a:pt x="102" y="129"/>
                      <a:pt x="102" y="128"/>
                      <a:pt x="102" y="128"/>
                    </a:cubicBezTo>
                    <a:cubicBezTo>
                      <a:pt x="102" y="128"/>
                      <a:pt x="102" y="128"/>
                      <a:pt x="102" y="128"/>
                    </a:cubicBezTo>
                    <a:cubicBezTo>
                      <a:pt x="102" y="127"/>
                      <a:pt x="102" y="127"/>
                      <a:pt x="102" y="127"/>
                    </a:cubicBezTo>
                    <a:cubicBezTo>
                      <a:pt x="102" y="127"/>
                      <a:pt x="102" y="127"/>
                      <a:pt x="102" y="127"/>
                    </a:cubicBezTo>
                    <a:cubicBezTo>
                      <a:pt x="102" y="126"/>
                      <a:pt x="102" y="125"/>
                      <a:pt x="102" y="124"/>
                    </a:cubicBezTo>
                    <a:cubicBezTo>
                      <a:pt x="102" y="124"/>
                      <a:pt x="102" y="124"/>
                      <a:pt x="102" y="124"/>
                    </a:cubicBezTo>
                    <a:cubicBezTo>
                      <a:pt x="102" y="124"/>
                      <a:pt x="101" y="124"/>
                      <a:pt x="101" y="124"/>
                    </a:cubicBezTo>
                    <a:cubicBezTo>
                      <a:pt x="101" y="124"/>
                      <a:pt x="101" y="124"/>
                      <a:pt x="101" y="124"/>
                    </a:cubicBezTo>
                    <a:cubicBezTo>
                      <a:pt x="101" y="124"/>
                      <a:pt x="101" y="124"/>
                      <a:pt x="101" y="124"/>
                    </a:cubicBezTo>
                    <a:cubicBezTo>
                      <a:pt x="101" y="123"/>
                      <a:pt x="101" y="123"/>
                      <a:pt x="101" y="123"/>
                    </a:cubicBezTo>
                    <a:cubicBezTo>
                      <a:pt x="101" y="122"/>
                      <a:pt x="101" y="121"/>
                      <a:pt x="101" y="120"/>
                    </a:cubicBezTo>
                    <a:cubicBezTo>
                      <a:pt x="101" y="120"/>
                      <a:pt x="101" y="120"/>
                      <a:pt x="101" y="120"/>
                    </a:cubicBezTo>
                    <a:cubicBezTo>
                      <a:pt x="101" y="120"/>
                      <a:pt x="101" y="120"/>
                      <a:pt x="101" y="120"/>
                    </a:cubicBezTo>
                    <a:cubicBezTo>
                      <a:pt x="102" y="120"/>
                      <a:pt x="102" y="120"/>
                      <a:pt x="102" y="120"/>
                    </a:cubicBezTo>
                    <a:cubicBezTo>
                      <a:pt x="102" y="120"/>
                      <a:pt x="102" y="120"/>
                      <a:pt x="102" y="120"/>
                    </a:cubicBezTo>
                    <a:cubicBezTo>
                      <a:pt x="102" y="120"/>
                      <a:pt x="102" y="119"/>
                      <a:pt x="102" y="119"/>
                    </a:cubicBezTo>
                    <a:cubicBezTo>
                      <a:pt x="102" y="118"/>
                      <a:pt x="101" y="118"/>
                      <a:pt x="101" y="118"/>
                    </a:cubicBezTo>
                    <a:cubicBezTo>
                      <a:pt x="101" y="118"/>
                      <a:pt x="101" y="118"/>
                      <a:pt x="101" y="118"/>
                    </a:cubicBezTo>
                    <a:cubicBezTo>
                      <a:pt x="102" y="118"/>
                      <a:pt x="102" y="118"/>
                      <a:pt x="102" y="118"/>
                    </a:cubicBezTo>
                    <a:cubicBezTo>
                      <a:pt x="102" y="118"/>
                      <a:pt x="102" y="118"/>
                      <a:pt x="102" y="118"/>
                    </a:cubicBezTo>
                    <a:cubicBezTo>
                      <a:pt x="102" y="117"/>
                      <a:pt x="102" y="117"/>
                      <a:pt x="102" y="117"/>
                    </a:cubicBezTo>
                    <a:cubicBezTo>
                      <a:pt x="102" y="116"/>
                      <a:pt x="102" y="116"/>
                      <a:pt x="102" y="116"/>
                    </a:cubicBezTo>
                    <a:cubicBezTo>
                      <a:pt x="102" y="116"/>
                      <a:pt x="102" y="116"/>
                      <a:pt x="102" y="116"/>
                    </a:cubicBezTo>
                    <a:cubicBezTo>
                      <a:pt x="102" y="115"/>
                      <a:pt x="102" y="115"/>
                      <a:pt x="102" y="115"/>
                    </a:cubicBezTo>
                    <a:cubicBezTo>
                      <a:pt x="102" y="115"/>
                      <a:pt x="102" y="115"/>
                      <a:pt x="102" y="115"/>
                    </a:cubicBezTo>
                    <a:cubicBezTo>
                      <a:pt x="102" y="115"/>
                      <a:pt x="102" y="115"/>
                      <a:pt x="102" y="115"/>
                    </a:cubicBezTo>
                    <a:cubicBezTo>
                      <a:pt x="102" y="113"/>
                      <a:pt x="102" y="111"/>
                      <a:pt x="102" y="109"/>
                    </a:cubicBezTo>
                    <a:cubicBezTo>
                      <a:pt x="102" y="109"/>
                      <a:pt x="102" y="107"/>
                      <a:pt x="102" y="106"/>
                    </a:cubicBezTo>
                    <a:cubicBezTo>
                      <a:pt x="102" y="106"/>
                      <a:pt x="102" y="106"/>
                      <a:pt x="102" y="106"/>
                    </a:cubicBezTo>
                    <a:cubicBezTo>
                      <a:pt x="102" y="106"/>
                      <a:pt x="102" y="106"/>
                      <a:pt x="102" y="106"/>
                    </a:cubicBezTo>
                    <a:cubicBezTo>
                      <a:pt x="102" y="106"/>
                      <a:pt x="102" y="106"/>
                      <a:pt x="102" y="106"/>
                    </a:cubicBezTo>
                    <a:cubicBezTo>
                      <a:pt x="102" y="105"/>
                      <a:pt x="102" y="103"/>
                      <a:pt x="102" y="102"/>
                    </a:cubicBezTo>
                    <a:cubicBezTo>
                      <a:pt x="102" y="102"/>
                      <a:pt x="102" y="102"/>
                      <a:pt x="102" y="102"/>
                    </a:cubicBezTo>
                    <a:cubicBezTo>
                      <a:pt x="102" y="102"/>
                      <a:pt x="102" y="102"/>
                      <a:pt x="102" y="101"/>
                    </a:cubicBezTo>
                    <a:cubicBezTo>
                      <a:pt x="102" y="101"/>
                      <a:pt x="102" y="101"/>
                      <a:pt x="102" y="101"/>
                    </a:cubicBezTo>
                    <a:cubicBezTo>
                      <a:pt x="102" y="101"/>
                      <a:pt x="102" y="101"/>
                      <a:pt x="102" y="101"/>
                    </a:cubicBezTo>
                    <a:cubicBezTo>
                      <a:pt x="102" y="101"/>
                      <a:pt x="102" y="101"/>
                      <a:pt x="102" y="101"/>
                    </a:cubicBezTo>
                    <a:cubicBezTo>
                      <a:pt x="102" y="101"/>
                      <a:pt x="102" y="101"/>
                      <a:pt x="102" y="101"/>
                    </a:cubicBezTo>
                    <a:cubicBezTo>
                      <a:pt x="102" y="100"/>
                      <a:pt x="102" y="98"/>
                      <a:pt x="102" y="96"/>
                    </a:cubicBezTo>
                    <a:cubicBezTo>
                      <a:pt x="102" y="96"/>
                      <a:pt x="102" y="96"/>
                      <a:pt x="102" y="96"/>
                    </a:cubicBezTo>
                    <a:cubicBezTo>
                      <a:pt x="102" y="96"/>
                      <a:pt x="102" y="96"/>
                      <a:pt x="102" y="96"/>
                    </a:cubicBezTo>
                    <a:cubicBezTo>
                      <a:pt x="102" y="96"/>
                      <a:pt x="102" y="96"/>
                      <a:pt x="101" y="96"/>
                    </a:cubicBezTo>
                    <a:cubicBezTo>
                      <a:pt x="101" y="95"/>
                      <a:pt x="101" y="94"/>
                      <a:pt x="101" y="94"/>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2"/>
                      <a:pt x="101" y="92"/>
                      <a:pt x="101" y="92"/>
                    </a:cubicBezTo>
                    <a:cubicBezTo>
                      <a:pt x="101" y="92"/>
                      <a:pt x="101" y="92"/>
                      <a:pt x="101" y="92"/>
                    </a:cubicBezTo>
                    <a:cubicBezTo>
                      <a:pt x="102" y="92"/>
                      <a:pt x="102" y="92"/>
                      <a:pt x="102" y="92"/>
                    </a:cubicBezTo>
                    <a:cubicBezTo>
                      <a:pt x="102" y="92"/>
                      <a:pt x="102" y="92"/>
                      <a:pt x="102" y="92"/>
                    </a:cubicBezTo>
                    <a:cubicBezTo>
                      <a:pt x="102" y="92"/>
                      <a:pt x="102" y="91"/>
                      <a:pt x="102" y="91"/>
                    </a:cubicBezTo>
                    <a:cubicBezTo>
                      <a:pt x="102" y="91"/>
                      <a:pt x="102" y="91"/>
                      <a:pt x="102" y="91"/>
                    </a:cubicBezTo>
                    <a:cubicBezTo>
                      <a:pt x="101" y="91"/>
                      <a:pt x="101" y="91"/>
                      <a:pt x="101" y="91"/>
                    </a:cubicBezTo>
                    <a:cubicBezTo>
                      <a:pt x="101" y="90"/>
                      <a:pt x="101" y="90"/>
                      <a:pt x="101" y="90"/>
                    </a:cubicBezTo>
                    <a:cubicBezTo>
                      <a:pt x="101" y="90"/>
                      <a:pt x="101" y="90"/>
                      <a:pt x="101" y="90"/>
                    </a:cubicBezTo>
                    <a:cubicBezTo>
                      <a:pt x="101" y="90"/>
                      <a:pt x="101" y="90"/>
                      <a:pt x="101" y="90"/>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8"/>
                      <a:pt x="101" y="88"/>
                      <a:pt x="101" y="88"/>
                    </a:cubicBezTo>
                    <a:cubicBezTo>
                      <a:pt x="101" y="88"/>
                      <a:pt x="101" y="88"/>
                      <a:pt x="101" y="88"/>
                    </a:cubicBezTo>
                    <a:cubicBezTo>
                      <a:pt x="101" y="88"/>
                      <a:pt x="101" y="88"/>
                      <a:pt x="101" y="88"/>
                    </a:cubicBezTo>
                    <a:cubicBezTo>
                      <a:pt x="101" y="88"/>
                      <a:pt x="101" y="88"/>
                      <a:pt x="101" y="88"/>
                    </a:cubicBezTo>
                    <a:cubicBezTo>
                      <a:pt x="101" y="88"/>
                      <a:pt x="101" y="87"/>
                      <a:pt x="101" y="87"/>
                    </a:cubicBezTo>
                    <a:cubicBezTo>
                      <a:pt x="101" y="87"/>
                      <a:pt x="101" y="87"/>
                      <a:pt x="101" y="86"/>
                    </a:cubicBezTo>
                    <a:cubicBezTo>
                      <a:pt x="101" y="86"/>
                      <a:pt x="101" y="86"/>
                      <a:pt x="101" y="86"/>
                    </a:cubicBezTo>
                    <a:cubicBezTo>
                      <a:pt x="101" y="86"/>
                      <a:pt x="101" y="86"/>
                      <a:pt x="101" y="86"/>
                    </a:cubicBezTo>
                    <a:cubicBezTo>
                      <a:pt x="101" y="86"/>
                      <a:pt x="101" y="86"/>
                      <a:pt x="101" y="86"/>
                    </a:cubicBezTo>
                    <a:cubicBezTo>
                      <a:pt x="101" y="86"/>
                      <a:pt x="101" y="86"/>
                      <a:pt x="101" y="86"/>
                    </a:cubicBezTo>
                    <a:cubicBezTo>
                      <a:pt x="101" y="86"/>
                      <a:pt x="101" y="86"/>
                      <a:pt x="101" y="85"/>
                    </a:cubicBezTo>
                    <a:cubicBezTo>
                      <a:pt x="101" y="85"/>
                      <a:pt x="101" y="85"/>
                      <a:pt x="101" y="85"/>
                    </a:cubicBezTo>
                    <a:cubicBezTo>
                      <a:pt x="102" y="85"/>
                      <a:pt x="102" y="85"/>
                      <a:pt x="102" y="85"/>
                    </a:cubicBezTo>
                    <a:cubicBezTo>
                      <a:pt x="102" y="85"/>
                      <a:pt x="102" y="83"/>
                      <a:pt x="102" y="83"/>
                    </a:cubicBezTo>
                    <a:cubicBezTo>
                      <a:pt x="102" y="83"/>
                      <a:pt x="102" y="82"/>
                      <a:pt x="102" y="82"/>
                    </a:cubicBezTo>
                    <a:cubicBezTo>
                      <a:pt x="102" y="82"/>
                      <a:pt x="102" y="82"/>
                      <a:pt x="102" y="82"/>
                    </a:cubicBezTo>
                    <a:cubicBezTo>
                      <a:pt x="102" y="79"/>
                      <a:pt x="102" y="76"/>
                      <a:pt x="102" y="73"/>
                    </a:cubicBezTo>
                    <a:cubicBezTo>
                      <a:pt x="102" y="73"/>
                      <a:pt x="102" y="73"/>
                      <a:pt x="102" y="73"/>
                    </a:cubicBezTo>
                    <a:cubicBezTo>
                      <a:pt x="102" y="73"/>
                      <a:pt x="102" y="73"/>
                      <a:pt x="102" y="73"/>
                    </a:cubicBezTo>
                    <a:cubicBezTo>
                      <a:pt x="102" y="73"/>
                      <a:pt x="102" y="72"/>
                      <a:pt x="102" y="72"/>
                    </a:cubicBezTo>
                    <a:cubicBezTo>
                      <a:pt x="102" y="72"/>
                      <a:pt x="102" y="72"/>
                      <a:pt x="102" y="72"/>
                    </a:cubicBezTo>
                    <a:cubicBezTo>
                      <a:pt x="102" y="71"/>
                      <a:pt x="102" y="71"/>
                      <a:pt x="102" y="71"/>
                    </a:cubicBezTo>
                    <a:cubicBezTo>
                      <a:pt x="102" y="71"/>
                      <a:pt x="102" y="71"/>
                      <a:pt x="101" y="71"/>
                    </a:cubicBezTo>
                    <a:cubicBezTo>
                      <a:pt x="101" y="71"/>
                      <a:pt x="101" y="71"/>
                      <a:pt x="101" y="71"/>
                    </a:cubicBezTo>
                    <a:cubicBezTo>
                      <a:pt x="101" y="71"/>
                      <a:pt x="101" y="71"/>
                      <a:pt x="101" y="71"/>
                    </a:cubicBezTo>
                    <a:cubicBezTo>
                      <a:pt x="101" y="71"/>
                      <a:pt x="101" y="71"/>
                      <a:pt x="101" y="71"/>
                    </a:cubicBezTo>
                    <a:cubicBezTo>
                      <a:pt x="101" y="71"/>
                      <a:pt x="101" y="71"/>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0" y="70"/>
                      <a:pt x="99" y="71"/>
                      <a:pt x="99" y="71"/>
                    </a:cubicBezTo>
                    <a:cubicBezTo>
                      <a:pt x="99" y="71"/>
                      <a:pt x="99" y="71"/>
                      <a:pt x="99" y="71"/>
                    </a:cubicBezTo>
                    <a:cubicBezTo>
                      <a:pt x="99" y="71"/>
                      <a:pt x="99" y="71"/>
                      <a:pt x="99" y="71"/>
                    </a:cubicBezTo>
                    <a:cubicBezTo>
                      <a:pt x="99" y="71"/>
                      <a:pt x="99" y="71"/>
                      <a:pt x="99" y="71"/>
                    </a:cubicBezTo>
                    <a:cubicBezTo>
                      <a:pt x="99" y="71"/>
                      <a:pt x="99" y="71"/>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8" y="72"/>
                    </a:cubicBezTo>
                    <a:cubicBezTo>
                      <a:pt x="98" y="72"/>
                      <a:pt x="98" y="72"/>
                      <a:pt x="98" y="72"/>
                    </a:cubicBezTo>
                    <a:cubicBezTo>
                      <a:pt x="98" y="72"/>
                      <a:pt x="98" y="72"/>
                      <a:pt x="98" y="72"/>
                    </a:cubicBezTo>
                    <a:cubicBezTo>
                      <a:pt x="98" y="72"/>
                      <a:pt x="98" y="72"/>
                      <a:pt x="98" y="72"/>
                    </a:cubicBezTo>
                    <a:cubicBezTo>
                      <a:pt x="98" y="73"/>
                      <a:pt x="98" y="73"/>
                      <a:pt x="98" y="73"/>
                    </a:cubicBezTo>
                    <a:cubicBezTo>
                      <a:pt x="98" y="73"/>
                      <a:pt x="98" y="73"/>
                      <a:pt x="98" y="73"/>
                    </a:cubicBezTo>
                    <a:cubicBezTo>
                      <a:pt x="98" y="73"/>
                      <a:pt x="98" y="73"/>
                      <a:pt x="98" y="73"/>
                    </a:cubicBezTo>
                    <a:cubicBezTo>
                      <a:pt x="98" y="73"/>
                      <a:pt x="97" y="74"/>
                      <a:pt x="97" y="74"/>
                    </a:cubicBezTo>
                    <a:cubicBezTo>
                      <a:pt x="97" y="74"/>
                      <a:pt x="97" y="74"/>
                      <a:pt x="97" y="74"/>
                    </a:cubicBezTo>
                    <a:cubicBezTo>
                      <a:pt x="97" y="74"/>
                      <a:pt x="97" y="74"/>
                      <a:pt x="97" y="75"/>
                    </a:cubicBezTo>
                    <a:cubicBezTo>
                      <a:pt x="97" y="75"/>
                      <a:pt x="97" y="75"/>
                      <a:pt x="97" y="75"/>
                    </a:cubicBezTo>
                    <a:cubicBezTo>
                      <a:pt x="96" y="75"/>
                      <a:pt x="96" y="76"/>
                      <a:pt x="96" y="76"/>
                    </a:cubicBezTo>
                    <a:cubicBezTo>
                      <a:pt x="96" y="76"/>
                      <a:pt x="96" y="76"/>
                      <a:pt x="96" y="76"/>
                    </a:cubicBezTo>
                    <a:cubicBezTo>
                      <a:pt x="96" y="76"/>
                      <a:pt x="96" y="76"/>
                      <a:pt x="96" y="77"/>
                    </a:cubicBezTo>
                    <a:cubicBezTo>
                      <a:pt x="96" y="77"/>
                      <a:pt x="96" y="77"/>
                      <a:pt x="96" y="77"/>
                    </a:cubicBezTo>
                    <a:cubicBezTo>
                      <a:pt x="95" y="77"/>
                      <a:pt x="95" y="77"/>
                      <a:pt x="95" y="77"/>
                    </a:cubicBezTo>
                    <a:cubicBezTo>
                      <a:pt x="95" y="77"/>
                      <a:pt x="95" y="77"/>
                      <a:pt x="95" y="78"/>
                    </a:cubicBezTo>
                    <a:cubicBezTo>
                      <a:pt x="95" y="78"/>
                      <a:pt x="94" y="79"/>
                      <a:pt x="93" y="79"/>
                    </a:cubicBezTo>
                    <a:cubicBezTo>
                      <a:pt x="93" y="80"/>
                      <a:pt x="92" y="81"/>
                      <a:pt x="92" y="81"/>
                    </a:cubicBezTo>
                    <a:cubicBezTo>
                      <a:pt x="92" y="82"/>
                      <a:pt x="91" y="82"/>
                      <a:pt x="90" y="82"/>
                    </a:cubicBezTo>
                    <a:cubicBezTo>
                      <a:pt x="90" y="82"/>
                      <a:pt x="89" y="84"/>
                      <a:pt x="89" y="84"/>
                    </a:cubicBezTo>
                    <a:cubicBezTo>
                      <a:pt x="89" y="84"/>
                      <a:pt x="89" y="84"/>
                      <a:pt x="88" y="84"/>
                    </a:cubicBezTo>
                    <a:cubicBezTo>
                      <a:pt x="88" y="84"/>
                      <a:pt x="88" y="84"/>
                      <a:pt x="88" y="84"/>
                    </a:cubicBezTo>
                    <a:cubicBezTo>
                      <a:pt x="87" y="85"/>
                      <a:pt x="86" y="86"/>
                      <a:pt x="85" y="87"/>
                    </a:cubicBezTo>
                    <a:cubicBezTo>
                      <a:pt x="85" y="87"/>
                      <a:pt x="85" y="87"/>
                      <a:pt x="85" y="87"/>
                    </a:cubicBezTo>
                    <a:cubicBezTo>
                      <a:pt x="85" y="87"/>
                      <a:pt x="85" y="87"/>
                      <a:pt x="85" y="87"/>
                    </a:cubicBezTo>
                    <a:cubicBezTo>
                      <a:pt x="85" y="87"/>
                      <a:pt x="85" y="87"/>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9"/>
                      <a:pt x="84" y="89"/>
                      <a:pt x="84" y="89"/>
                    </a:cubicBezTo>
                    <a:cubicBezTo>
                      <a:pt x="84" y="89"/>
                      <a:pt x="84" y="89"/>
                      <a:pt x="84"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90"/>
                    </a:cubicBezTo>
                    <a:cubicBezTo>
                      <a:pt x="82" y="90"/>
                      <a:pt x="82" y="90"/>
                      <a:pt x="82"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0" y="90"/>
                      <a:pt x="80" y="90"/>
                      <a:pt x="80" y="90"/>
                    </a:cubicBezTo>
                    <a:cubicBezTo>
                      <a:pt x="80" y="90"/>
                      <a:pt x="80" y="90"/>
                      <a:pt x="80" y="90"/>
                    </a:cubicBezTo>
                    <a:cubicBezTo>
                      <a:pt x="80" y="90"/>
                      <a:pt x="80" y="90"/>
                      <a:pt x="80" y="90"/>
                    </a:cubicBezTo>
                    <a:cubicBezTo>
                      <a:pt x="80" y="90"/>
                      <a:pt x="80" y="90"/>
                      <a:pt x="80" y="90"/>
                    </a:cubicBezTo>
                    <a:cubicBezTo>
                      <a:pt x="80" y="90"/>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2"/>
                      <a:pt x="79"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6" y="93"/>
                      <a:pt x="76" y="93"/>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4" y="95"/>
                      <a:pt x="74" y="95"/>
                      <a:pt x="74" y="95"/>
                    </a:cubicBezTo>
                    <a:cubicBezTo>
                      <a:pt x="74" y="95"/>
                      <a:pt x="74" y="95"/>
                      <a:pt x="74" y="95"/>
                    </a:cubicBezTo>
                    <a:cubicBezTo>
                      <a:pt x="74" y="95"/>
                      <a:pt x="74" y="95"/>
                      <a:pt x="74" y="96"/>
                    </a:cubicBezTo>
                    <a:cubicBezTo>
                      <a:pt x="74" y="96"/>
                      <a:pt x="74" y="96"/>
                      <a:pt x="74" y="96"/>
                    </a:cubicBezTo>
                    <a:cubicBezTo>
                      <a:pt x="74" y="96"/>
                      <a:pt x="74" y="96"/>
                      <a:pt x="74" y="96"/>
                    </a:cubicBezTo>
                    <a:cubicBezTo>
                      <a:pt x="74" y="96"/>
                      <a:pt x="74" y="96"/>
                      <a:pt x="74"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2" y="96"/>
                      <a:pt x="72" y="96"/>
                      <a:pt x="72" y="96"/>
                    </a:cubicBezTo>
                    <a:cubicBezTo>
                      <a:pt x="72" y="96"/>
                      <a:pt x="72" y="96"/>
                      <a:pt x="72" y="96"/>
                    </a:cubicBezTo>
                    <a:cubicBezTo>
                      <a:pt x="72" y="96"/>
                      <a:pt x="72" y="96"/>
                      <a:pt x="72" y="97"/>
                    </a:cubicBezTo>
                    <a:cubicBezTo>
                      <a:pt x="72" y="97"/>
                      <a:pt x="72" y="97"/>
                      <a:pt x="72" y="97"/>
                    </a:cubicBezTo>
                    <a:cubicBezTo>
                      <a:pt x="72" y="97"/>
                      <a:pt x="72" y="97"/>
                      <a:pt x="72" y="97"/>
                    </a:cubicBezTo>
                    <a:cubicBezTo>
                      <a:pt x="72" y="97"/>
                      <a:pt x="72" y="97"/>
                      <a:pt x="72" y="97"/>
                    </a:cubicBezTo>
                    <a:cubicBezTo>
                      <a:pt x="72" y="97"/>
                      <a:pt x="72" y="97"/>
                      <a:pt x="72"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0" y="97"/>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8" y="99"/>
                      <a:pt x="68" y="99"/>
                      <a:pt x="68" y="99"/>
                    </a:cubicBezTo>
                    <a:cubicBezTo>
                      <a:pt x="68" y="99"/>
                      <a:pt x="68" y="100"/>
                      <a:pt x="67" y="100"/>
                    </a:cubicBezTo>
                    <a:cubicBezTo>
                      <a:pt x="67" y="100"/>
                      <a:pt x="67" y="100"/>
                      <a:pt x="67" y="100"/>
                    </a:cubicBezTo>
                    <a:cubicBezTo>
                      <a:pt x="67" y="100"/>
                      <a:pt x="67" y="100"/>
                      <a:pt x="67" y="100"/>
                    </a:cubicBezTo>
                    <a:cubicBezTo>
                      <a:pt x="67" y="100"/>
                      <a:pt x="67" y="100"/>
                      <a:pt x="67"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1"/>
                      <a:pt x="65" y="101"/>
                      <a:pt x="65" y="101"/>
                    </a:cubicBezTo>
                    <a:cubicBezTo>
                      <a:pt x="65" y="101"/>
                      <a:pt x="64" y="101"/>
                      <a:pt x="64" y="102"/>
                    </a:cubicBezTo>
                    <a:cubicBezTo>
                      <a:pt x="64" y="102"/>
                      <a:pt x="64" y="102"/>
                      <a:pt x="64" y="102"/>
                    </a:cubicBezTo>
                    <a:cubicBezTo>
                      <a:pt x="63" y="102"/>
                      <a:pt x="63" y="102"/>
                      <a:pt x="63" y="102"/>
                    </a:cubicBezTo>
                    <a:cubicBezTo>
                      <a:pt x="63" y="102"/>
                      <a:pt x="63" y="102"/>
                      <a:pt x="63" y="102"/>
                    </a:cubicBezTo>
                    <a:cubicBezTo>
                      <a:pt x="63" y="102"/>
                      <a:pt x="63" y="102"/>
                      <a:pt x="63" y="102"/>
                    </a:cubicBezTo>
                    <a:cubicBezTo>
                      <a:pt x="63" y="102"/>
                      <a:pt x="62" y="103"/>
                      <a:pt x="61" y="103"/>
                    </a:cubicBezTo>
                    <a:cubicBezTo>
                      <a:pt x="61" y="103"/>
                      <a:pt x="61" y="103"/>
                      <a:pt x="61" y="103"/>
                    </a:cubicBezTo>
                    <a:cubicBezTo>
                      <a:pt x="61" y="103"/>
                      <a:pt x="61" y="103"/>
                      <a:pt x="61" y="103"/>
                    </a:cubicBezTo>
                    <a:cubicBezTo>
                      <a:pt x="61" y="103"/>
                      <a:pt x="61" y="103"/>
                      <a:pt x="61" y="103"/>
                    </a:cubicBezTo>
                    <a:cubicBezTo>
                      <a:pt x="61" y="103"/>
                      <a:pt x="60" y="104"/>
                      <a:pt x="60" y="104"/>
                    </a:cubicBezTo>
                    <a:cubicBezTo>
                      <a:pt x="59" y="104"/>
                      <a:pt x="58" y="105"/>
                      <a:pt x="57" y="105"/>
                    </a:cubicBezTo>
                    <a:cubicBezTo>
                      <a:pt x="57" y="128"/>
                      <a:pt x="57" y="128"/>
                      <a:pt x="57" y="128"/>
                    </a:cubicBezTo>
                    <a:cubicBezTo>
                      <a:pt x="58" y="127"/>
                      <a:pt x="59" y="127"/>
                      <a:pt x="60" y="126"/>
                    </a:cubicBezTo>
                    <a:cubicBezTo>
                      <a:pt x="60" y="126"/>
                      <a:pt x="60" y="126"/>
                      <a:pt x="61" y="126"/>
                    </a:cubicBezTo>
                    <a:cubicBezTo>
                      <a:pt x="61" y="126"/>
                      <a:pt x="61" y="126"/>
                      <a:pt x="61" y="126"/>
                    </a:cubicBezTo>
                    <a:cubicBezTo>
                      <a:pt x="61" y="126"/>
                      <a:pt x="61" y="126"/>
                      <a:pt x="61" y="126"/>
                    </a:cubicBezTo>
                    <a:cubicBezTo>
                      <a:pt x="61" y="125"/>
                      <a:pt x="61" y="125"/>
                      <a:pt x="61" y="125"/>
                    </a:cubicBezTo>
                    <a:cubicBezTo>
                      <a:pt x="61" y="125"/>
                      <a:pt x="61" y="125"/>
                      <a:pt x="62" y="125"/>
                    </a:cubicBezTo>
                    <a:cubicBezTo>
                      <a:pt x="62" y="125"/>
                      <a:pt x="62" y="125"/>
                      <a:pt x="62" y="125"/>
                    </a:cubicBezTo>
                    <a:cubicBezTo>
                      <a:pt x="62" y="125"/>
                      <a:pt x="63" y="125"/>
                      <a:pt x="63" y="125"/>
                    </a:cubicBezTo>
                    <a:cubicBezTo>
                      <a:pt x="63" y="125"/>
                      <a:pt x="63" y="125"/>
                      <a:pt x="63" y="125"/>
                    </a:cubicBezTo>
                    <a:cubicBezTo>
                      <a:pt x="64" y="124"/>
                      <a:pt x="64" y="124"/>
                      <a:pt x="65" y="124"/>
                    </a:cubicBezTo>
                    <a:cubicBezTo>
                      <a:pt x="65" y="124"/>
                      <a:pt x="65" y="124"/>
                      <a:pt x="65" y="124"/>
                    </a:cubicBezTo>
                    <a:cubicBezTo>
                      <a:pt x="65" y="124"/>
                      <a:pt x="65" y="123"/>
                      <a:pt x="66" y="123"/>
                    </a:cubicBezTo>
                    <a:cubicBezTo>
                      <a:pt x="66" y="123"/>
                      <a:pt x="66" y="123"/>
                      <a:pt x="66" y="123"/>
                    </a:cubicBezTo>
                    <a:cubicBezTo>
                      <a:pt x="66" y="123"/>
                      <a:pt x="67" y="122"/>
                      <a:pt x="67" y="122"/>
                    </a:cubicBezTo>
                    <a:cubicBezTo>
                      <a:pt x="67" y="122"/>
                      <a:pt x="67" y="122"/>
                      <a:pt x="67" y="122"/>
                    </a:cubicBezTo>
                    <a:cubicBezTo>
                      <a:pt x="67" y="122"/>
                      <a:pt x="67" y="122"/>
                      <a:pt x="67" y="122"/>
                    </a:cubicBezTo>
                    <a:cubicBezTo>
                      <a:pt x="68" y="122"/>
                      <a:pt x="68" y="122"/>
                      <a:pt x="68" y="122"/>
                    </a:cubicBezTo>
                    <a:cubicBezTo>
                      <a:pt x="68" y="121"/>
                      <a:pt x="68" y="121"/>
                      <a:pt x="68" y="121"/>
                    </a:cubicBezTo>
                    <a:cubicBezTo>
                      <a:pt x="68" y="121"/>
                      <a:pt x="68" y="121"/>
                      <a:pt x="68" y="121"/>
                    </a:cubicBezTo>
                    <a:cubicBezTo>
                      <a:pt x="68" y="121"/>
                      <a:pt x="68" y="121"/>
                      <a:pt x="69" y="121"/>
                    </a:cubicBezTo>
                    <a:cubicBezTo>
                      <a:pt x="69" y="121"/>
                      <a:pt x="69" y="121"/>
                      <a:pt x="69" y="121"/>
                    </a:cubicBezTo>
                    <a:cubicBezTo>
                      <a:pt x="69" y="121"/>
                      <a:pt x="69" y="121"/>
                      <a:pt x="69" y="121"/>
                    </a:cubicBezTo>
                    <a:cubicBezTo>
                      <a:pt x="69" y="120"/>
                      <a:pt x="70" y="120"/>
                      <a:pt x="70" y="120"/>
                    </a:cubicBezTo>
                    <a:cubicBezTo>
                      <a:pt x="70" y="120"/>
                      <a:pt x="70" y="120"/>
                      <a:pt x="70" y="120"/>
                    </a:cubicBezTo>
                    <a:cubicBezTo>
                      <a:pt x="70" y="120"/>
                      <a:pt x="70" y="120"/>
                      <a:pt x="70" y="120"/>
                    </a:cubicBezTo>
                    <a:cubicBezTo>
                      <a:pt x="70" y="120"/>
                      <a:pt x="71" y="120"/>
                      <a:pt x="71" y="119"/>
                    </a:cubicBezTo>
                    <a:cubicBezTo>
                      <a:pt x="72" y="119"/>
                      <a:pt x="72" y="119"/>
                      <a:pt x="73" y="119"/>
                    </a:cubicBezTo>
                    <a:cubicBezTo>
                      <a:pt x="73" y="118"/>
                      <a:pt x="73" y="118"/>
                      <a:pt x="73" y="118"/>
                    </a:cubicBezTo>
                    <a:cubicBezTo>
                      <a:pt x="72" y="118"/>
                      <a:pt x="73" y="118"/>
                      <a:pt x="73" y="118"/>
                    </a:cubicBezTo>
                    <a:cubicBezTo>
                      <a:pt x="73" y="117"/>
                      <a:pt x="74" y="117"/>
                      <a:pt x="75" y="117"/>
                    </a:cubicBezTo>
                    <a:cubicBezTo>
                      <a:pt x="75" y="117"/>
                      <a:pt x="75" y="117"/>
                      <a:pt x="75" y="117"/>
                    </a:cubicBezTo>
                    <a:cubicBezTo>
                      <a:pt x="75" y="117"/>
                      <a:pt x="75" y="117"/>
                      <a:pt x="75" y="117"/>
                    </a:cubicBezTo>
                    <a:cubicBezTo>
                      <a:pt x="75" y="117"/>
                      <a:pt x="75" y="117"/>
                      <a:pt x="75" y="117"/>
                    </a:cubicBezTo>
                    <a:cubicBezTo>
                      <a:pt x="75" y="116"/>
                      <a:pt x="75" y="116"/>
                      <a:pt x="75" y="116"/>
                    </a:cubicBezTo>
                    <a:cubicBezTo>
                      <a:pt x="75" y="116"/>
                      <a:pt x="75" y="116"/>
                      <a:pt x="75" y="116"/>
                    </a:cubicBezTo>
                    <a:cubicBezTo>
                      <a:pt x="75" y="116"/>
                      <a:pt x="76" y="116"/>
                      <a:pt x="77" y="115"/>
                    </a:cubicBezTo>
                    <a:cubicBezTo>
                      <a:pt x="77" y="115"/>
                      <a:pt x="78" y="114"/>
                      <a:pt x="79" y="114"/>
                    </a:cubicBezTo>
                    <a:cubicBezTo>
                      <a:pt x="79" y="114"/>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2"/>
                      <a:pt x="80" y="112"/>
                      <a:pt x="80" y="112"/>
                    </a:cubicBezTo>
                    <a:cubicBezTo>
                      <a:pt x="80"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1"/>
                      <a:pt x="81" y="111"/>
                      <a:pt x="81" y="111"/>
                    </a:cubicBezTo>
                    <a:cubicBezTo>
                      <a:pt x="81" y="111"/>
                      <a:pt x="81" y="111"/>
                      <a:pt x="81" y="111"/>
                    </a:cubicBezTo>
                    <a:cubicBezTo>
                      <a:pt x="81" y="111"/>
                      <a:pt x="81" y="111"/>
                      <a:pt x="82" y="111"/>
                    </a:cubicBezTo>
                    <a:cubicBezTo>
                      <a:pt x="82" y="111"/>
                      <a:pt x="82" y="111"/>
                      <a:pt x="82" y="111"/>
                    </a:cubicBezTo>
                    <a:cubicBezTo>
                      <a:pt x="81" y="111"/>
                      <a:pt x="81" y="111"/>
                      <a:pt x="81" y="111"/>
                    </a:cubicBezTo>
                    <a:cubicBezTo>
                      <a:pt x="83" y="109"/>
                      <a:pt x="84" y="109"/>
                      <a:pt x="85" y="111"/>
                    </a:cubicBezTo>
                    <a:cubicBezTo>
                      <a:pt x="85" y="111"/>
                      <a:pt x="86" y="111"/>
                      <a:pt x="86" y="112"/>
                    </a:cubicBezTo>
                    <a:cubicBezTo>
                      <a:pt x="86" y="116"/>
                      <a:pt x="85" y="121"/>
                      <a:pt x="85" y="125"/>
                    </a:cubicBezTo>
                    <a:cubicBezTo>
                      <a:pt x="85" y="125"/>
                      <a:pt x="85" y="125"/>
                      <a:pt x="86" y="125"/>
                    </a:cubicBezTo>
                    <a:cubicBezTo>
                      <a:pt x="86" y="126"/>
                      <a:pt x="86" y="127"/>
                      <a:pt x="86" y="127"/>
                    </a:cubicBezTo>
                    <a:cubicBezTo>
                      <a:pt x="85" y="127"/>
                      <a:pt x="85" y="127"/>
                      <a:pt x="85" y="127"/>
                    </a:cubicBezTo>
                    <a:cubicBezTo>
                      <a:pt x="85" y="128"/>
                      <a:pt x="85" y="129"/>
                      <a:pt x="85" y="129"/>
                    </a:cubicBezTo>
                    <a:cubicBezTo>
                      <a:pt x="85" y="129"/>
                      <a:pt x="85" y="129"/>
                      <a:pt x="85" y="129"/>
                    </a:cubicBezTo>
                    <a:cubicBezTo>
                      <a:pt x="85" y="130"/>
                      <a:pt x="85" y="130"/>
                      <a:pt x="85" y="130"/>
                    </a:cubicBezTo>
                    <a:cubicBezTo>
                      <a:pt x="85" y="130"/>
                      <a:pt x="85" y="130"/>
                      <a:pt x="85" y="130"/>
                    </a:cubicBezTo>
                    <a:cubicBezTo>
                      <a:pt x="85" y="131"/>
                      <a:pt x="85" y="131"/>
                      <a:pt x="85" y="131"/>
                    </a:cubicBezTo>
                    <a:cubicBezTo>
                      <a:pt x="85" y="131"/>
                      <a:pt x="85" y="131"/>
                      <a:pt x="85" y="131"/>
                    </a:cubicBezTo>
                    <a:cubicBezTo>
                      <a:pt x="85" y="131"/>
                      <a:pt x="85" y="131"/>
                      <a:pt x="84" y="132"/>
                    </a:cubicBezTo>
                    <a:cubicBezTo>
                      <a:pt x="84" y="132"/>
                      <a:pt x="84" y="132"/>
                      <a:pt x="84" y="132"/>
                    </a:cubicBezTo>
                    <a:cubicBezTo>
                      <a:pt x="84" y="132"/>
                      <a:pt x="84" y="132"/>
                      <a:pt x="84" y="132"/>
                    </a:cubicBezTo>
                    <a:cubicBezTo>
                      <a:pt x="84" y="132"/>
                      <a:pt x="84" y="132"/>
                      <a:pt x="84" y="132"/>
                    </a:cubicBezTo>
                    <a:cubicBezTo>
                      <a:pt x="84" y="132"/>
                      <a:pt x="84" y="132"/>
                      <a:pt x="84" y="132"/>
                    </a:cubicBezTo>
                    <a:cubicBezTo>
                      <a:pt x="84" y="132"/>
                      <a:pt x="83" y="132"/>
                      <a:pt x="83" y="132"/>
                    </a:cubicBezTo>
                    <a:cubicBezTo>
                      <a:pt x="83" y="132"/>
                      <a:pt x="83" y="132"/>
                      <a:pt x="83" y="132"/>
                    </a:cubicBezTo>
                    <a:cubicBezTo>
                      <a:pt x="83" y="132"/>
                      <a:pt x="83" y="132"/>
                      <a:pt x="83" y="133"/>
                    </a:cubicBezTo>
                    <a:cubicBezTo>
                      <a:pt x="82" y="133"/>
                      <a:pt x="82" y="133"/>
                      <a:pt x="82" y="133"/>
                    </a:cubicBezTo>
                    <a:cubicBezTo>
                      <a:pt x="82" y="133"/>
                      <a:pt x="82" y="133"/>
                      <a:pt x="82" y="133"/>
                    </a:cubicBezTo>
                    <a:cubicBezTo>
                      <a:pt x="82" y="133"/>
                      <a:pt x="81" y="133"/>
                      <a:pt x="81" y="134"/>
                    </a:cubicBezTo>
                    <a:cubicBezTo>
                      <a:pt x="81" y="134"/>
                      <a:pt x="81" y="134"/>
                      <a:pt x="81" y="134"/>
                    </a:cubicBezTo>
                    <a:cubicBezTo>
                      <a:pt x="81" y="134"/>
                      <a:pt x="81" y="134"/>
                      <a:pt x="81" y="134"/>
                    </a:cubicBezTo>
                    <a:cubicBezTo>
                      <a:pt x="80" y="135"/>
                      <a:pt x="79" y="135"/>
                      <a:pt x="78" y="135"/>
                    </a:cubicBezTo>
                    <a:cubicBezTo>
                      <a:pt x="78" y="135"/>
                      <a:pt x="77" y="136"/>
                      <a:pt x="76" y="136"/>
                    </a:cubicBezTo>
                    <a:cubicBezTo>
                      <a:pt x="76" y="136"/>
                      <a:pt x="76" y="136"/>
                      <a:pt x="76" y="136"/>
                    </a:cubicBezTo>
                    <a:cubicBezTo>
                      <a:pt x="76" y="136"/>
                      <a:pt x="76" y="136"/>
                      <a:pt x="76" y="136"/>
                    </a:cubicBezTo>
                    <a:cubicBezTo>
                      <a:pt x="76" y="136"/>
                      <a:pt x="76" y="136"/>
                      <a:pt x="76" y="136"/>
                    </a:cubicBezTo>
                    <a:cubicBezTo>
                      <a:pt x="76" y="136"/>
                      <a:pt x="76" y="136"/>
                      <a:pt x="76" y="136"/>
                    </a:cubicBezTo>
                    <a:cubicBezTo>
                      <a:pt x="76" y="136"/>
                      <a:pt x="75" y="136"/>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4" y="137"/>
                      <a:pt x="74" y="137"/>
                      <a:pt x="74" y="137"/>
                    </a:cubicBezTo>
                    <a:cubicBezTo>
                      <a:pt x="74" y="137"/>
                      <a:pt x="74" y="137"/>
                      <a:pt x="74" y="138"/>
                    </a:cubicBezTo>
                    <a:cubicBezTo>
                      <a:pt x="74" y="138"/>
                      <a:pt x="74" y="138"/>
                      <a:pt x="74" y="138"/>
                    </a:cubicBezTo>
                    <a:cubicBezTo>
                      <a:pt x="74" y="138"/>
                      <a:pt x="74" y="138"/>
                      <a:pt x="74" y="138"/>
                    </a:cubicBezTo>
                    <a:cubicBezTo>
                      <a:pt x="74" y="138"/>
                      <a:pt x="74" y="138"/>
                      <a:pt x="74" y="138"/>
                    </a:cubicBezTo>
                    <a:cubicBezTo>
                      <a:pt x="74" y="138"/>
                      <a:pt x="73" y="138"/>
                      <a:pt x="73" y="138"/>
                    </a:cubicBezTo>
                    <a:cubicBezTo>
                      <a:pt x="73" y="138"/>
                      <a:pt x="73" y="138"/>
                      <a:pt x="73" y="138"/>
                    </a:cubicBezTo>
                    <a:cubicBezTo>
                      <a:pt x="73" y="138"/>
                      <a:pt x="73" y="138"/>
                      <a:pt x="73" y="138"/>
                    </a:cubicBezTo>
                    <a:cubicBezTo>
                      <a:pt x="73" y="138"/>
                      <a:pt x="72" y="139"/>
                      <a:pt x="72" y="139"/>
                    </a:cubicBezTo>
                    <a:cubicBezTo>
                      <a:pt x="72" y="139"/>
                      <a:pt x="72" y="139"/>
                      <a:pt x="72" y="139"/>
                    </a:cubicBezTo>
                    <a:cubicBezTo>
                      <a:pt x="72" y="139"/>
                      <a:pt x="72" y="139"/>
                      <a:pt x="72" y="140"/>
                    </a:cubicBezTo>
                    <a:cubicBezTo>
                      <a:pt x="72" y="140"/>
                      <a:pt x="71" y="140"/>
                      <a:pt x="71" y="140"/>
                    </a:cubicBezTo>
                    <a:cubicBezTo>
                      <a:pt x="71" y="140"/>
                      <a:pt x="71" y="140"/>
                      <a:pt x="71" y="140"/>
                    </a:cubicBezTo>
                    <a:cubicBezTo>
                      <a:pt x="71" y="140"/>
                      <a:pt x="71" y="140"/>
                      <a:pt x="71" y="140"/>
                    </a:cubicBezTo>
                    <a:cubicBezTo>
                      <a:pt x="71" y="140"/>
                      <a:pt x="70" y="140"/>
                      <a:pt x="70" y="140"/>
                    </a:cubicBezTo>
                    <a:cubicBezTo>
                      <a:pt x="70" y="140"/>
                      <a:pt x="70" y="140"/>
                      <a:pt x="70" y="140"/>
                    </a:cubicBezTo>
                    <a:cubicBezTo>
                      <a:pt x="69" y="141"/>
                      <a:pt x="69" y="141"/>
                      <a:pt x="68" y="141"/>
                    </a:cubicBezTo>
                    <a:cubicBezTo>
                      <a:pt x="67" y="142"/>
                      <a:pt x="65" y="143"/>
                      <a:pt x="64" y="144"/>
                    </a:cubicBezTo>
                    <a:cubicBezTo>
                      <a:pt x="63" y="144"/>
                      <a:pt x="63" y="144"/>
                      <a:pt x="62" y="144"/>
                    </a:cubicBezTo>
                    <a:cubicBezTo>
                      <a:pt x="61" y="145"/>
                      <a:pt x="61" y="145"/>
                      <a:pt x="60" y="145"/>
                    </a:cubicBezTo>
                    <a:cubicBezTo>
                      <a:pt x="60" y="145"/>
                      <a:pt x="60" y="145"/>
                      <a:pt x="60" y="145"/>
                    </a:cubicBezTo>
                    <a:cubicBezTo>
                      <a:pt x="60" y="145"/>
                      <a:pt x="60" y="145"/>
                      <a:pt x="59" y="145"/>
                    </a:cubicBezTo>
                    <a:cubicBezTo>
                      <a:pt x="57" y="146"/>
                      <a:pt x="57" y="146"/>
                      <a:pt x="57" y="146"/>
                    </a:cubicBezTo>
                    <a:lnTo>
                      <a:pt x="57" y="167"/>
                    </a:lnTo>
                    <a:close/>
                    <a:moveTo>
                      <a:pt x="57" y="26"/>
                    </a:move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7"/>
                    </a:cubicBezTo>
                    <a:cubicBezTo>
                      <a:pt x="55"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8"/>
                      <a:pt x="51" y="48"/>
                      <a:pt x="51" y="48"/>
                    </a:cubicBezTo>
                    <a:cubicBezTo>
                      <a:pt x="51" y="48"/>
                      <a:pt x="51" y="48"/>
                      <a:pt x="51" y="48"/>
                    </a:cubicBezTo>
                    <a:cubicBezTo>
                      <a:pt x="51"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ubicBezTo>
                      <a:pt x="48"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4" y="49"/>
                      <a:pt x="44" y="49"/>
                      <a:pt x="44" y="49"/>
                    </a:cubicBezTo>
                    <a:cubicBezTo>
                      <a:pt x="44" y="49"/>
                      <a:pt x="44" y="49"/>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1"/>
                      <a:pt x="41" y="51"/>
                    </a:cubicBezTo>
                    <a:cubicBezTo>
                      <a:pt x="41" y="51"/>
                      <a:pt x="41" y="51"/>
                      <a:pt x="41"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8" y="51"/>
                      <a:pt x="38" y="51"/>
                      <a:pt x="38" y="51"/>
                    </a:cubicBezTo>
                    <a:cubicBezTo>
                      <a:pt x="38" y="51"/>
                      <a:pt x="38" y="51"/>
                      <a:pt x="38" y="51"/>
                    </a:cubicBezTo>
                    <a:cubicBezTo>
                      <a:pt x="38" y="51"/>
                      <a:pt x="38" y="51"/>
                      <a:pt x="38" y="51"/>
                    </a:cubicBezTo>
                    <a:cubicBezTo>
                      <a:pt x="38" y="51"/>
                      <a:pt x="37" y="51"/>
                      <a:pt x="37" y="51"/>
                    </a:cubicBezTo>
                    <a:cubicBezTo>
                      <a:pt x="37" y="51"/>
                      <a:pt x="37" y="51"/>
                      <a:pt x="37" y="51"/>
                    </a:cubicBezTo>
                    <a:cubicBezTo>
                      <a:pt x="37" y="51"/>
                      <a:pt x="37" y="51"/>
                      <a:pt x="37" y="51"/>
                    </a:cubicBezTo>
                    <a:cubicBezTo>
                      <a:pt x="37" y="51"/>
                      <a:pt x="37" y="51"/>
                      <a:pt x="37" y="51"/>
                    </a:cubicBezTo>
                    <a:cubicBezTo>
                      <a:pt x="37" y="51"/>
                      <a:pt x="37" y="51"/>
                      <a:pt x="37" y="51"/>
                    </a:cubicBezTo>
                    <a:cubicBezTo>
                      <a:pt x="37" y="51"/>
                      <a:pt x="37" y="51"/>
                      <a:pt x="37" y="52"/>
                    </a:cubicBezTo>
                    <a:cubicBezTo>
                      <a:pt x="36" y="52"/>
                      <a:pt x="36" y="52"/>
                      <a:pt x="36" y="52"/>
                    </a:cubicBezTo>
                    <a:cubicBezTo>
                      <a:pt x="36" y="52"/>
                      <a:pt x="36" y="52"/>
                      <a:pt x="36" y="52"/>
                    </a:cubicBezTo>
                    <a:cubicBezTo>
                      <a:pt x="36" y="52"/>
                      <a:pt x="36" y="52"/>
                      <a:pt x="36"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1" y="52"/>
                    </a:cubicBezTo>
                    <a:cubicBezTo>
                      <a:pt x="31" y="52"/>
                      <a:pt x="31" y="52"/>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29" y="53"/>
                      <a:pt x="29" y="53"/>
                      <a:pt x="29" y="53"/>
                    </a:cubicBezTo>
                    <a:cubicBezTo>
                      <a:pt x="29" y="53"/>
                      <a:pt x="29" y="53"/>
                      <a:pt x="29" y="53"/>
                    </a:cubicBezTo>
                    <a:cubicBezTo>
                      <a:pt x="29" y="53"/>
                      <a:pt x="29" y="53"/>
                      <a:pt x="29" y="53"/>
                    </a:cubicBezTo>
                    <a:cubicBezTo>
                      <a:pt x="29" y="53"/>
                      <a:pt x="28"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6" y="53"/>
                      <a:pt x="26" y="53"/>
                    </a:cubicBezTo>
                    <a:cubicBezTo>
                      <a:pt x="26" y="53"/>
                      <a:pt x="26" y="53"/>
                      <a:pt x="26" y="53"/>
                    </a:cubicBezTo>
                    <a:cubicBezTo>
                      <a:pt x="26" y="53"/>
                      <a:pt x="26" y="53"/>
                      <a:pt x="26" y="53"/>
                    </a:cubicBezTo>
                    <a:cubicBezTo>
                      <a:pt x="25" y="53"/>
                      <a:pt x="25" y="53"/>
                      <a:pt x="24" y="53"/>
                    </a:cubicBezTo>
                    <a:cubicBezTo>
                      <a:pt x="24" y="53"/>
                      <a:pt x="24" y="53"/>
                      <a:pt x="24" y="53"/>
                    </a:cubicBezTo>
                    <a:cubicBezTo>
                      <a:pt x="24" y="53"/>
                      <a:pt x="24" y="53"/>
                      <a:pt x="24" y="53"/>
                    </a:cubicBezTo>
                    <a:cubicBezTo>
                      <a:pt x="24" y="53"/>
                      <a:pt x="23" y="53"/>
                      <a:pt x="23" y="53"/>
                    </a:cubicBezTo>
                    <a:cubicBezTo>
                      <a:pt x="23" y="53"/>
                      <a:pt x="23" y="53"/>
                      <a:pt x="23" y="53"/>
                    </a:cubicBezTo>
                    <a:cubicBezTo>
                      <a:pt x="23" y="53"/>
                      <a:pt x="23" y="53"/>
                      <a:pt x="23" y="53"/>
                    </a:cubicBezTo>
                    <a:cubicBezTo>
                      <a:pt x="23" y="53"/>
                      <a:pt x="22" y="53"/>
                      <a:pt x="22" y="53"/>
                    </a:cubicBezTo>
                    <a:cubicBezTo>
                      <a:pt x="22" y="53"/>
                      <a:pt x="22" y="53"/>
                      <a:pt x="22"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7"/>
                      <a:pt x="21" y="47"/>
                      <a:pt x="21" y="47"/>
                    </a:cubicBezTo>
                    <a:cubicBezTo>
                      <a:pt x="21" y="47"/>
                      <a:pt x="21" y="47"/>
                      <a:pt x="21" y="47"/>
                    </a:cubicBezTo>
                    <a:cubicBezTo>
                      <a:pt x="21" y="47"/>
                      <a:pt x="21" y="47"/>
                      <a:pt x="22" y="47"/>
                    </a:cubicBezTo>
                    <a:cubicBezTo>
                      <a:pt x="22" y="47"/>
                      <a:pt x="22" y="46"/>
                      <a:pt x="22" y="46"/>
                    </a:cubicBezTo>
                    <a:cubicBezTo>
                      <a:pt x="22" y="46"/>
                      <a:pt x="22" y="46"/>
                      <a:pt x="22" y="46"/>
                    </a:cubicBezTo>
                    <a:cubicBezTo>
                      <a:pt x="22" y="46"/>
                      <a:pt x="22" y="46"/>
                      <a:pt x="22" y="46"/>
                    </a:cubicBezTo>
                    <a:cubicBezTo>
                      <a:pt x="22" y="45"/>
                      <a:pt x="22" y="45"/>
                      <a:pt x="22" y="45"/>
                    </a:cubicBezTo>
                    <a:cubicBezTo>
                      <a:pt x="22" y="45"/>
                      <a:pt x="22" y="45"/>
                      <a:pt x="22" y="45"/>
                    </a:cubicBezTo>
                    <a:cubicBezTo>
                      <a:pt x="22" y="45"/>
                      <a:pt x="22" y="45"/>
                      <a:pt x="22" y="45"/>
                    </a:cubicBezTo>
                    <a:cubicBezTo>
                      <a:pt x="22" y="45"/>
                      <a:pt x="22" y="44"/>
                      <a:pt x="22" y="44"/>
                    </a:cubicBezTo>
                    <a:cubicBezTo>
                      <a:pt x="22" y="44"/>
                      <a:pt x="22" y="44"/>
                      <a:pt x="22" y="44"/>
                    </a:cubicBezTo>
                    <a:cubicBezTo>
                      <a:pt x="22" y="44"/>
                      <a:pt x="22" y="44"/>
                      <a:pt x="22" y="44"/>
                    </a:cubicBezTo>
                    <a:cubicBezTo>
                      <a:pt x="22" y="44"/>
                      <a:pt x="22" y="44"/>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8"/>
                    </a:cubicBezTo>
                    <a:cubicBezTo>
                      <a:pt x="23" y="38"/>
                      <a:pt x="23" y="38"/>
                      <a:pt x="23" y="38"/>
                    </a:cubicBezTo>
                    <a:cubicBezTo>
                      <a:pt x="23" y="38"/>
                      <a:pt x="23" y="38"/>
                      <a:pt x="23" y="38"/>
                    </a:cubicBezTo>
                    <a:cubicBezTo>
                      <a:pt x="23" y="38"/>
                      <a:pt x="23" y="38"/>
                      <a:pt x="23" y="38"/>
                    </a:cubicBezTo>
                    <a:cubicBezTo>
                      <a:pt x="23" y="38"/>
                      <a:pt x="23" y="38"/>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6"/>
                      <a:pt x="23" y="36"/>
                    </a:cubicBezTo>
                    <a:cubicBezTo>
                      <a:pt x="23" y="36"/>
                      <a:pt x="23" y="36"/>
                      <a:pt x="24" y="36"/>
                    </a:cubicBezTo>
                    <a:cubicBezTo>
                      <a:pt x="24" y="36"/>
                      <a:pt x="24" y="36"/>
                      <a:pt x="24" y="36"/>
                    </a:cubicBezTo>
                    <a:cubicBezTo>
                      <a:pt x="24" y="36"/>
                      <a:pt x="24" y="36"/>
                      <a:pt x="24" y="36"/>
                    </a:cubicBezTo>
                    <a:cubicBezTo>
                      <a:pt x="24" y="36"/>
                      <a:pt x="24" y="36"/>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9" y="31"/>
                      <a:pt x="30"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2" y="31"/>
                      <a:pt x="34"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6" y="31"/>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7" y="30"/>
                      <a:pt x="37" y="30"/>
                      <a:pt x="37" y="30"/>
                    </a:cubicBezTo>
                    <a:cubicBezTo>
                      <a:pt x="37" y="30"/>
                      <a:pt x="37" y="30"/>
                      <a:pt x="37" y="30"/>
                    </a:cubicBezTo>
                    <a:cubicBezTo>
                      <a:pt x="37" y="30"/>
                      <a:pt x="37" y="30"/>
                      <a:pt x="37"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9" y="30"/>
                    </a:cubicBezTo>
                    <a:cubicBezTo>
                      <a:pt x="39" y="30"/>
                      <a:pt x="39" y="30"/>
                      <a:pt x="39" y="30"/>
                    </a:cubicBezTo>
                    <a:cubicBezTo>
                      <a:pt x="39" y="30"/>
                      <a:pt x="39" y="30"/>
                      <a:pt x="39" y="30"/>
                    </a:cubicBezTo>
                    <a:cubicBezTo>
                      <a:pt x="39" y="30"/>
                      <a:pt x="39" y="30"/>
                      <a:pt x="39" y="30"/>
                    </a:cubicBezTo>
                    <a:cubicBezTo>
                      <a:pt x="39" y="30"/>
                      <a:pt x="39"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1" y="30"/>
                      <a:pt x="41" y="30"/>
                      <a:pt x="41" y="30"/>
                    </a:cubicBezTo>
                    <a:cubicBezTo>
                      <a:pt x="41" y="30"/>
                      <a:pt x="41" y="30"/>
                      <a:pt x="41" y="30"/>
                    </a:cubicBezTo>
                    <a:cubicBezTo>
                      <a:pt x="41" y="30"/>
                      <a:pt x="41" y="30"/>
                      <a:pt x="41" y="30"/>
                    </a:cubicBezTo>
                    <a:cubicBezTo>
                      <a:pt x="41" y="29"/>
                      <a:pt x="41" y="29"/>
                      <a:pt x="41" y="29"/>
                    </a:cubicBezTo>
                    <a:cubicBezTo>
                      <a:pt x="41" y="29"/>
                      <a:pt x="42" y="29"/>
                      <a:pt x="42" y="29"/>
                    </a:cubicBezTo>
                    <a:cubicBezTo>
                      <a:pt x="42" y="29"/>
                      <a:pt x="42" y="29"/>
                      <a:pt x="42" y="29"/>
                    </a:cubicBezTo>
                    <a:cubicBezTo>
                      <a:pt x="42" y="29"/>
                      <a:pt x="42" y="29"/>
                      <a:pt x="42" y="29"/>
                    </a:cubicBezTo>
                    <a:cubicBezTo>
                      <a:pt x="42" y="29"/>
                      <a:pt x="42" y="29"/>
                      <a:pt x="42" y="29"/>
                    </a:cubicBezTo>
                    <a:cubicBezTo>
                      <a:pt x="42" y="29"/>
                      <a:pt x="43" y="29"/>
                      <a:pt x="43" y="29"/>
                    </a:cubicBezTo>
                    <a:cubicBezTo>
                      <a:pt x="43" y="29"/>
                      <a:pt x="43" y="29"/>
                      <a:pt x="43" y="29"/>
                    </a:cubicBezTo>
                    <a:cubicBezTo>
                      <a:pt x="43" y="29"/>
                      <a:pt x="43" y="29"/>
                      <a:pt x="43" y="29"/>
                    </a:cubicBezTo>
                    <a:cubicBezTo>
                      <a:pt x="43" y="29"/>
                      <a:pt x="43" y="29"/>
                      <a:pt x="43" y="29"/>
                    </a:cubicBezTo>
                    <a:cubicBezTo>
                      <a:pt x="43" y="29"/>
                      <a:pt x="43"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7" y="29"/>
                      <a:pt x="47" y="29"/>
                      <a:pt x="47" y="29"/>
                    </a:cubicBezTo>
                    <a:cubicBezTo>
                      <a:pt x="47" y="29"/>
                      <a:pt x="47" y="29"/>
                      <a:pt x="47" y="29"/>
                    </a:cubicBezTo>
                    <a:cubicBezTo>
                      <a:pt x="47" y="29"/>
                      <a:pt x="47" y="29"/>
                      <a:pt x="47" y="29"/>
                    </a:cubicBezTo>
                    <a:cubicBezTo>
                      <a:pt x="47" y="29"/>
                      <a:pt x="47" y="29"/>
                      <a:pt x="47" y="29"/>
                    </a:cubicBezTo>
                    <a:cubicBezTo>
                      <a:pt x="47" y="29"/>
                      <a:pt x="47" y="29"/>
                      <a:pt x="47" y="29"/>
                    </a:cubicBezTo>
                    <a:cubicBezTo>
                      <a:pt x="47" y="28"/>
                      <a:pt x="47" y="28"/>
                      <a:pt x="47" y="28"/>
                    </a:cubicBezTo>
                    <a:cubicBezTo>
                      <a:pt x="47" y="28"/>
                      <a:pt x="47"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9"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5" y="26"/>
                    </a:cubicBezTo>
                    <a:cubicBezTo>
                      <a:pt x="55" y="26"/>
                      <a:pt x="55" y="26"/>
                      <a:pt x="55" y="26"/>
                    </a:cubicBezTo>
                    <a:cubicBezTo>
                      <a:pt x="55" y="26"/>
                      <a:pt x="55"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7" y="26"/>
                    </a:cubicBezTo>
                    <a:cubicBezTo>
                      <a:pt x="57" y="26"/>
                      <a:pt x="57" y="26"/>
                      <a:pt x="57" y="26"/>
                    </a:cubicBezTo>
                    <a:cubicBezTo>
                      <a:pt x="57" y="26"/>
                      <a:pt x="57" y="26"/>
                      <a:pt x="57" y="26"/>
                    </a:cubicBezTo>
                    <a:cubicBezTo>
                      <a:pt x="57" y="26"/>
                      <a:pt x="57" y="26"/>
                      <a:pt x="57" y="26"/>
                    </a:cubicBezTo>
                    <a:close/>
                    <a:moveTo>
                      <a:pt x="57" y="63"/>
                    </a:moveTo>
                    <a:cubicBezTo>
                      <a:pt x="57" y="93"/>
                      <a:pt x="57" y="93"/>
                      <a:pt x="57" y="93"/>
                    </a:cubicBezTo>
                    <a:cubicBezTo>
                      <a:pt x="57" y="93"/>
                      <a:pt x="57" y="93"/>
                      <a:pt x="57" y="93"/>
                    </a:cubicBezTo>
                    <a:cubicBezTo>
                      <a:pt x="57" y="93"/>
                      <a:pt x="57" y="93"/>
                      <a:pt x="57" y="93"/>
                    </a:cubicBezTo>
                    <a:cubicBezTo>
                      <a:pt x="56" y="93"/>
                      <a:pt x="56" y="93"/>
                      <a:pt x="56" y="93"/>
                    </a:cubicBezTo>
                    <a:cubicBezTo>
                      <a:pt x="56" y="93"/>
                      <a:pt x="56" y="93"/>
                      <a:pt x="56" y="93"/>
                    </a:cubicBezTo>
                    <a:cubicBezTo>
                      <a:pt x="56" y="93"/>
                      <a:pt x="56" y="93"/>
                      <a:pt x="56" y="93"/>
                    </a:cubicBezTo>
                    <a:cubicBezTo>
                      <a:pt x="56" y="93"/>
                      <a:pt x="56" y="93"/>
                      <a:pt x="56" y="93"/>
                    </a:cubicBezTo>
                    <a:cubicBezTo>
                      <a:pt x="56" y="93"/>
                      <a:pt x="56" y="93"/>
                      <a:pt x="56"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4"/>
                    </a:cubicBezTo>
                    <a:cubicBezTo>
                      <a:pt x="55" y="94"/>
                      <a:pt x="55" y="94"/>
                      <a:pt x="55" y="94"/>
                    </a:cubicBezTo>
                    <a:cubicBezTo>
                      <a:pt x="55" y="94"/>
                      <a:pt x="55"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5"/>
                    </a:cubicBezTo>
                    <a:cubicBezTo>
                      <a:pt x="54" y="95"/>
                      <a:pt x="54" y="95"/>
                      <a:pt x="54"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6"/>
                    </a:cubicBezTo>
                    <a:cubicBezTo>
                      <a:pt x="51" y="96"/>
                      <a:pt x="51" y="96"/>
                      <a:pt x="51" y="96"/>
                    </a:cubicBezTo>
                    <a:cubicBezTo>
                      <a:pt x="51" y="96"/>
                      <a:pt x="51" y="96"/>
                      <a:pt x="51" y="96"/>
                    </a:cubicBezTo>
                    <a:cubicBezTo>
                      <a:pt x="51" y="96"/>
                      <a:pt x="51" y="96"/>
                      <a:pt x="51" y="96"/>
                    </a:cubicBezTo>
                    <a:cubicBezTo>
                      <a:pt x="51"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8" y="96"/>
                      <a:pt x="48" y="96"/>
                      <a:pt x="48" y="96"/>
                    </a:cubicBezTo>
                    <a:cubicBezTo>
                      <a:pt x="48" y="96"/>
                      <a:pt x="48" y="96"/>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8"/>
                    </a:cubicBezTo>
                    <a:cubicBezTo>
                      <a:pt x="47" y="98"/>
                      <a:pt x="47" y="98"/>
                      <a:pt x="47"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2" y="99"/>
                      <a:pt x="42" y="99"/>
                      <a:pt x="42" y="99"/>
                    </a:cubicBezTo>
                    <a:cubicBezTo>
                      <a:pt x="42" y="99"/>
                      <a:pt x="42" y="99"/>
                      <a:pt x="42" y="99"/>
                    </a:cubicBezTo>
                    <a:cubicBezTo>
                      <a:pt x="42" y="99"/>
                      <a:pt x="42" y="99"/>
                      <a:pt x="42" y="99"/>
                    </a:cubicBezTo>
                    <a:cubicBezTo>
                      <a:pt x="42" y="99"/>
                      <a:pt x="41" y="99"/>
                      <a:pt x="41" y="99"/>
                    </a:cubicBezTo>
                    <a:cubicBezTo>
                      <a:pt x="41" y="99"/>
                      <a:pt x="41" y="99"/>
                      <a:pt x="41" y="99"/>
                    </a:cubicBezTo>
                    <a:cubicBezTo>
                      <a:pt x="41" y="99"/>
                      <a:pt x="41" y="99"/>
                      <a:pt x="41" y="99"/>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8" y="100"/>
                      <a:pt x="38" y="100"/>
                    </a:cubicBezTo>
                    <a:cubicBezTo>
                      <a:pt x="38" y="100"/>
                      <a:pt x="38" y="100"/>
                      <a:pt x="38" y="100"/>
                    </a:cubicBezTo>
                    <a:cubicBezTo>
                      <a:pt x="38" y="100"/>
                      <a:pt x="38" y="100"/>
                      <a:pt x="38" y="101"/>
                    </a:cubicBezTo>
                    <a:cubicBezTo>
                      <a:pt x="38" y="101"/>
                      <a:pt x="38"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2"/>
                    </a:cubicBezTo>
                    <a:cubicBezTo>
                      <a:pt x="36" y="102"/>
                      <a:pt x="36" y="102"/>
                      <a:pt x="36" y="102"/>
                    </a:cubicBezTo>
                    <a:cubicBezTo>
                      <a:pt x="36" y="102"/>
                      <a:pt x="36"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3" y="102"/>
                      <a:pt x="33" y="102"/>
                      <a:pt x="33" y="102"/>
                    </a:cubicBezTo>
                    <a:cubicBezTo>
                      <a:pt x="33" y="102"/>
                      <a:pt x="33" y="102"/>
                      <a:pt x="33" y="102"/>
                    </a:cubicBezTo>
                    <a:cubicBezTo>
                      <a:pt x="33" y="102"/>
                      <a:pt x="33" y="102"/>
                      <a:pt x="33" y="102"/>
                    </a:cubicBezTo>
                    <a:cubicBezTo>
                      <a:pt x="33" y="102"/>
                      <a:pt x="33" y="102"/>
                      <a:pt x="33" y="102"/>
                    </a:cubicBezTo>
                    <a:cubicBezTo>
                      <a:pt x="33" y="102"/>
                      <a:pt x="33" y="103"/>
                      <a:pt x="33"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29" y="103"/>
                      <a:pt x="29" y="103"/>
                      <a:pt x="29" y="103"/>
                    </a:cubicBezTo>
                    <a:cubicBezTo>
                      <a:pt x="29" y="103"/>
                      <a:pt x="29" y="103"/>
                      <a:pt x="29" y="103"/>
                    </a:cubicBezTo>
                    <a:cubicBezTo>
                      <a:pt x="29" y="103"/>
                      <a:pt x="29" y="103"/>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7" y="104"/>
                      <a:pt x="27" y="104"/>
                      <a:pt x="27" y="104"/>
                    </a:cubicBezTo>
                    <a:cubicBezTo>
                      <a:pt x="27" y="104"/>
                      <a:pt x="27" y="104"/>
                      <a:pt x="27" y="104"/>
                    </a:cubicBezTo>
                    <a:cubicBezTo>
                      <a:pt x="27" y="104"/>
                      <a:pt x="27" y="104"/>
                      <a:pt x="27" y="104"/>
                    </a:cubicBezTo>
                    <a:cubicBezTo>
                      <a:pt x="27" y="104"/>
                      <a:pt x="27"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5"/>
                    </a:cubicBezTo>
                    <a:cubicBezTo>
                      <a:pt x="26"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1" y="106"/>
                      <a:pt x="21" y="106"/>
                      <a:pt x="21" y="106"/>
                    </a:cubicBezTo>
                    <a:cubicBezTo>
                      <a:pt x="21" y="106"/>
                      <a:pt x="21" y="106"/>
                      <a:pt x="21" y="106"/>
                    </a:cubicBezTo>
                    <a:cubicBezTo>
                      <a:pt x="21" y="106"/>
                      <a:pt x="21" y="106"/>
                      <a:pt x="21" y="106"/>
                    </a:cubicBezTo>
                    <a:cubicBezTo>
                      <a:pt x="21" y="106"/>
                      <a:pt x="21" y="106"/>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0" y="107"/>
                      <a:pt x="20" y="107"/>
                      <a:pt x="20" y="107"/>
                    </a:cubicBezTo>
                    <a:cubicBezTo>
                      <a:pt x="20" y="107"/>
                      <a:pt x="20" y="107"/>
                      <a:pt x="20" y="107"/>
                    </a:cubicBezTo>
                    <a:cubicBezTo>
                      <a:pt x="20" y="107"/>
                      <a:pt x="20" y="107"/>
                      <a:pt x="20" y="107"/>
                    </a:cubicBezTo>
                    <a:cubicBezTo>
                      <a:pt x="20" y="107"/>
                      <a:pt x="20" y="107"/>
                      <a:pt x="20" y="107"/>
                    </a:cubicBezTo>
                    <a:cubicBezTo>
                      <a:pt x="20" y="107"/>
                      <a:pt x="20"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8" y="107"/>
                      <a:pt x="18" y="107"/>
                      <a:pt x="17" y="107"/>
                    </a:cubicBezTo>
                    <a:cubicBezTo>
                      <a:pt x="17" y="107"/>
                      <a:pt x="17" y="107"/>
                      <a:pt x="17" y="107"/>
                    </a:cubicBezTo>
                    <a:cubicBezTo>
                      <a:pt x="17" y="107"/>
                      <a:pt x="17" y="107"/>
                      <a:pt x="17" y="107"/>
                    </a:cubicBezTo>
                    <a:cubicBezTo>
                      <a:pt x="17" y="107"/>
                      <a:pt x="16" y="107"/>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4" y="108"/>
                      <a:pt x="14" y="108"/>
                    </a:cubicBezTo>
                    <a:cubicBezTo>
                      <a:pt x="14" y="108"/>
                      <a:pt x="14" y="108"/>
                      <a:pt x="14" y="108"/>
                    </a:cubicBezTo>
                    <a:cubicBezTo>
                      <a:pt x="14" y="108"/>
                      <a:pt x="14" y="108"/>
                      <a:pt x="14" y="108"/>
                    </a:cubicBezTo>
                    <a:cubicBezTo>
                      <a:pt x="14" y="108"/>
                      <a:pt x="14" y="108"/>
                      <a:pt x="14" y="109"/>
                    </a:cubicBezTo>
                    <a:cubicBezTo>
                      <a:pt x="14" y="109"/>
                      <a:pt x="14" y="109"/>
                      <a:pt x="14" y="109"/>
                    </a:cubicBezTo>
                    <a:cubicBezTo>
                      <a:pt x="14" y="109"/>
                      <a:pt x="14" y="109"/>
                      <a:pt x="14" y="109"/>
                    </a:cubicBezTo>
                    <a:cubicBezTo>
                      <a:pt x="14" y="109"/>
                      <a:pt x="14" y="109"/>
                      <a:pt x="14" y="109"/>
                    </a:cubicBezTo>
                    <a:cubicBezTo>
                      <a:pt x="14" y="109"/>
                      <a:pt x="14" y="109"/>
                      <a:pt x="14" y="109"/>
                    </a:cubicBezTo>
                    <a:cubicBezTo>
                      <a:pt x="14" y="109"/>
                      <a:pt x="14"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8"/>
                      <a:pt x="11" y="108"/>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4"/>
                    </a:cubicBezTo>
                    <a:cubicBezTo>
                      <a:pt x="11" y="104"/>
                      <a:pt x="11" y="104"/>
                      <a:pt x="11" y="104"/>
                    </a:cubicBezTo>
                    <a:cubicBezTo>
                      <a:pt x="11" y="104"/>
                      <a:pt x="11" y="104"/>
                      <a:pt x="11" y="104"/>
                    </a:cubicBezTo>
                    <a:cubicBezTo>
                      <a:pt x="11" y="104"/>
                      <a:pt x="11" y="104"/>
                      <a:pt x="11" y="104"/>
                    </a:cubicBezTo>
                    <a:cubicBezTo>
                      <a:pt x="11" y="104"/>
                      <a:pt x="11" y="104"/>
                      <a:pt x="11" y="104"/>
                    </a:cubicBezTo>
                    <a:cubicBezTo>
                      <a:pt x="11" y="104"/>
                      <a:pt x="11" y="104"/>
                      <a:pt x="12" y="104"/>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2"/>
                      <a:pt x="11" y="102"/>
                      <a:pt x="11" y="101"/>
                    </a:cubicBezTo>
                    <a:cubicBezTo>
                      <a:pt x="11" y="101"/>
                      <a:pt x="11" y="101"/>
                      <a:pt x="11" y="101"/>
                    </a:cubicBezTo>
                    <a:cubicBezTo>
                      <a:pt x="11" y="101"/>
                      <a:pt x="11" y="101"/>
                      <a:pt x="11" y="101"/>
                    </a:cubicBezTo>
                    <a:cubicBezTo>
                      <a:pt x="11" y="101"/>
                      <a:pt x="11" y="101"/>
                      <a:pt x="11" y="101"/>
                    </a:cubicBezTo>
                    <a:cubicBezTo>
                      <a:pt x="11" y="101"/>
                      <a:pt x="11" y="100"/>
                      <a:pt x="11" y="100"/>
                    </a:cubicBezTo>
                    <a:cubicBezTo>
                      <a:pt x="11" y="100"/>
                      <a:pt x="11" y="100"/>
                      <a:pt x="12" y="100"/>
                    </a:cubicBezTo>
                    <a:cubicBezTo>
                      <a:pt x="12" y="100"/>
                      <a:pt x="12" y="100"/>
                      <a:pt x="12" y="100"/>
                    </a:cubicBezTo>
                    <a:cubicBezTo>
                      <a:pt x="12" y="100"/>
                      <a:pt x="12" y="100"/>
                      <a:pt x="12" y="100"/>
                    </a:cubicBezTo>
                    <a:cubicBezTo>
                      <a:pt x="12" y="99"/>
                      <a:pt x="12" y="99"/>
                      <a:pt x="12" y="99"/>
                    </a:cubicBezTo>
                    <a:cubicBezTo>
                      <a:pt x="12" y="99"/>
                      <a:pt x="12" y="99"/>
                      <a:pt x="12" y="99"/>
                    </a:cubicBezTo>
                    <a:cubicBezTo>
                      <a:pt x="12" y="99"/>
                      <a:pt x="12" y="99"/>
                      <a:pt x="12" y="99"/>
                    </a:cubicBezTo>
                    <a:cubicBezTo>
                      <a:pt x="12" y="98"/>
                      <a:pt x="12" y="98"/>
                      <a:pt x="12" y="98"/>
                    </a:cubicBezTo>
                    <a:cubicBezTo>
                      <a:pt x="12" y="98"/>
                      <a:pt x="12" y="98"/>
                      <a:pt x="12" y="98"/>
                    </a:cubicBezTo>
                    <a:cubicBezTo>
                      <a:pt x="12" y="98"/>
                      <a:pt x="12" y="98"/>
                      <a:pt x="12" y="98"/>
                    </a:cubicBezTo>
                    <a:cubicBezTo>
                      <a:pt x="12" y="98"/>
                      <a:pt x="12" y="97"/>
                      <a:pt x="12" y="97"/>
                    </a:cubicBezTo>
                    <a:cubicBezTo>
                      <a:pt x="12" y="97"/>
                      <a:pt x="12" y="97"/>
                      <a:pt x="12" y="97"/>
                    </a:cubicBezTo>
                    <a:cubicBezTo>
                      <a:pt x="12" y="96"/>
                      <a:pt x="12" y="96"/>
                      <a:pt x="12" y="95"/>
                    </a:cubicBezTo>
                    <a:cubicBezTo>
                      <a:pt x="12" y="95"/>
                      <a:pt x="12" y="95"/>
                      <a:pt x="12" y="95"/>
                    </a:cubicBezTo>
                    <a:cubicBezTo>
                      <a:pt x="12" y="95"/>
                      <a:pt x="12" y="95"/>
                      <a:pt x="12" y="95"/>
                    </a:cubicBezTo>
                    <a:cubicBezTo>
                      <a:pt x="12" y="95"/>
                      <a:pt x="12" y="95"/>
                      <a:pt x="12" y="95"/>
                    </a:cubicBezTo>
                    <a:cubicBezTo>
                      <a:pt x="12" y="94"/>
                      <a:pt x="12" y="94"/>
                      <a:pt x="12" y="93"/>
                    </a:cubicBezTo>
                    <a:cubicBezTo>
                      <a:pt x="12" y="93"/>
                      <a:pt x="12" y="93"/>
                      <a:pt x="12" y="93"/>
                    </a:cubicBezTo>
                    <a:cubicBezTo>
                      <a:pt x="12" y="93"/>
                      <a:pt x="12" y="92"/>
                      <a:pt x="12" y="92"/>
                    </a:cubicBezTo>
                    <a:cubicBezTo>
                      <a:pt x="12" y="92"/>
                      <a:pt x="12" y="92"/>
                      <a:pt x="12" y="92"/>
                    </a:cubicBezTo>
                    <a:cubicBezTo>
                      <a:pt x="12" y="92"/>
                      <a:pt x="12" y="91"/>
                      <a:pt x="12" y="91"/>
                    </a:cubicBezTo>
                    <a:cubicBezTo>
                      <a:pt x="12" y="91"/>
                      <a:pt x="12" y="91"/>
                      <a:pt x="12" y="91"/>
                    </a:cubicBezTo>
                    <a:cubicBezTo>
                      <a:pt x="12" y="91"/>
                      <a:pt x="12" y="91"/>
                      <a:pt x="12" y="90"/>
                    </a:cubicBezTo>
                    <a:cubicBezTo>
                      <a:pt x="12" y="90"/>
                      <a:pt x="12" y="90"/>
                      <a:pt x="13" y="90"/>
                    </a:cubicBezTo>
                    <a:cubicBezTo>
                      <a:pt x="13" y="90"/>
                      <a:pt x="13" y="89"/>
                      <a:pt x="13" y="88"/>
                    </a:cubicBezTo>
                    <a:cubicBezTo>
                      <a:pt x="13" y="88"/>
                      <a:pt x="13" y="88"/>
                      <a:pt x="13" y="88"/>
                    </a:cubicBezTo>
                    <a:cubicBezTo>
                      <a:pt x="13" y="88"/>
                      <a:pt x="13" y="88"/>
                      <a:pt x="13" y="88"/>
                    </a:cubicBezTo>
                    <a:cubicBezTo>
                      <a:pt x="13" y="88"/>
                      <a:pt x="13" y="88"/>
                      <a:pt x="13" y="88"/>
                    </a:cubicBezTo>
                    <a:cubicBezTo>
                      <a:pt x="13" y="88"/>
                      <a:pt x="13" y="87"/>
                      <a:pt x="13" y="87"/>
                    </a:cubicBezTo>
                    <a:cubicBezTo>
                      <a:pt x="13" y="87"/>
                      <a:pt x="13" y="87"/>
                      <a:pt x="13" y="87"/>
                    </a:cubicBezTo>
                    <a:cubicBezTo>
                      <a:pt x="13" y="87"/>
                      <a:pt x="13" y="86"/>
                      <a:pt x="13" y="86"/>
                    </a:cubicBezTo>
                    <a:cubicBezTo>
                      <a:pt x="13" y="86"/>
                      <a:pt x="13" y="86"/>
                      <a:pt x="13" y="86"/>
                    </a:cubicBezTo>
                    <a:cubicBezTo>
                      <a:pt x="13" y="85"/>
                      <a:pt x="13" y="85"/>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3"/>
                      <a:pt x="13" y="83"/>
                      <a:pt x="13" y="83"/>
                    </a:cubicBezTo>
                    <a:cubicBezTo>
                      <a:pt x="13" y="83"/>
                      <a:pt x="13" y="83"/>
                      <a:pt x="13" y="83"/>
                    </a:cubicBezTo>
                    <a:cubicBezTo>
                      <a:pt x="13" y="83"/>
                      <a:pt x="13" y="83"/>
                      <a:pt x="14" y="83"/>
                    </a:cubicBezTo>
                    <a:cubicBezTo>
                      <a:pt x="14" y="83"/>
                      <a:pt x="14" y="83"/>
                      <a:pt x="14" y="83"/>
                    </a:cubicBezTo>
                    <a:cubicBezTo>
                      <a:pt x="14" y="83"/>
                      <a:pt x="14" y="83"/>
                      <a:pt x="14" y="83"/>
                    </a:cubicBezTo>
                    <a:cubicBezTo>
                      <a:pt x="14" y="83"/>
                      <a:pt x="14" y="83"/>
                      <a:pt x="14" y="83"/>
                    </a:cubicBezTo>
                    <a:cubicBezTo>
                      <a:pt x="14" y="82"/>
                      <a:pt x="14" y="82"/>
                      <a:pt x="14" y="82"/>
                    </a:cubicBezTo>
                    <a:cubicBezTo>
                      <a:pt x="14" y="82"/>
                      <a:pt x="14" y="82"/>
                      <a:pt x="14" y="82"/>
                    </a:cubicBezTo>
                    <a:cubicBezTo>
                      <a:pt x="14" y="82"/>
                      <a:pt x="14" y="82"/>
                      <a:pt x="14" y="82"/>
                    </a:cubicBezTo>
                    <a:cubicBezTo>
                      <a:pt x="14" y="82"/>
                      <a:pt x="14" y="82"/>
                      <a:pt x="14" y="82"/>
                    </a:cubicBezTo>
                    <a:cubicBezTo>
                      <a:pt x="14" y="82"/>
                      <a:pt x="14" y="82"/>
                      <a:pt x="14" y="82"/>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0"/>
                      <a:pt x="14" y="80"/>
                      <a:pt x="14" y="80"/>
                    </a:cubicBezTo>
                    <a:cubicBezTo>
                      <a:pt x="14" y="80"/>
                      <a:pt x="14" y="80"/>
                      <a:pt x="14" y="80"/>
                    </a:cubicBezTo>
                    <a:cubicBezTo>
                      <a:pt x="14" y="80"/>
                      <a:pt x="14" y="80"/>
                      <a:pt x="14" y="80"/>
                    </a:cubicBezTo>
                    <a:cubicBezTo>
                      <a:pt x="14" y="79"/>
                      <a:pt x="14" y="79"/>
                      <a:pt x="14" y="79"/>
                    </a:cubicBezTo>
                    <a:cubicBezTo>
                      <a:pt x="14" y="79"/>
                      <a:pt x="14" y="79"/>
                      <a:pt x="14" y="79"/>
                    </a:cubicBezTo>
                    <a:cubicBezTo>
                      <a:pt x="14" y="79"/>
                      <a:pt x="14" y="79"/>
                      <a:pt x="14" y="79"/>
                    </a:cubicBezTo>
                    <a:cubicBezTo>
                      <a:pt x="14" y="79"/>
                      <a:pt x="14" y="78"/>
                      <a:pt x="14" y="78"/>
                    </a:cubicBezTo>
                    <a:cubicBezTo>
                      <a:pt x="14" y="78"/>
                      <a:pt x="14" y="78"/>
                      <a:pt x="14" y="78"/>
                    </a:cubicBezTo>
                    <a:cubicBezTo>
                      <a:pt x="14" y="78"/>
                      <a:pt x="14" y="77"/>
                      <a:pt x="14" y="77"/>
                    </a:cubicBezTo>
                    <a:cubicBezTo>
                      <a:pt x="14" y="77"/>
                      <a:pt x="14" y="77"/>
                      <a:pt x="14" y="77"/>
                    </a:cubicBezTo>
                    <a:cubicBezTo>
                      <a:pt x="14" y="77"/>
                      <a:pt x="14"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5"/>
                      <a:pt x="16" y="75"/>
                    </a:cubicBezTo>
                    <a:cubicBezTo>
                      <a:pt x="16" y="75"/>
                      <a:pt x="16" y="75"/>
                      <a:pt x="16" y="75"/>
                    </a:cubicBezTo>
                    <a:cubicBezTo>
                      <a:pt x="16" y="75"/>
                      <a:pt x="17" y="75"/>
                      <a:pt x="17" y="75"/>
                    </a:cubicBezTo>
                    <a:cubicBezTo>
                      <a:pt x="17" y="75"/>
                      <a:pt x="17" y="75"/>
                      <a:pt x="17" y="75"/>
                    </a:cubicBezTo>
                    <a:cubicBezTo>
                      <a:pt x="17" y="75"/>
                      <a:pt x="17" y="75"/>
                      <a:pt x="18" y="75"/>
                    </a:cubicBezTo>
                    <a:cubicBezTo>
                      <a:pt x="18" y="75"/>
                      <a:pt x="18" y="75"/>
                      <a:pt x="18" y="75"/>
                    </a:cubicBezTo>
                    <a:cubicBezTo>
                      <a:pt x="18" y="75"/>
                      <a:pt x="18" y="75"/>
                      <a:pt x="18" y="75"/>
                    </a:cubicBezTo>
                    <a:cubicBezTo>
                      <a:pt x="18" y="75"/>
                      <a:pt x="18"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20" y="75"/>
                      <a:pt x="20" y="75"/>
                      <a:pt x="20" y="75"/>
                    </a:cubicBezTo>
                    <a:cubicBezTo>
                      <a:pt x="20" y="75"/>
                      <a:pt x="20" y="75"/>
                      <a:pt x="20" y="75"/>
                    </a:cubicBezTo>
                    <a:cubicBezTo>
                      <a:pt x="20" y="75"/>
                      <a:pt x="20" y="75"/>
                      <a:pt x="20" y="75"/>
                    </a:cubicBezTo>
                    <a:cubicBezTo>
                      <a:pt x="20" y="75"/>
                      <a:pt x="21" y="75"/>
                      <a:pt x="21" y="75"/>
                    </a:cubicBezTo>
                    <a:cubicBezTo>
                      <a:pt x="21" y="75"/>
                      <a:pt x="21" y="75"/>
                      <a:pt x="21" y="75"/>
                    </a:cubicBezTo>
                    <a:cubicBezTo>
                      <a:pt x="21" y="75"/>
                      <a:pt x="21" y="75"/>
                      <a:pt x="21" y="75"/>
                    </a:cubicBezTo>
                    <a:cubicBezTo>
                      <a:pt x="21" y="75"/>
                      <a:pt x="21" y="75"/>
                      <a:pt x="22" y="75"/>
                    </a:cubicBezTo>
                    <a:cubicBezTo>
                      <a:pt x="22" y="75"/>
                      <a:pt x="22" y="75"/>
                      <a:pt x="22" y="75"/>
                    </a:cubicBezTo>
                    <a:cubicBezTo>
                      <a:pt x="22" y="75"/>
                      <a:pt x="22" y="75"/>
                      <a:pt x="22" y="75"/>
                    </a:cubicBezTo>
                    <a:cubicBezTo>
                      <a:pt x="22" y="75"/>
                      <a:pt x="22" y="75"/>
                      <a:pt x="22" y="75"/>
                    </a:cubicBezTo>
                    <a:cubicBezTo>
                      <a:pt x="22" y="74"/>
                      <a:pt x="22" y="74"/>
                      <a:pt x="22" y="74"/>
                    </a:cubicBezTo>
                    <a:cubicBezTo>
                      <a:pt x="22" y="74"/>
                      <a:pt x="22" y="74"/>
                      <a:pt x="22" y="74"/>
                    </a:cubicBezTo>
                    <a:cubicBezTo>
                      <a:pt x="23" y="74"/>
                      <a:pt x="23" y="74"/>
                      <a:pt x="23" y="74"/>
                    </a:cubicBezTo>
                    <a:cubicBezTo>
                      <a:pt x="23" y="74"/>
                      <a:pt x="23" y="74"/>
                      <a:pt x="23" y="74"/>
                    </a:cubicBezTo>
                    <a:cubicBezTo>
                      <a:pt x="23" y="74"/>
                      <a:pt x="23" y="74"/>
                      <a:pt x="23" y="74"/>
                    </a:cubicBezTo>
                    <a:cubicBezTo>
                      <a:pt x="23" y="74"/>
                      <a:pt x="24" y="74"/>
                      <a:pt x="24" y="74"/>
                    </a:cubicBezTo>
                    <a:cubicBezTo>
                      <a:pt x="24" y="74"/>
                      <a:pt x="24" y="74"/>
                      <a:pt x="24" y="74"/>
                    </a:cubicBezTo>
                    <a:cubicBezTo>
                      <a:pt x="24" y="74"/>
                      <a:pt x="24" y="74"/>
                      <a:pt x="24" y="74"/>
                    </a:cubicBezTo>
                    <a:cubicBezTo>
                      <a:pt x="24" y="74"/>
                      <a:pt x="25" y="74"/>
                      <a:pt x="25" y="74"/>
                    </a:cubicBezTo>
                    <a:cubicBezTo>
                      <a:pt x="25" y="74"/>
                      <a:pt x="25" y="74"/>
                      <a:pt x="25" y="74"/>
                    </a:cubicBezTo>
                    <a:cubicBezTo>
                      <a:pt x="25" y="74"/>
                      <a:pt x="25" y="74"/>
                      <a:pt x="25" y="74"/>
                    </a:cubicBezTo>
                    <a:cubicBezTo>
                      <a:pt x="25" y="74"/>
                      <a:pt x="25"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7" y="74"/>
                      <a:pt x="27" y="74"/>
                      <a:pt x="27" y="74"/>
                    </a:cubicBezTo>
                    <a:cubicBezTo>
                      <a:pt x="27" y="74"/>
                      <a:pt x="27" y="74"/>
                      <a:pt x="27" y="74"/>
                    </a:cubicBezTo>
                    <a:cubicBezTo>
                      <a:pt x="27" y="74"/>
                      <a:pt x="27" y="74"/>
                      <a:pt x="27" y="74"/>
                    </a:cubicBezTo>
                    <a:cubicBezTo>
                      <a:pt x="27" y="74"/>
                      <a:pt x="27" y="74"/>
                      <a:pt x="28" y="74"/>
                    </a:cubicBezTo>
                    <a:cubicBezTo>
                      <a:pt x="28" y="74"/>
                      <a:pt x="28" y="74"/>
                      <a:pt x="28" y="74"/>
                    </a:cubicBezTo>
                    <a:cubicBezTo>
                      <a:pt x="28" y="74"/>
                      <a:pt x="28" y="74"/>
                      <a:pt x="28" y="74"/>
                    </a:cubicBezTo>
                    <a:cubicBezTo>
                      <a:pt x="28" y="74"/>
                      <a:pt x="28" y="74"/>
                      <a:pt x="28" y="74"/>
                    </a:cubicBezTo>
                    <a:cubicBezTo>
                      <a:pt x="28" y="73"/>
                      <a:pt x="28" y="73"/>
                      <a:pt x="28"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1" y="73"/>
                    </a:cubicBezTo>
                    <a:cubicBezTo>
                      <a:pt x="31" y="73"/>
                      <a:pt x="31" y="73"/>
                      <a:pt x="31" y="73"/>
                    </a:cubicBezTo>
                    <a:cubicBezTo>
                      <a:pt x="31" y="73"/>
                      <a:pt x="31" y="73"/>
                      <a:pt x="31" y="73"/>
                    </a:cubicBezTo>
                    <a:cubicBezTo>
                      <a:pt x="31" y="73"/>
                      <a:pt x="31" y="73"/>
                      <a:pt x="31" y="73"/>
                    </a:cubicBezTo>
                    <a:cubicBezTo>
                      <a:pt x="31" y="73"/>
                      <a:pt x="31" y="73"/>
                      <a:pt x="31" y="73"/>
                    </a:cubicBezTo>
                    <a:cubicBezTo>
                      <a:pt x="31" y="72"/>
                      <a:pt x="31" y="72"/>
                      <a:pt x="31" y="72"/>
                    </a:cubicBezTo>
                    <a:cubicBezTo>
                      <a:pt x="31" y="72"/>
                      <a:pt x="31" y="72"/>
                      <a:pt x="31"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1"/>
                      <a:pt x="34" y="71"/>
                      <a:pt x="34" y="71"/>
                    </a:cubicBezTo>
                    <a:cubicBezTo>
                      <a:pt x="34" y="71"/>
                      <a:pt x="34"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0"/>
                      <a:pt x="37" y="70"/>
                      <a:pt x="37" y="70"/>
                    </a:cubicBezTo>
                    <a:cubicBezTo>
                      <a:pt x="37" y="70"/>
                      <a:pt x="37" y="70"/>
                      <a:pt x="37" y="70"/>
                    </a:cubicBezTo>
                    <a:cubicBezTo>
                      <a:pt x="37" y="70"/>
                      <a:pt x="37"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7"/>
                      <a:pt x="46" y="67"/>
                      <a:pt x="46"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8" y="67"/>
                    </a:cubicBezTo>
                    <a:cubicBezTo>
                      <a:pt x="48" y="67"/>
                      <a:pt x="48" y="67"/>
                      <a:pt x="48" y="67"/>
                    </a:cubicBezTo>
                    <a:cubicBezTo>
                      <a:pt x="48" y="67"/>
                      <a:pt x="48" y="67"/>
                      <a:pt x="48" y="67"/>
                    </a:cubicBezTo>
                    <a:cubicBezTo>
                      <a:pt x="48" y="67"/>
                      <a:pt x="48" y="67"/>
                      <a:pt x="48" y="67"/>
                    </a:cubicBezTo>
                    <a:cubicBezTo>
                      <a:pt x="48" y="67"/>
                      <a:pt x="48" y="67"/>
                      <a:pt x="48" y="67"/>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50" y="66"/>
                      <a:pt x="50" y="66"/>
                    </a:cubicBezTo>
                    <a:cubicBezTo>
                      <a:pt x="50" y="66"/>
                      <a:pt x="50" y="66"/>
                      <a:pt x="50" y="66"/>
                    </a:cubicBezTo>
                    <a:cubicBezTo>
                      <a:pt x="50" y="66"/>
                      <a:pt x="50" y="66"/>
                      <a:pt x="50" y="66"/>
                    </a:cubicBezTo>
                    <a:cubicBezTo>
                      <a:pt x="50" y="66"/>
                      <a:pt x="50" y="66"/>
                      <a:pt x="50" y="66"/>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2" y="65"/>
                    </a:cubicBezTo>
                    <a:cubicBezTo>
                      <a:pt x="52" y="65"/>
                      <a:pt x="52" y="65"/>
                      <a:pt x="52" y="65"/>
                    </a:cubicBezTo>
                    <a:cubicBezTo>
                      <a:pt x="52" y="65"/>
                      <a:pt x="52" y="65"/>
                      <a:pt x="53" y="65"/>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7" y="63"/>
                      <a:pt x="57" y="63"/>
                      <a:pt x="57" y="63"/>
                    </a:cubicBezTo>
                    <a:close/>
                    <a:moveTo>
                      <a:pt x="57" y="105"/>
                    </a:moveTo>
                    <a:cubicBezTo>
                      <a:pt x="57" y="105"/>
                      <a:pt x="56" y="106"/>
                      <a:pt x="56" y="106"/>
                    </a:cubicBezTo>
                    <a:cubicBezTo>
                      <a:pt x="56" y="106"/>
                      <a:pt x="56" y="106"/>
                      <a:pt x="56" y="106"/>
                    </a:cubicBezTo>
                    <a:cubicBezTo>
                      <a:pt x="56" y="106"/>
                      <a:pt x="55" y="106"/>
                      <a:pt x="55" y="106"/>
                    </a:cubicBezTo>
                    <a:cubicBezTo>
                      <a:pt x="55" y="106"/>
                      <a:pt x="55" y="106"/>
                      <a:pt x="55"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3" y="107"/>
                      <a:pt x="53" y="107"/>
                    </a:cubicBezTo>
                    <a:cubicBezTo>
                      <a:pt x="53" y="107"/>
                      <a:pt x="53" y="107"/>
                      <a:pt x="53" y="107"/>
                    </a:cubicBezTo>
                    <a:cubicBezTo>
                      <a:pt x="53" y="107"/>
                      <a:pt x="52" y="107"/>
                      <a:pt x="52" y="108"/>
                    </a:cubicBezTo>
                    <a:cubicBezTo>
                      <a:pt x="52" y="108"/>
                      <a:pt x="52" y="108"/>
                      <a:pt x="51" y="109"/>
                    </a:cubicBezTo>
                    <a:cubicBezTo>
                      <a:pt x="51" y="109"/>
                      <a:pt x="51" y="109"/>
                      <a:pt x="51" y="109"/>
                    </a:cubicBezTo>
                    <a:cubicBezTo>
                      <a:pt x="51" y="109"/>
                      <a:pt x="51" y="109"/>
                      <a:pt x="51" y="109"/>
                    </a:cubicBezTo>
                    <a:cubicBezTo>
                      <a:pt x="50" y="109"/>
                      <a:pt x="50" y="109"/>
                      <a:pt x="49" y="110"/>
                    </a:cubicBezTo>
                    <a:cubicBezTo>
                      <a:pt x="49" y="110"/>
                      <a:pt x="49" y="110"/>
                      <a:pt x="49" y="110"/>
                    </a:cubicBezTo>
                    <a:cubicBezTo>
                      <a:pt x="48" y="110"/>
                      <a:pt x="48" y="110"/>
                      <a:pt x="48" y="110"/>
                    </a:cubicBezTo>
                    <a:cubicBezTo>
                      <a:pt x="48" y="110"/>
                      <a:pt x="48" y="110"/>
                      <a:pt x="47" y="110"/>
                    </a:cubicBezTo>
                    <a:cubicBezTo>
                      <a:pt x="47" y="110"/>
                      <a:pt x="47" y="110"/>
                      <a:pt x="47" y="110"/>
                    </a:cubicBezTo>
                    <a:cubicBezTo>
                      <a:pt x="47" y="110"/>
                      <a:pt x="47" y="110"/>
                      <a:pt x="47" y="111"/>
                    </a:cubicBezTo>
                    <a:cubicBezTo>
                      <a:pt x="47" y="111"/>
                      <a:pt x="47" y="111"/>
                      <a:pt x="47" y="111"/>
                    </a:cubicBezTo>
                    <a:cubicBezTo>
                      <a:pt x="46" y="111"/>
                      <a:pt x="46" y="111"/>
                      <a:pt x="46" y="111"/>
                    </a:cubicBezTo>
                    <a:cubicBezTo>
                      <a:pt x="46" y="111"/>
                      <a:pt x="46" y="111"/>
                      <a:pt x="46" y="111"/>
                    </a:cubicBezTo>
                    <a:cubicBezTo>
                      <a:pt x="46" y="111"/>
                      <a:pt x="45" y="111"/>
                      <a:pt x="45" y="111"/>
                    </a:cubicBezTo>
                    <a:cubicBezTo>
                      <a:pt x="45" y="111"/>
                      <a:pt x="45" y="111"/>
                      <a:pt x="45" y="111"/>
                    </a:cubicBezTo>
                    <a:cubicBezTo>
                      <a:pt x="45" y="111"/>
                      <a:pt x="45" y="111"/>
                      <a:pt x="45" y="111"/>
                    </a:cubicBezTo>
                    <a:cubicBezTo>
                      <a:pt x="44" y="111"/>
                      <a:pt x="44" y="112"/>
                      <a:pt x="44" y="112"/>
                    </a:cubicBezTo>
                    <a:cubicBezTo>
                      <a:pt x="44" y="112"/>
                      <a:pt x="44" y="112"/>
                      <a:pt x="44" y="112"/>
                    </a:cubicBezTo>
                    <a:cubicBezTo>
                      <a:pt x="44" y="112"/>
                      <a:pt x="44" y="112"/>
                      <a:pt x="44" y="112"/>
                    </a:cubicBezTo>
                    <a:cubicBezTo>
                      <a:pt x="44" y="112"/>
                      <a:pt x="44" y="112"/>
                      <a:pt x="44" y="112"/>
                    </a:cubicBezTo>
                    <a:cubicBezTo>
                      <a:pt x="43" y="112"/>
                      <a:pt x="43" y="112"/>
                      <a:pt x="43" y="112"/>
                    </a:cubicBezTo>
                    <a:cubicBezTo>
                      <a:pt x="43" y="112"/>
                      <a:pt x="43" y="112"/>
                      <a:pt x="43" y="112"/>
                    </a:cubicBezTo>
                    <a:cubicBezTo>
                      <a:pt x="43" y="112"/>
                      <a:pt x="42" y="112"/>
                      <a:pt x="42" y="112"/>
                    </a:cubicBezTo>
                    <a:cubicBezTo>
                      <a:pt x="42" y="113"/>
                      <a:pt x="42" y="113"/>
                      <a:pt x="42" y="113"/>
                    </a:cubicBezTo>
                    <a:cubicBezTo>
                      <a:pt x="42" y="113"/>
                      <a:pt x="41" y="113"/>
                      <a:pt x="41" y="113"/>
                    </a:cubicBezTo>
                    <a:cubicBezTo>
                      <a:pt x="41" y="113"/>
                      <a:pt x="41" y="113"/>
                      <a:pt x="41" y="113"/>
                    </a:cubicBezTo>
                    <a:cubicBezTo>
                      <a:pt x="41" y="113"/>
                      <a:pt x="40" y="113"/>
                      <a:pt x="40" y="113"/>
                    </a:cubicBezTo>
                    <a:cubicBezTo>
                      <a:pt x="40" y="113"/>
                      <a:pt x="40" y="113"/>
                      <a:pt x="40" y="113"/>
                    </a:cubicBezTo>
                    <a:cubicBezTo>
                      <a:pt x="40" y="113"/>
                      <a:pt x="39" y="113"/>
                      <a:pt x="39" y="113"/>
                    </a:cubicBezTo>
                    <a:cubicBezTo>
                      <a:pt x="39" y="113"/>
                      <a:pt x="39" y="113"/>
                      <a:pt x="39" y="113"/>
                    </a:cubicBezTo>
                    <a:cubicBezTo>
                      <a:pt x="39" y="113"/>
                      <a:pt x="39" y="113"/>
                      <a:pt x="39" y="113"/>
                    </a:cubicBezTo>
                    <a:cubicBezTo>
                      <a:pt x="39" y="113"/>
                      <a:pt x="39" y="113"/>
                      <a:pt x="39" y="113"/>
                    </a:cubicBezTo>
                    <a:cubicBezTo>
                      <a:pt x="39" y="113"/>
                      <a:pt x="38" y="113"/>
                      <a:pt x="38" y="114"/>
                    </a:cubicBezTo>
                    <a:cubicBezTo>
                      <a:pt x="38" y="114"/>
                      <a:pt x="38" y="114"/>
                      <a:pt x="38" y="114"/>
                    </a:cubicBezTo>
                    <a:cubicBezTo>
                      <a:pt x="38" y="114"/>
                      <a:pt x="38" y="114"/>
                      <a:pt x="37" y="114"/>
                    </a:cubicBezTo>
                    <a:cubicBezTo>
                      <a:pt x="37" y="114"/>
                      <a:pt x="37" y="114"/>
                      <a:pt x="37" y="114"/>
                    </a:cubicBezTo>
                    <a:cubicBezTo>
                      <a:pt x="37" y="114"/>
                      <a:pt x="37" y="114"/>
                      <a:pt x="37" y="114"/>
                    </a:cubicBezTo>
                    <a:cubicBezTo>
                      <a:pt x="37" y="114"/>
                      <a:pt x="37" y="114"/>
                      <a:pt x="37" y="114"/>
                    </a:cubicBezTo>
                    <a:cubicBezTo>
                      <a:pt x="37" y="114"/>
                      <a:pt x="37" y="114"/>
                      <a:pt x="37" y="114"/>
                    </a:cubicBezTo>
                    <a:cubicBezTo>
                      <a:pt x="37" y="114"/>
                      <a:pt x="36" y="114"/>
                      <a:pt x="36" y="114"/>
                    </a:cubicBezTo>
                    <a:cubicBezTo>
                      <a:pt x="36" y="114"/>
                      <a:pt x="36" y="114"/>
                      <a:pt x="36" y="114"/>
                    </a:cubicBezTo>
                    <a:cubicBezTo>
                      <a:pt x="36" y="114"/>
                      <a:pt x="35" y="115"/>
                      <a:pt x="35" y="115"/>
                    </a:cubicBezTo>
                    <a:cubicBezTo>
                      <a:pt x="35" y="115"/>
                      <a:pt x="35" y="115"/>
                      <a:pt x="35" y="115"/>
                    </a:cubicBezTo>
                    <a:cubicBezTo>
                      <a:pt x="34" y="115"/>
                      <a:pt x="33" y="115"/>
                      <a:pt x="33" y="116"/>
                    </a:cubicBezTo>
                    <a:cubicBezTo>
                      <a:pt x="32" y="116"/>
                      <a:pt x="30" y="116"/>
                      <a:pt x="29" y="116"/>
                    </a:cubicBezTo>
                    <a:cubicBezTo>
                      <a:pt x="29" y="117"/>
                      <a:pt x="28" y="117"/>
                      <a:pt x="27" y="117"/>
                    </a:cubicBezTo>
                    <a:cubicBezTo>
                      <a:pt x="27" y="117"/>
                      <a:pt x="26" y="117"/>
                      <a:pt x="26" y="117"/>
                    </a:cubicBezTo>
                    <a:cubicBezTo>
                      <a:pt x="26" y="117"/>
                      <a:pt x="26" y="117"/>
                      <a:pt x="26" y="118"/>
                    </a:cubicBezTo>
                    <a:cubicBezTo>
                      <a:pt x="26" y="118"/>
                      <a:pt x="26"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3" y="118"/>
                    </a:cubicBezTo>
                    <a:cubicBezTo>
                      <a:pt x="23" y="118"/>
                      <a:pt x="23" y="118"/>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2" y="119"/>
                      <a:pt x="22" y="119"/>
                    </a:cubicBezTo>
                    <a:cubicBezTo>
                      <a:pt x="22" y="119"/>
                      <a:pt x="22" y="119"/>
                      <a:pt x="22" y="119"/>
                    </a:cubicBezTo>
                    <a:cubicBezTo>
                      <a:pt x="22" y="119"/>
                      <a:pt x="22" y="119"/>
                      <a:pt x="22"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20"/>
                      <a:pt x="21" y="120"/>
                      <a:pt x="21" y="120"/>
                    </a:cubicBezTo>
                    <a:cubicBezTo>
                      <a:pt x="21" y="120"/>
                      <a:pt x="21" y="120"/>
                      <a:pt x="21" y="120"/>
                    </a:cubicBezTo>
                    <a:cubicBezTo>
                      <a:pt x="21" y="120"/>
                      <a:pt x="21" y="120"/>
                      <a:pt x="21" y="120"/>
                    </a:cubicBezTo>
                    <a:cubicBezTo>
                      <a:pt x="20" y="120"/>
                      <a:pt x="20" y="120"/>
                      <a:pt x="20" y="120"/>
                    </a:cubicBezTo>
                    <a:cubicBezTo>
                      <a:pt x="20" y="120"/>
                      <a:pt x="20" y="120"/>
                      <a:pt x="20" y="120"/>
                    </a:cubicBezTo>
                    <a:cubicBezTo>
                      <a:pt x="20" y="120"/>
                      <a:pt x="20" y="120"/>
                      <a:pt x="20" y="120"/>
                    </a:cubicBezTo>
                    <a:cubicBezTo>
                      <a:pt x="20" y="120"/>
                      <a:pt x="20" y="120"/>
                      <a:pt x="20" y="120"/>
                    </a:cubicBezTo>
                    <a:cubicBezTo>
                      <a:pt x="19" y="120"/>
                      <a:pt x="19" y="120"/>
                      <a:pt x="19" y="120"/>
                    </a:cubicBezTo>
                    <a:cubicBezTo>
                      <a:pt x="19" y="120"/>
                      <a:pt x="19" y="120"/>
                      <a:pt x="18" y="120"/>
                    </a:cubicBezTo>
                    <a:cubicBezTo>
                      <a:pt x="18" y="121"/>
                      <a:pt x="17" y="121"/>
                      <a:pt x="17" y="121"/>
                    </a:cubicBezTo>
                    <a:cubicBezTo>
                      <a:pt x="16" y="121"/>
                      <a:pt x="15" y="122"/>
                      <a:pt x="15" y="122"/>
                    </a:cubicBezTo>
                    <a:cubicBezTo>
                      <a:pt x="14" y="122"/>
                      <a:pt x="13" y="122"/>
                      <a:pt x="12" y="122"/>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1" y="123"/>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0" y="125"/>
                      <a:pt x="10" y="125"/>
                    </a:cubicBezTo>
                    <a:cubicBezTo>
                      <a:pt x="10" y="125"/>
                      <a:pt x="10" y="125"/>
                      <a:pt x="10" y="125"/>
                    </a:cubicBezTo>
                    <a:cubicBezTo>
                      <a:pt x="10" y="125"/>
                      <a:pt x="10" y="125"/>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7"/>
                      <a:pt x="10" y="127"/>
                      <a:pt x="10" y="127"/>
                    </a:cubicBezTo>
                    <a:cubicBezTo>
                      <a:pt x="10" y="127"/>
                      <a:pt x="10" y="127"/>
                      <a:pt x="10" y="127"/>
                    </a:cubicBezTo>
                    <a:cubicBezTo>
                      <a:pt x="10" y="127"/>
                      <a:pt x="10" y="127"/>
                      <a:pt x="10" y="127"/>
                    </a:cubicBezTo>
                    <a:cubicBezTo>
                      <a:pt x="10" y="127"/>
                      <a:pt x="10" y="127"/>
                      <a:pt x="10" y="128"/>
                    </a:cubicBezTo>
                    <a:cubicBezTo>
                      <a:pt x="10" y="128"/>
                      <a:pt x="10" y="128"/>
                      <a:pt x="10" y="128"/>
                    </a:cubicBezTo>
                    <a:cubicBezTo>
                      <a:pt x="10" y="128"/>
                      <a:pt x="10" y="128"/>
                      <a:pt x="10" y="129"/>
                    </a:cubicBezTo>
                    <a:cubicBezTo>
                      <a:pt x="10" y="129"/>
                      <a:pt x="10" y="129"/>
                      <a:pt x="10" y="129"/>
                    </a:cubicBezTo>
                    <a:cubicBezTo>
                      <a:pt x="10" y="129"/>
                      <a:pt x="10" y="129"/>
                      <a:pt x="10" y="129"/>
                    </a:cubicBezTo>
                    <a:cubicBezTo>
                      <a:pt x="10" y="129"/>
                      <a:pt x="10" y="129"/>
                      <a:pt x="10" y="129"/>
                    </a:cubicBezTo>
                    <a:cubicBezTo>
                      <a:pt x="10" y="129"/>
                      <a:pt x="10" y="130"/>
                      <a:pt x="10" y="130"/>
                    </a:cubicBezTo>
                    <a:cubicBezTo>
                      <a:pt x="10" y="130"/>
                      <a:pt x="10" y="130"/>
                      <a:pt x="10" y="131"/>
                    </a:cubicBezTo>
                    <a:cubicBezTo>
                      <a:pt x="10" y="131"/>
                      <a:pt x="10" y="131"/>
                      <a:pt x="10" y="131"/>
                    </a:cubicBezTo>
                    <a:cubicBezTo>
                      <a:pt x="10" y="131"/>
                      <a:pt x="10" y="131"/>
                      <a:pt x="9" y="131"/>
                    </a:cubicBezTo>
                    <a:cubicBezTo>
                      <a:pt x="9" y="131"/>
                      <a:pt x="9" y="131"/>
                      <a:pt x="9" y="132"/>
                    </a:cubicBezTo>
                    <a:cubicBezTo>
                      <a:pt x="9" y="132"/>
                      <a:pt x="9" y="132"/>
                      <a:pt x="9" y="132"/>
                    </a:cubicBezTo>
                    <a:cubicBezTo>
                      <a:pt x="9" y="132"/>
                      <a:pt x="9" y="133"/>
                      <a:pt x="9" y="134"/>
                    </a:cubicBezTo>
                    <a:cubicBezTo>
                      <a:pt x="10" y="134"/>
                      <a:pt x="10" y="134"/>
                      <a:pt x="10" y="134"/>
                    </a:cubicBezTo>
                    <a:cubicBezTo>
                      <a:pt x="10" y="134"/>
                      <a:pt x="10" y="134"/>
                      <a:pt x="10" y="134"/>
                    </a:cubicBezTo>
                    <a:cubicBezTo>
                      <a:pt x="10" y="134"/>
                      <a:pt x="10" y="134"/>
                      <a:pt x="10" y="135"/>
                    </a:cubicBezTo>
                    <a:cubicBezTo>
                      <a:pt x="10" y="135"/>
                      <a:pt x="10" y="135"/>
                      <a:pt x="10" y="135"/>
                    </a:cubicBezTo>
                    <a:cubicBezTo>
                      <a:pt x="10" y="135"/>
                      <a:pt x="10" y="135"/>
                      <a:pt x="9" y="135"/>
                    </a:cubicBezTo>
                    <a:cubicBezTo>
                      <a:pt x="9" y="135"/>
                      <a:pt x="9" y="135"/>
                      <a:pt x="9" y="135"/>
                    </a:cubicBezTo>
                    <a:cubicBezTo>
                      <a:pt x="9" y="135"/>
                      <a:pt x="9" y="135"/>
                      <a:pt x="9" y="135"/>
                    </a:cubicBezTo>
                    <a:cubicBezTo>
                      <a:pt x="9" y="135"/>
                      <a:pt x="9" y="135"/>
                      <a:pt x="9" y="135"/>
                    </a:cubicBezTo>
                    <a:cubicBezTo>
                      <a:pt x="9" y="136"/>
                      <a:pt x="9" y="136"/>
                      <a:pt x="9" y="136"/>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8" y="139"/>
                      <a:pt x="8" y="139"/>
                      <a:pt x="8" y="140"/>
                    </a:cubicBezTo>
                    <a:cubicBezTo>
                      <a:pt x="8" y="140"/>
                      <a:pt x="8" y="140"/>
                      <a:pt x="8" y="140"/>
                    </a:cubicBezTo>
                    <a:cubicBezTo>
                      <a:pt x="8" y="141"/>
                      <a:pt x="8" y="141"/>
                      <a:pt x="8" y="141"/>
                    </a:cubicBezTo>
                    <a:cubicBezTo>
                      <a:pt x="8" y="141"/>
                      <a:pt x="8" y="141"/>
                      <a:pt x="8" y="141"/>
                    </a:cubicBezTo>
                    <a:cubicBezTo>
                      <a:pt x="8" y="141"/>
                      <a:pt x="8" y="141"/>
                      <a:pt x="8" y="141"/>
                    </a:cubicBezTo>
                    <a:cubicBezTo>
                      <a:pt x="8" y="141"/>
                      <a:pt x="8" y="141"/>
                      <a:pt x="8" y="141"/>
                    </a:cubicBezTo>
                    <a:cubicBezTo>
                      <a:pt x="8" y="141"/>
                      <a:pt x="8" y="141"/>
                      <a:pt x="8" y="141"/>
                    </a:cubicBezTo>
                    <a:cubicBezTo>
                      <a:pt x="8" y="142"/>
                      <a:pt x="8" y="142"/>
                      <a:pt x="8" y="142"/>
                    </a:cubicBezTo>
                    <a:cubicBezTo>
                      <a:pt x="8" y="142"/>
                      <a:pt x="8" y="142"/>
                      <a:pt x="9" y="142"/>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10" y="143"/>
                    </a:cubicBezTo>
                    <a:cubicBezTo>
                      <a:pt x="10" y="143"/>
                      <a:pt x="10" y="143"/>
                      <a:pt x="10" y="143"/>
                    </a:cubicBezTo>
                    <a:cubicBezTo>
                      <a:pt x="11" y="143"/>
                      <a:pt x="12" y="143"/>
                      <a:pt x="13" y="143"/>
                    </a:cubicBezTo>
                    <a:cubicBezTo>
                      <a:pt x="13" y="143"/>
                      <a:pt x="13" y="143"/>
                      <a:pt x="13" y="143"/>
                    </a:cubicBezTo>
                    <a:cubicBezTo>
                      <a:pt x="14" y="143"/>
                      <a:pt x="14" y="143"/>
                      <a:pt x="15" y="143"/>
                    </a:cubicBezTo>
                    <a:cubicBezTo>
                      <a:pt x="15" y="142"/>
                      <a:pt x="15" y="142"/>
                      <a:pt x="15" y="142"/>
                    </a:cubicBezTo>
                    <a:cubicBezTo>
                      <a:pt x="15" y="142"/>
                      <a:pt x="15" y="142"/>
                      <a:pt x="15" y="142"/>
                    </a:cubicBezTo>
                    <a:cubicBezTo>
                      <a:pt x="15" y="142"/>
                      <a:pt x="15" y="142"/>
                      <a:pt x="15" y="142"/>
                    </a:cubicBezTo>
                    <a:cubicBezTo>
                      <a:pt x="16" y="142"/>
                      <a:pt x="16" y="142"/>
                      <a:pt x="16" y="142"/>
                    </a:cubicBezTo>
                    <a:cubicBezTo>
                      <a:pt x="16" y="142"/>
                      <a:pt x="16" y="142"/>
                      <a:pt x="16" y="142"/>
                    </a:cubicBezTo>
                    <a:cubicBezTo>
                      <a:pt x="16" y="142"/>
                      <a:pt x="17" y="142"/>
                      <a:pt x="17" y="142"/>
                    </a:cubicBezTo>
                    <a:cubicBezTo>
                      <a:pt x="17" y="142"/>
                      <a:pt x="17" y="142"/>
                      <a:pt x="17" y="142"/>
                    </a:cubicBezTo>
                    <a:cubicBezTo>
                      <a:pt x="17" y="142"/>
                      <a:pt x="17" y="142"/>
                      <a:pt x="17" y="142"/>
                    </a:cubicBezTo>
                    <a:cubicBezTo>
                      <a:pt x="17" y="142"/>
                      <a:pt x="17" y="142"/>
                      <a:pt x="17" y="142"/>
                    </a:cubicBezTo>
                    <a:cubicBezTo>
                      <a:pt x="18" y="142"/>
                      <a:pt x="18" y="141"/>
                      <a:pt x="18" y="141"/>
                    </a:cubicBezTo>
                    <a:cubicBezTo>
                      <a:pt x="18" y="141"/>
                      <a:pt x="18" y="141"/>
                      <a:pt x="18" y="141"/>
                    </a:cubicBezTo>
                    <a:cubicBezTo>
                      <a:pt x="18" y="141"/>
                      <a:pt x="19" y="141"/>
                      <a:pt x="19" y="141"/>
                    </a:cubicBezTo>
                    <a:cubicBezTo>
                      <a:pt x="19" y="141"/>
                      <a:pt x="19" y="141"/>
                      <a:pt x="20" y="141"/>
                    </a:cubicBezTo>
                    <a:cubicBezTo>
                      <a:pt x="20" y="141"/>
                      <a:pt x="20" y="141"/>
                      <a:pt x="20" y="141"/>
                    </a:cubicBezTo>
                    <a:cubicBezTo>
                      <a:pt x="20" y="141"/>
                      <a:pt x="21" y="141"/>
                      <a:pt x="21" y="141"/>
                    </a:cubicBezTo>
                    <a:cubicBezTo>
                      <a:pt x="21" y="141"/>
                      <a:pt x="21" y="141"/>
                      <a:pt x="21" y="141"/>
                    </a:cubicBezTo>
                    <a:cubicBezTo>
                      <a:pt x="21" y="141"/>
                      <a:pt x="21" y="141"/>
                      <a:pt x="21" y="141"/>
                    </a:cubicBezTo>
                    <a:cubicBezTo>
                      <a:pt x="21" y="141"/>
                      <a:pt x="21" y="141"/>
                      <a:pt x="21" y="140"/>
                    </a:cubicBezTo>
                    <a:cubicBezTo>
                      <a:pt x="22" y="140"/>
                      <a:pt x="22" y="140"/>
                      <a:pt x="23" y="140"/>
                    </a:cubicBezTo>
                    <a:cubicBezTo>
                      <a:pt x="24" y="140"/>
                      <a:pt x="25" y="139"/>
                      <a:pt x="26" y="139"/>
                    </a:cubicBezTo>
                    <a:cubicBezTo>
                      <a:pt x="26" y="139"/>
                      <a:pt x="27" y="139"/>
                      <a:pt x="27" y="138"/>
                    </a:cubicBezTo>
                    <a:cubicBezTo>
                      <a:pt x="29" y="138"/>
                      <a:pt x="31" y="138"/>
                      <a:pt x="32" y="138"/>
                    </a:cubicBezTo>
                    <a:cubicBezTo>
                      <a:pt x="32" y="138"/>
                      <a:pt x="32" y="138"/>
                      <a:pt x="32" y="138"/>
                    </a:cubicBezTo>
                    <a:cubicBezTo>
                      <a:pt x="32" y="138"/>
                      <a:pt x="32" y="138"/>
                      <a:pt x="32" y="137"/>
                    </a:cubicBezTo>
                    <a:cubicBezTo>
                      <a:pt x="32" y="137"/>
                      <a:pt x="32" y="137"/>
                      <a:pt x="32" y="137"/>
                    </a:cubicBezTo>
                    <a:cubicBezTo>
                      <a:pt x="32" y="137"/>
                      <a:pt x="33" y="137"/>
                      <a:pt x="33" y="137"/>
                    </a:cubicBezTo>
                    <a:cubicBezTo>
                      <a:pt x="33" y="137"/>
                      <a:pt x="33" y="137"/>
                      <a:pt x="33" y="137"/>
                    </a:cubicBezTo>
                    <a:cubicBezTo>
                      <a:pt x="33" y="137"/>
                      <a:pt x="33" y="137"/>
                      <a:pt x="33" y="137"/>
                    </a:cubicBezTo>
                    <a:cubicBezTo>
                      <a:pt x="33" y="137"/>
                      <a:pt x="33" y="137"/>
                      <a:pt x="33" y="137"/>
                    </a:cubicBezTo>
                    <a:cubicBezTo>
                      <a:pt x="33" y="137"/>
                      <a:pt x="33"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6"/>
                      <a:pt x="34" y="136"/>
                      <a:pt x="34" y="136"/>
                    </a:cubicBezTo>
                    <a:cubicBezTo>
                      <a:pt x="34" y="136"/>
                      <a:pt x="34" y="136"/>
                      <a:pt x="34" y="136"/>
                    </a:cubicBezTo>
                    <a:cubicBezTo>
                      <a:pt x="34" y="136"/>
                      <a:pt x="34"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6" y="136"/>
                      <a:pt x="36" y="136"/>
                    </a:cubicBezTo>
                    <a:cubicBezTo>
                      <a:pt x="36" y="136"/>
                      <a:pt x="36" y="136"/>
                      <a:pt x="36" y="136"/>
                    </a:cubicBezTo>
                    <a:cubicBezTo>
                      <a:pt x="36" y="136"/>
                      <a:pt x="36" y="136"/>
                      <a:pt x="36" y="136"/>
                    </a:cubicBezTo>
                    <a:cubicBezTo>
                      <a:pt x="36" y="136"/>
                      <a:pt x="36" y="136"/>
                      <a:pt x="36"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8" y="136"/>
                    </a:cubicBezTo>
                    <a:cubicBezTo>
                      <a:pt x="38" y="136"/>
                      <a:pt x="38" y="136"/>
                      <a:pt x="38" y="136"/>
                    </a:cubicBezTo>
                    <a:cubicBezTo>
                      <a:pt x="38" y="136"/>
                      <a:pt x="38" y="136"/>
                      <a:pt x="38" y="136"/>
                    </a:cubicBezTo>
                    <a:cubicBezTo>
                      <a:pt x="38" y="136"/>
                      <a:pt x="38" y="136"/>
                      <a:pt x="38" y="136"/>
                    </a:cubicBezTo>
                    <a:cubicBezTo>
                      <a:pt x="38" y="135"/>
                      <a:pt x="38" y="135"/>
                      <a:pt x="38" y="135"/>
                    </a:cubicBezTo>
                    <a:cubicBezTo>
                      <a:pt x="38" y="135"/>
                      <a:pt x="38" y="135"/>
                      <a:pt x="38" y="135"/>
                    </a:cubicBezTo>
                    <a:cubicBezTo>
                      <a:pt x="38" y="135"/>
                      <a:pt x="38" y="135"/>
                      <a:pt x="38" y="135"/>
                    </a:cubicBezTo>
                    <a:cubicBezTo>
                      <a:pt x="39" y="135"/>
                      <a:pt x="39" y="135"/>
                      <a:pt x="39" y="135"/>
                    </a:cubicBezTo>
                    <a:cubicBezTo>
                      <a:pt x="39" y="135"/>
                      <a:pt x="39" y="135"/>
                      <a:pt x="39" y="135"/>
                    </a:cubicBezTo>
                    <a:cubicBezTo>
                      <a:pt x="39" y="135"/>
                      <a:pt x="39" y="135"/>
                      <a:pt x="39" y="135"/>
                    </a:cubicBezTo>
                    <a:cubicBezTo>
                      <a:pt x="39" y="135"/>
                      <a:pt x="39" y="135"/>
                      <a:pt x="39"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1" y="135"/>
                      <a:pt x="41" y="135"/>
                      <a:pt x="41" y="135"/>
                    </a:cubicBezTo>
                    <a:cubicBezTo>
                      <a:pt x="41" y="135"/>
                      <a:pt x="41" y="135"/>
                      <a:pt x="41" y="135"/>
                    </a:cubicBezTo>
                    <a:cubicBezTo>
                      <a:pt x="41" y="135"/>
                      <a:pt x="41" y="135"/>
                      <a:pt x="41" y="135"/>
                    </a:cubicBezTo>
                    <a:cubicBezTo>
                      <a:pt x="41" y="135"/>
                      <a:pt x="41" y="135"/>
                      <a:pt x="41" y="135"/>
                    </a:cubicBezTo>
                    <a:cubicBezTo>
                      <a:pt x="41" y="134"/>
                      <a:pt x="41" y="134"/>
                      <a:pt x="41" y="134"/>
                    </a:cubicBezTo>
                    <a:cubicBezTo>
                      <a:pt x="41" y="134"/>
                      <a:pt x="41" y="134"/>
                      <a:pt x="41" y="134"/>
                    </a:cubicBezTo>
                    <a:cubicBezTo>
                      <a:pt x="41" y="134"/>
                      <a:pt x="41"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3" y="134"/>
                    </a:cubicBezTo>
                    <a:cubicBezTo>
                      <a:pt x="43" y="134"/>
                      <a:pt x="43" y="134"/>
                      <a:pt x="43" y="134"/>
                    </a:cubicBezTo>
                    <a:cubicBezTo>
                      <a:pt x="43" y="134"/>
                      <a:pt x="43" y="134"/>
                      <a:pt x="43" y="134"/>
                    </a:cubicBezTo>
                    <a:cubicBezTo>
                      <a:pt x="43" y="134"/>
                      <a:pt x="43" y="134"/>
                      <a:pt x="43" y="134"/>
                    </a:cubicBezTo>
                    <a:cubicBezTo>
                      <a:pt x="43" y="134"/>
                      <a:pt x="43" y="134"/>
                      <a:pt x="43" y="134"/>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4" y="133"/>
                      <a:pt x="44" y="133"/>
                    </a:cubicBezTo>
                    <a:cubicBezTo>
                      <a:pt x="44" y="133"/>
                      <a:pt x="44" y="133"/>
                      <a:pt x="45" y="133"/>
                    </a:cubicBezTo>
                    <a:cubicBezTo>
                      <a:pt x="45" y="133"/>
                      <a:pt x="45" y="133"/>
                      <a:pt x="45" y="133"/>
                    </a:cubicBezTo>
                    <a:cubicBezTo>
                      <a:pt x="45" y="133"/>
                      <a:pt x="45" y="133"/>
                      <a:pt x="45" y="133"/>
                    </a:cubicBezTo>
                    <a:cubicBezTo>
                      <a:pt x="45" y="133"/>
                      <a:pt x="45" y="133"/>
                      <a:pt x="45" y="133"/>
                    </a:cubicBezTo>
                    <a:cubicBezTo>
                      <a:pt x="45" y="133"/>
                      <a:pt x="45" y="133"/>
                      <a:pt x="45" y="133"/>
                    </a:cubicBezTo>
                    <a:cubicBezTo>
                      <a:pt x="45" y="132"/>
                      <a:pt x="46" y="132"/>
                      <a:pt x="46" y="132"/>
                    </a:cubicBezTo>
                    <a:cubicBezTo>
                      <a:pt x="46" y="132"/>
                      <a:pt x="46" y="132"/>
                      <a:pt x="46" y="132"/>
                    </a:cubicBezTo>
                    <a:cubicBezTo>
                      <a:pt x="46" y="132"/>
                      <a:pt x="46" y="132"/>
                      <a:pt x="46" y="132"/>
                    </a:cubicBezTo>
                    <a:cubicBezTo>
                      <a:pt x="47" y="132"/>
                      <a:pt x="47" y="132"/>
                      <a:pt x="47" y="132"/>
                    </a:cubicBezTo>
                    <a:cubicBezTo>
                      <a:pt x="47" y="132"/>
                      <a:pt x="47" y="132"/>
                      <a:pt x="47" y="132"/>
                    </a:cubicBezTo>
                    <a:cubicBezTo>
                      <a:pt x="47" y="132"/>
                      <a:pt x="47" y="132"/>
                      <a:pt x="47" y="132"/>
                    </a:cubicBezTo>
                    <a:cubicBezTo>
                      <a:pt x="47" y="132"/>
                      <a:pt x="47" y="132"/>
                      <a:pt x="48" y="132"/>
                    </a:cubicBezTo>
                    <a:cubicBezTo>
                      <a:pt x="48" y="132"/>
                      <a:pt x="48" y="132"/>
                      <a:pt x="48" y="132"/>
                    </a:cubicBezTo>
                    <a:cubicBezTo>
                      <a:pt x="48" y="132"/>
                      <a:pt x="48" y="132"/>
                      <a:pt x="48" y="132"/>
                    </a:cubicBezTo>
                    <a:cubicBezTo>
                      <a:pt x="48" y="132"/>
                      <a:pt x="48" y="132"/>
                      <a:pt x="48" y="132"/>
                    </a:cubicBezTo>
                    <a:cubicBezTo>
                      <a:pt x="48" y="132"/>
                      <a:pt x="48" y="132"/>
                      <a:pt x="48" y="132"/>
                    </a:cubicBezTo>
                    <a:cubicBezTo>
                      <a:pt x="48" y="131"/>
                      <a:pt x="48" y="131"/>
                      <a:pt x="48" y="131"/>
                    </a:cubicBezTo>
                    <a:cubicBezTo>
                      <a:pt x="48" y="131"/>
                      <a:pt x="48" y="131"/>
                      <a:pt x="48" y="131"/>
                    </a:cubicBezTo>
                    <a:cubicBezTo>
                      <a:pt x="49" y="131"/>
                      <a:pt x="49" y="131"/>
                      <a:pt x="49" y="131"/>
                    </a:cubicBezTo>
                    <a:cubicBezTo>
                      <a:pt x="49" y="131"/>
                      <a:pt x="49" y="131"/>
                      <a:pt x="49" y="131"/>
                    </a:cubicBezTo>
                    <a:cubicBezTo>
                      <a:pt x="49" y="131"/>
                      <a:pt x="49" y="131"/>
                      <a:pt x="49" y="131"/>
                    </a:cubicBezTo>
                    <a:cubicBezTo>
                      <a:pt x="49" y="131"/>
                      <a:pt x="49"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0"/>
                      <a:pt x="50" y="130"/>
                      <a:pt x="51" y="130"/>
                    </a:cubicBezTo>
                    <a:cubicBezTo>
                      <a:pt x="51" y="130"/>
                      <a:pt x="51" y="130"/>
                      <a:pt x="51" y="130"/>
                    </a:cubicBezTo>
                    <a:cubicBezTo>
                      <a:pt x="51" y="130"/>
                      <a:pt x="51" y="130"/>
                      <a:pt x="51" y="130"/>
                    </a:cubicBezTo>
                    <a:cubicBezTo>
                      <a:pt x="51" y="130"/>
                      <a:pt x="51" y="130"/>
                      <a:pt x="51" y="130"/>
                    </a:cubicBezTo>
                    <a:cubicBezTo>
                      <a:pt x="51" y="130"/>
                      <a:pt x="52" y="130"/>
                      <a:pt x="52" y="130"/>
                    </a:cubicBezTo>
                    <a:cubicBezTo>
                      <a:pt x="53" y="129"/>
                      <a:pt x="53" y="129"/>
                      <a:pt x="54" y="129"/>
                    </a:cubicBezTo>
                    <a:cubicBezTo>
                      <a:pt x="54" y="129"/>
                      <a:pt x="55" y="128"/>
                      <a:pt x="55" y="128"/>
                    </a:cubicBezTo>
                    <a:cubicBezTo>
                      <a:pt x="56" y="128"/>
                      <a:pt x="56" y="128"/>
                      <a:pt x="57" y="128"/>
                    </a:cubicBezTo>
                    <a:cubicBezTo>
                      <a:pt x="57" y="105"/>
                      <a:pt x="57" y="105"/>
                      <a:pt x="57" y="105"/>
                    </a:cubicBezTo>
                    <a:close/>
                    <a:moveTo>
                      <a:pt x="57" y="146"/>
                    </a:moveTo>
                    <a:cubicBezTo>
                      <a:pt x="57" y="167"/>
                      <a:pt x="57" y="167"/>
                      <a:pt x="57" y="167"/>
                    </a:cubicBezTo>
                    <a:cubicBezTo>
                      <a:pt x="57" y="167"/>
                      <a:pt x="57"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5" y="168"/>
                      <a:pt x="55" y="168"/>
                      <a:pt x="55" y="168"/>
                    </a:cubicBezTo>
                    <a:cubicBezTo>
                      <a:pt x="55" y="168"/>
                      <a:pt x="55" y="168"/>
                      <a:pt x="55"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3" y="169"/>
                      <a:pt x="53" y="169"/>
                      <a:pt x="52" y="169"/>
                    </a:cubicBezTo>
                    <a:cubicBezTo>
                      <a:pt x="52" y="169"/>
                      <a:pt x="52" y="169"/>
                      <a:pt x="52" y="169"/>
                    </a:cubicBezTo>
                    <a:cubicBezTo>
                      <a:pt x="52" y="169"/>
                      <a:pt x="52" y="169"/>
                      <a:pt x="52" y="169"/>
                    </a:cubicBezTo>
                    <a:cubicBezTo>
                      <a:pt x="52" y="169"/>
                      <a:pt x="52" y="169"/>
                      <a:pt x="52" y="169"/>
                    </a:cubicBezTo>
                    <a:cubicBezTo>
                      <a:pt x="51" y="170"/>
                      <a:pt x="51" y="170"/>
                      <a:pt x="51" y="170"/>
                    </a:cubicBezTo>
                    <a:cubicBezTo>
                      <a:pt x="51" y="170"/>
                      <a:pt x="51" y="170"/>
                      <a:pt x="51" y="170"/>
                    </a:cubicBezTo>
                    <a:cubicBezTo>
                      <a:pt x="51" y="170"/>
                      <a:pt x="50" y="170"/>
                      <a:pt x="50" y="170"/>
                    </a:cubicBezTo>
                    <a:cubicBezTo>
                      <a:pt x="50" y="170"/>
                      <a:pt x="50" y="170"/>
                      <a:pt x="50" y="170"/>
                    </a:cubicBezTo>
                    <a:cubicBezTo>
                      <a:pt x="50" y="170"/>
                      <a:pt x="50" y="170"/>
                      <a:pt x="49" y="170"/>
                    </a:cubicBezTo>
                    <a:cubicBezTo>
                      <a:pt x="49" y="170"/>
                      <a:pt x="49" y="170"/>
                      <a:pt x="49" y="170"/>
                    </a:cubicBezTo>
                    <a:cubicBezTo>
                      <a:pt x="49" y="170"/>
                      <a:pt x="49" y="170"/>
                      <a:pt x="49" y="170"/>
                    </a:cubicBezTo>
                    <a:cubicBezTo>
                      <a:pt x="49" y="170"/>
                      <a:pt x="49" y="170"/>
                      <a:pt x="49" y="170"/>
                    </a:cubicBezTo>
                    <a:cubicBezTo>
                      <a:pt x="49" y="171"/>
                      <a:pt x="49" y="171"/>
                      <a:pt x="49" y="171"/>
                    </a:cubicBezTo>
                    <a:cubicBezTo>
                      <a:pt x="49" y="171"/>
                      <a:pt x="49" y="171"/>
                      <a:pt x="48" y="171"/>
                    </a:cubicBezTo>
                    <a:cubicBezTo>
                      <a:pt x="48" y="171"/>
                      <a:pt x="48" y="171"/>
                      <a:pt x="48" y="171"/>
                    </a:cubicBezTo>
                    <a:cubicBezTo>
                      <a:pt x="48" y="171"/>
                      <a:pt x="48" y="171"/>
                      <a:pt x="48" y="171"/>
                    </a:cubicBezTo>
                    <a:cubicBezTo>
                      <a:pt x="48" y="171"/>
                      <a:pt x="48" y="171"/>
                      <a:pt x="48" y="171"/>
                    </a:cubicBezTo>
                    <a:cubicBezTo>
                      <a:pt x="48" y="171"/>
                      <a:pt x="48" y="171"/>
                      <a:pt x="48" y="171"/>
                    </a:cubicBezTo>
                    <a:cubicBezTo>
                      <a:pt x="47" y="171"/>
                      <a:pt x="47" y="171"/>
                      <a:pt x="47" y="171"/>
                    </a:cubicBezTo>
                    <a:cubicBezTo>
                      <a:pt x="47" y="171"/>
                      <a:pt x="47" y="171"/>
                      <a:pt x="47" y="171"/>
                    </a:cubicBezTo>
                    <a:cubicBezTo>
                      <a:pt x="47" y="171"/>
                      <a:pt x="47" y="171"/>
                      <a:pt x="47" y="171"/>
                    </a:cubicBezTo>
                    <a:cubicBezTo>
                      <a:pt x="47" y="171"/>
                      <a:pt x="46" y="171"/>
                      <a:pt x="46" y="171"/>
                    </a:cubicBezTo>
                    <a:cubicBezTo>
                      <a:pt x="46" y="171"/>
                      <a:pt x="46" y="171"/>
                      <a:pt x="46" y="171"/>
                    </a:cubicBezTo>
                    <a:cubicBezTo>
                      <a:pt x="46" y="171"/>
                      <a:pt x="46" y="171"/>
                      <a:pt x="46" y="172"/>
                    </a:cubicBezTo>
                    <a:cubicBezTo>
                      <a:pt x="46" y="172"/>
                      <a:pt x="46" y="172"/>
                      <a:pt x="46" y="172"/>
                    </a:cubicBezTo>
                    <a:cubicBezTo>
                      <a:pt x="46" y="172"/>
                      <a:pt x="46" y="172"/>
                      <a:pt x="46" y="172"/>
                    </a:cubicBezTo>
                    <a:cubicBezTo>
                      <a:pt x="46" y="172"/>
                      <a:pt x="46" y="172"/>
                      <a:pt x="46" y="172"/>
                    </a:cubicBezTo>
                    <a:cubicBezTo>
                      <a:pt x="46" y="172"/>
                      <a:pt x="46" y="172"/>
                      <a:pt x="46" y="172"/>
                    </a:cubicBezTo>
                    <a:cubicBezTo>
                      <a:pt x="46" y="172"/>
                      <a:pt x="45" y="172"/>
                      <a:pt x="45" y="172"/>
                    </a:cubicBezTo>
                    <a:cubicBezTo>
                      <a:pt x="45" y="172"/>
                      <a:pt x="45" y="172"/>
                      <a:pt x="45" y="172"/>
                    </a:cubicBezTo>
                    <a:cubicBezTo>
                      <a:pt x="45" y="172"/>
                      <a:pt x="45" y="172"/>
                      <a:pt x="45" y="172"/>
                    </a:cubicBezTo>
                    <a:cubicBezTo>
                      <a:pt x="45" y="172"/>
                      <a:pt x="45" y="172"/>
                      <a:pt x="45" y="172"/>
                    </a:cubicBezTo>
                    <a:cubicBezTo>
                      <a:pt x="45" y="172"/>
                      <a:pt x="45" y="172"/>
                      <a:pt x="45" y="172"/>
                    </a:cubicBezTo>
                    <a:cubicBezTo>
                      <a:pt x="45" y="172"/>
                      <a:pt x="45" y="172"/>
                      <a:pt x="44" y="172"/>
                    </a:cubicBezTo>
                    <a:cubicBezTo>
                      <a:pt x="43" y="172"/>
                      <a:pt x="42" y="173"/>
                      <a:pt x="41" y="173"/>
                    </a:cubicBezTo>
                    <a:cubicBezTo>
                      <a:pt x="41" y="173"/>
                      <a:pt x="41" y="173"/>
                      <a:pt x="41" y="173"/>
                    </a:cubicBezTo>
                    <a:cubicBezTo>
                      <a:pt x="40" y="173"/>
                      <a:pt x="39" y="173"/>
                      <a:pt x="38" y="174"/>
                    </a:cubicBezTo>
                    <a:cubicBezTo>
                      <a:pt x="37" y="174"/>
                      <a:pt x="36" y="174"/>
                      <a:pt x="36" y="174"/>
                    </a:cubicBezTo>
                    <a:cubicBezTo>
                      <a:pt x="36" y="174"/>
                      <a:pt x="36" y="174"/>
                      <a:pt x="36" y="174"/>
                    </a:cubicBezTo>
                    <a:cubicBezTo>
                      <a:pt x="35" y="174"/>
                      <a:pt x="35" y="174"/>
                      <a:pt x="35" y="174"/>
                    </a:cubicBezTo>
                    <a:cubicBezTo>
                      <a:pt x="34" y="174"/>
                      <a:pt x="34" y="174"/>
                      <a:pt x="34" y="174"/>
                    </a:cubicBezTo>
                    <a:cubicBezTo>
                      <a:pt x="34" y="175"/>
                      <a:pt x="34" y="175"/>
                      <a:pt x="34" y="175"/>
                    </a:cubicBezTo>
                    <a:cubicBezTo>
                      <a:pt x="34" y="175"/>
                      <a:pt x="33" y="175"/>
                      <a:pt x="33" y="175"/>
                    </a:cubicBezTo>
                    <a:cubicBezTo>
                      <a:pt x="33" y="175"/>
                      <a:pt x="33" y="175"/>
                      <a:pt x="33" y="175"/>
                    </a:cubicBezTo>
                    <a:cubicBezTo>
                      <a:pt x="33" y="175"/>
                      <a:pt x="33" y="175"/>
                      <a:pt x="33" y="175"/>
                    </a:cubicBezTo>
                    <a:cubicBezTo>
                      <a:pt x="33" y="175"/>
                      <a:pt x="33" y="175"/>
                      <a:pt x="33" y="175"/>
                    </a:cubicBezTo>
                    <a:cubicBezTo>
                      <a:pt x="33" y="175"/>
                      <a:pt x="33" y="175"/>
                      <a:pt x="33" y="175"/>
                    </a:cubicBezTo>
                    <a:cubicBezTo>
                      <a:pt x="33" y="175"/>
                      <a:pt x="33" y="175"/>
                      <a:pt x="32" y="175"/>
                    </a:cubicBezTo>
                    <a:cubicBezTo>
                      <a:pt x="32" y="175"/>
                      <a:pt x="32" y="175"/>
                      <a:pt x="32" y="175"/>
                    </a:cubicBezTo>
                    <a:cubicBezTo>
                      <a:pt x="32" y="175"/>
                      <a:pt x="31" y="175"/>
                      <a:pt x="31" y="176"/>
                    </a:cubicBezTo>
                    <a:cubicBezTo>
                      <a:pt x="31" y="176"/>
                      <a:pt x="31" y="176"/>
                      <a:pt x="31" y="176"/>
                    </a:cubicBezTo>
                    <a:cubicBezTo>
                      <a:pt x="30" y="176"/>
                      <a:pt x="30" y="176"/>
                      <a:pt x="30" y="176"/>
                    </a:cubicBezTo>
                    <a:cubicBezTo>
                      <a:pt x="29" y="176"/>
                      <a:pt x="28" y="176"/>
                      <a:pt x="27" y="177"/>
                    </a:cubicBezTo>
                    <a:cubicBezTo>
                      <a:pt x="27" y="177"/>
                      <a:pt x="27" y="177"/>
                      <a:pt x="26" y="178"/>
                    </a:cubicBezTo>
                    <a:cubicBezTo>
                      <a:pt x="26" y="179"/>
                      <a:pt x="26" y="180"/>
                      <a:pt x="26" y="181"/>
                    </a:cubicBezTo>
                    <a:cubicBezTo>
                      <a:pt x="26" y="181"/>
                      <a:pt x="26" y="181"/>
                      <a:pt x="26" y="181"/>
                    </a:cubicBezTo>
                    <a:cubicBezTo>
                      <a:pt x="26" y="181"/>
                      <a:pt x="26" y="181"/>
                      <a:pt x="26" y="181"/>
                    </a:cubicBezTo>
                    <a:cubicBezTo>
                      <a:pt x="26" y="181"/>
                      <a:pt x="26" y="181"/>
                      <a:pt x="26" y="181"/>
                    </a:cubicBezTo>
                    <a:cubicBezTo>
                      <a:pt x="25" y="182"/>
                      <a:pt x="25" y="182"/>
                      <a:pt x="26" y="183"/>
                    </a:cubicBezTo>
                    <a:cubicBezTo>
                      <a:pt x="25" y="183"/>
                      <a:pt x="25" y="183"/>
                      <a:pt x="25" y="183"/>
                    </a:cubicBezTo>
                    <a:cubicBezTo>
                      <a:pt x="25" y="184"/>
                      <a:pt x="25" y="185"/>
                      <a:pt x="25" y="185"/>
                    </a:cubicBezTo>
                    <a:cubicBezTo>
                      <a:pt x="25" y="185"/>
                      <a:pt x="25" y="185"/>
                      <a:pt x="25" y="186"/>
                    </a:cubicBezTo>
                    <a:cubicBezTo>
                      <a:pt x="25" y="187"/>
                      <a:pt x="25" y="189"/>
                      <a:pt x="25" y="190"/>
                    </a:cubicBezTo>
                    <a:cubicBezTo>
                      <a:pt x="25" y="191"/>
                      <a:pt x="25" y="193"/>
                      <a:pt x="25" y="193"/>
                    </a:cubicBezTo>
                    <a:cubicBezTo>
                      <a:pt x="25" y="193"/>
                      <a:pt x="25" y="194"/>
                      <a:pt x="25" y="194"/>
                    </a:cubicBezTo>
                    <a:cubicBezTo>
                      <a:pt x="26" y="194"/>
                      <a:pt x="28" y="194"/>
                      <a:pt x="29" y="194"/>
                    </a:cubicBezTo>
                    <a:cubicBezTo>
                      <a:pt x="29" y="193"/>
                      <a:pt x="29" y="193"/>
                      <a:pt x="29" y="193"/>
                    </a:cubicBezTo>
                    <a:cubicBezTo>
                      <a:pt x="29" y="193"/>
                      <a:pt x="29" y="193"/>
                      <a:pt x="30" y="193"/>
                    </a:cubicBezTo>
                    <a:cubicBezTo>
                      <a:pt x="30" y="193"/>
                      <a:pt x="30" y="193"/>
                      <a:pt x="30" y="193"/>
                    </a:cubicBezTo>
                    <a:cubicBezTo>
                      <a:pt x="30" y="193"/>
                      <a:pt x="30" y="193"/>
                      <a:pt x="30" y="193"/>
                    </a:cubicBezTo>
                    <a:cubicBezTo>
                      <a:pt x="30" y="193"/>
                      <a:pt x="30" y="193"/>
                      <a:pt x="30" y="193"/>
                    </a:cubicBezTo>
                    <a:cubicBezTo>
                      <a:pt x="30" y="193"/>
                      <a:pt x="30" y="193"/>
                      <a:pt x="30" y="193"/>
                    </a:cubicBezTo>
                    <a:cubicBezTo>
                      <a:pt x="30" y="193"/>
                      <a:pt x="30"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3" y="193"/>
                      <a:pt x="33" y="193"/>
                      <a:pt x="33" y="193"/>
                    </a:cubicBezTo>
                    <a:cubicBezTo>
                      <a:pt x="33" y="193"/>
                      <a:pt x="33" y="193"/>
                      <a:pt x="33" y="193"/>
                    </a:cubicBezTo>
                    <a:cubicBezTo>
                      <a:pt x="33" y="193"/>
                      <a:pt x="33" y="193"/>
                      <a:pt x="33" y="193"/>
                    </a:cubicBezTo>
                    <a:cubicBezTo>
                      <a:pt x="33" y="193"/>
                      <a:pt x="33" y="193"/>
                      <a:pt x="33" y="193"/>
                    </a:cubicBezTo>
                    <a:cubicBezTo>
                      <a:pt x="33" y="193"/>
                      <a:pt x="33" y="193"/>
                      <a:pt x="34" y="193"/>
                    </a:cubicBezTo>
                    <a:cubicBezTo>
                      <a:pt x="34" y="193"/>
                      <a:pt x="34" y="193"/>
                      <a:pt x="34" y="193"/>
                    </a:cubicBezTo>
                    <a:cubicBezTo>
                      <a:pt x="34" y="192"/>
                      <a:pt x="34" y="192"/>
                      <a:pt x="34" y="192"/>
                    </a:cubicBezTo>
                    <a:cubicBezTo>
                      <a:pt x="34" y="192"/>
                      <a:pt x="34" y="192"/>
                      <a:pt x="34" y="192"/>
                    </a:cubicBezTo>
                    <a:cubicBezTo>
                      <a:pt x="35" y="192"/>
                      <a:pt x="36" y="192"/>
                      <a:pt x="36" y="192"/>
                    </a:cubicBezTo>
                    <a:cubicBezTo>
                      <a:pt x="36" y="192"/>
                      <a:pt x="36" y="192"/>
                      <a:pt x="36"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1"/>
                    </a:cubicBezTo>
                    <a:cubicBezTo>
                      <a:pt x="39" y="191"/>
                      <a:pt x="39" y="191"/>
                      <a:pt x="39" y="191"/>
                    </a:cubicBezTo>
                    <a:cubicBezTo>
                      <a:pt x="40" y="191"/>
                      <a:pt x="40" y="191"/>
                      <a:pt x="40" y="191"/>
                    </a:cubicBezTo>
                    <a:cubicBezTo>
                      <a:pt x="40" y="191"/>
                      <a:pt x="40" y="191"/>
                      <a:pt x="40" y="191"/>
                    </a:cubicBezTo>
                    <a:cubicBezTo>
                      <a:pt x="40" y="191"/>
                      <a:pt x="41" y="191"/>
                      <a:pt x="42" y="191"/>
                    </a:cubicBezTo>
                    <a:cubicBezTo>
                      <a:pt x="43" y="191"/>
                      <a:pt x="44" y="190"/>
                      <a:pt x="45" y="190"/>
                    </a:cubicBezTo>
                    <a:cubicBezTo>
                      <a:pt x="46" y="190"/>
                      <a:pt x="47" y="190"/>
                      <a:pt x="48" y="190"/>
                    </a:cubicBezTo>
                    <a:cubicBezTo>
                      <a:pt x="48" y="189"/>
                      <a:pt x="48" y="189"/>
                      <a:pt x="49" y="189"/>
                    </a:cubicBezTo>
                    <a:cubicBezTo>
                      <a:pt x="50" y="189"/>
                      <a:pt x="51" y="189"/>
                      <a:pt x="52" y="189"/>
                    </a:cubicBezTo>
                    <a:cubicBezTo>
                      <a:pt x="52" y="189"/>
                      <a:pt x="52" y="189"/>
                      <a:pt x="52" y="189"/>
                    </a:cubicBezTo>
                    <a:cubicBezTo>
                      <a:pt x="53" y="188"/>
                      <a:pt x="54" y="188"/>
                      <a:pt x="55" y="187"/>
                    </a:cubicBezTo>
                    <a:cubicBezTo>
                      <a:pt x="55" y="187"/>
                      <a:pt x="56" y="187"/>
                      <a:pt x="57" y="186"/>
                    </a:cubicBezTo>
                    <a:cubicBezTo>
                      <a:pt x="57" y="208"/>
                      <a:pt x="57" y="208"/>
                      <a:pt x="57" y="208"/>
                    </a:cubicBezTo>
                    <a:cubicBezTo>
                      <a:pt x="57" y="208"/>
                      <a:pt x="56" y="208"/>
                      <a:pt x="56" y="208"/>
                    </a:cubicBezTo>
                    <a:cubicBezTo>
                      <a:pt x="56" y="209"/>
                      <a:pt x="56" y="209"/>
                      <a:pt x="56" y="209"/>
                    </a:cubicBezTo>
                    <a:cubicBezTo>
                      <a:pt x="56" y="209"/>
                      <a:pt x="56" y="209"/>
                      <a:pt x="55" y="209"/>
                    </a:cubicBezTo>
                    <a:cubicBezTo>
                      <a:pt x="55" y="209"/>
                      <a:pt x="55" y="209"/>
                      <a:pt x="55" y="209"/>
                    </a:cubicBezTo>
                    <a:cubicBezTo>
                      <a:pt x="55" y="209"/>
                      <a:pt x="55" y="209"/>
                      <a:pt x="55" y="209"/>
                    </a:cubicBezTo>
                    <a:cubicBezTo>
                      <a:pt x="55" y="209"/>
                      <a:pt x="55" y="209"/>
                      <a:pt x="55" y="209"/>
                    </a:cubicBezTo>
                    <a:cubicBezTo>
                      <a:pt x="54" y="209"/>
                      <a:pt x="54" y="209"/>
                      <a:pt x="53" y="210"/>
                    </a:cubicBezTo>
                    <a:cubicBezTo>
                      <a:pt x="52" y="210"/>
                      <a:pt x="50" y="211"/>
                      <a:pt x="49" y="212"/>
                    </a:cubicBezTo>
                    <a:cubicBezTo>
                      <a:pt x="48" y="212"/>
                      <a:pt x="46" y="213"/>
                      <a:pt x="44" y="213"/>
                    </a:cubicBezTo>
                    <a:cubicBezTo>
                      <a:pt x="43" y="213"/>
                      <a:pt x="43" y="214"/>
                      <a:pt x="42" y="214"/>
                    </a:cubicBezTo>
                    <a:cubicBezTo>
                      <a:pt x="41" y="214"/>
                      <a:pt x="41" y="214"/>
                      <a:pt x="41" y="214"/>
                    </a:cubicBezTo>
                    <a:cubicBezTo>
                      <a:pt x="41" y="215"/>
                      <a:pt x="41" y="215"/>
                      <a:pt x="41" y="215"/>
                    </a:cubicBezTo>
                    <a:cubicBezTo>
                      <a:pt x="41" y="215"/>
                      <a:pt x="41" y="215"/>
                      <a:pt x="40" y="215"/>
                    </a:cubicBezTo>
                    <a:cubicBezTo>
                      <a:pt x="40" y="215"/>
                      <a:pt x="40" y="215"/>
                      <a:pt x="40" y="215"/>
                    </a:cubicBezTo>
                    <a:cubicBezTo>
                      <a:pt x="40" y="215"/>
                      <a:pt x="39" y="215"/>
                      <a:pt x="38" y="215"/>
                    </a:cubicBezTo>
                    <a:cubicBezTo>
                      <a:pt x="38" y="215"/>
                      <a:pt x="38" y="215"/>
                      <a:pt x="38" y="215"/>
                    </a:cubicBezTo>
                    <a:cubicBezTo>
                      <a:pt x="38" y="215"/>
                      <a:pt x="38" y="215"/>
                      <a:pt x="37" y="215"/>
                    </a:cubicBezTo>
                    <a:cubicBezTo>
                      <a:pt x="37" y="215"/>
                      <a:pt x="37" y="215"/>
                      <a:pt x="37" y="215"/>
                    </a:cubicBezTo>
                    <a:cubicBezTo>
                      <a:pt x="37" y="215"/>
                      <a:pt x="37" y="215"/>
                      <a:pt x="37" y="215"/>
                    </a:cubicBezTo>
                    <a:cubicBezTo>
                      <a:pt x="37" y="215"/>
                      <a:pt x="37" y="215"/>
                      <a:pt x="37" y="215"/>
                    </a:cubicBezTo>
                    <a:cubicBezTo>
                      <a:pt x="37" y="216"/>
                      <a:pt x="37" y="216"/>
                      <a:pt x="37" y="216"/>
                    </a:cubicBezTo>
                    <a:cubicBezTo>
                      <a:pt x="37" y="216"/>
                      <a:pt x="37" y="216"/>
                      <a:pt x="37" y="216"/>
                    </a:cubicBezTo>
                    <a:cubicBezTo>
                      <a:pt x="36" y="216"/>
                      <a:pt x="36" y="216"/>
                      <a:pt x="36" y="216"/>
                    </a:cubicBezTo>
                    <a:cubicBezTo>
                      <a:pt x="36" y="216"/>
                      <a:pt x="36" y="216"/>
                      <a:pt x="36" y="216"/>
                    </a:cubicBezTo>
                    <a:cubicBezTo>
                      <a:pt x="36" y="216"/>
                      <a:pt x="36" y="216"/>
                      <a:pt x="36" y="216"/>
                    </a:cubicBezTo>
                    <a:cubicBezTo>
                      <a:pt x="36" y="216"/>
                      <a:pt x="36" y="216"/>
                      <a:pt x="36" y="216"/>
                    </a:cubicBezTo>
                    <a:cubicBezTo>
                      <a:pt x="36" y="216"/>
                      <a:pt x="35" y="217"/>
                      <a:pt x="35" y="217"/>
                    </a:cubicBezTo>
                    <a:cubicBezTo>
                      <a:pt x="35" y="217"/>
                      <a:pt x="35" y="217"/>
                      <a:pt x="35" y="217"/>
                    </a:cubicBezTo>
                    <a:cubicBezTo>
                      <a:pt x="35" y="217"/>
                      <a:pt x="34" y="217"/>
                      <a:pt x="33" y="217"/>
                    </a:cubicBezTo>
                    <a:cubicBezTo>
                      <a:pt x="33" y="217"/>
                      <a:pt x="33" y="217"/>
                      <a:pt x="33" y="217"/>
                    </a:cubicBezTo>
                    <a:cubicBezTo>
                      <a:pt x="33" y="217"/>
                      <a:pt x="33" y="217"/>
                      <a:pt x="33" y="218"/>
                    </a:cubicBezTo>
                    <a:cubicBezTo>
                      <a:pt x="33" y="218"/>
                      <a:pt x="32" y="218"/>
                      <a:pt x="32" y="218"/>
                    </a:cubicBezTo>
                    <a:cubicBezTo>
                      <a:pt x="32" y="218"/>
                      <a:pt x="32" y="218"/>
                      <a:pt x="32" y="218"/>
                    </a:cubicBezTo>
                    <a:cubicBezTo>
                      <a:pt x="32" y="218"/>
                      <a:pt x="30" y="218"/>
                      <a:pt x="30" y="218"/>
                    </a:cubicBezTo>
                    <a:cubicBezTo>
                      <a:pt x="30" y="218"/>
                      <a:pt x="30" y="218"/>
                      <a:pt x="30" y="218"/>
                    </a:cubicBezTo>
                    <a:cubicBezTo>
                      <a:pt x="30" y="219"/>
                      <a:pt x="29" y="219"/>
                      <a:pt x="29" y="219"/>
                    </a:cubicBezTo>
                    <a:cubicBezTo>
                      <a:pt x="29" y="219"/>
                      <a:pt x="29" y="219"/>
                      <a:pt x="29" y="219"/>
                    </a:cubicBezTo>
                    <a:cubicBezTo>
                      <a:pt x="29" y="219"/>
                      <a:pt x="28" y="219"/>
                      <a:pt x="28" y="219"/>
                    </a:cubicBezTo>
                    <a:cubicBezTo>
                      <a:pt x="28" y="219"/>
                      <a:pt x="28" y="219"/>
                      <a:pt x="28" y="219"/>
                    </a:cubicBezTo>
                    <a:cubicBezTo>
                      <a:pt x="28" y="219"/>
                      <a:pt x="28" y="219"/>
                      <a:pt x="28" y="219"/>
                    </a:cubicBezTo>
                    <a:cubicBezTo>
                      <a:pt x="28" y="219"/>
                      <a:pt x="28" y="219"/>
                      <a:pt x="28" y="219"/>
                    </a:cubicBezTo>
                    <a:cubicBezTo>
                      <a:pt x="27" y="219"/>
                      <a:pt x="27" y="219"/>
                      <a:pt x="26" y="220"/>
                    </a:cubicBezTo>
                    <a:cubicBezTo>
                      <a:pt x="26" y="220"/>
                      <a:pt x="26" y="220"/>
                      <a:pt x="26" y="220"/>
                    </a:cubicBezTo>
                    <a:cubicBezTo>
                      <a:pt x="26" y="220"/>
                      <a:pt x="26" y="220"/>
                      <a:pt x="26" y="220"/>
                    </a:cubicBezTo>
                    <a:cubicBezTo>
                      <a:pt x="26" y="220"/>
                      <a:pt x="26" y="220"/>
                      <a:pt x="26" y="220"/>
                    </a:cubicBezTo>
                    <a:cubicBezTo>
                      <a:pt x="25" y="220"/>
                      <a:pt x="25" y="220"/>
                      <a:pt x="25" y="220"/>
                    </a:cubicBezTo>
                    <a:cubicBezTo>
                      <a:pt x="25" y="220"/>
                      <a:pt x="25" y="220"/>
                      <a:pt x="25" y="220"/>
                    </a:cubicBezTo>
                    <a:cubicBezTo>
                      <a:pt x="24" y="220"/>
                      <a:pt x="24" y="220"/>
                      <a:pt x="24" y="220"/>
                    </a:cubicBezTo>
                    <a:cubicBezTo>
                      <a:pt x="24" y="220"/>
                      <a:pt x="24" y="220"/>
                      <a:pt x="24" y="220"/>
                    </a:cubicBezTo>
                    <a:cubicBezTo>
                      <a:pt x="23" y="220"/>
                      <a:pt x="23" y="221"/>
                      <a:pt x="23" y="221"/>
                    </a:cubicBezTo>
                    <a:cubicBezTo>
                      <a:pt x="23" y="221"/>
                      <a:pt x="23" y="221"/>
                      <a:pt x="23" y="221"/>
                    </a:cubicBezTo>
                    <a:cubicBezTo>
                      <a:pt x="22" y="221"/>
                      <a:pt x="22" y="221"/>
                      <a:pt x="21" y="221"/>
                    </a:cubicBezTo>
                    <a:cubicBezTo>
                      <a:pt x="21" y="221"/>
                      <a:pt x="21" y="221"/>
                      <a:pt x="21" y="221"/>
                    </a:cubicBezTo>
                    <a:cubicBezTo>
                      <a:pt x="20" y="221"/>
                      <a:pt x="19" y="221"/>
                      <a:pt x="19" y="221"/>
                    </a:cubicBezTo>
                    <a:cubicBezTo>
                      <a:pt x="18" y="221"/>
                      <a:pt x="17" y="221"/>
                      <a:pt x="16" y="221"/>
                    </a:cubicBezTo>
                    <a:cubicBezTo>
                      <a:pt x="16" y="221"/>
                      <a:pt x="16" y="221"/>
                      <a:pt x="16" y="221"/>
                    </a:cubicBezTo>
                    <a:cubicBezTo>
                      <a:pt x="16" y="221"/>
                      <a:pt x="15" y="221"/>
                      <a:pt x="15" y="221"/>
                    </a:cubicBezTo>
                    <a:cubicBezTo>
                      <a:pt x="15" y="222"/>
                      <a:pt x="15" y="222"/>
                      <a:pt x="15" y="222"/>
                    </a:cubicBezTo>
                    <a:cubicBezTo>
                      <a:pt x="15" y="222"/>
                      <a:pt x="15" y="222"/>
                      <a:pt x="14" y="222"/>
                    </a:cubicBezTo>
                    <a:cubicBezTo>
                      <a:pt x="14" y="222"/>
                      <a:pt x="14" y="222"/>
                      <a:pt x="14" y="222"/>
                    </a:cubicBezTo>
                    <a:cubicBezTo>
                      <a:pt x="14" y="222"/>
                      <a:pt x="14" y="222"/>
                      <a:pt x="14" y="222"/>
                    </a:cubicBezTo>
                    <a:cubicBezTo>
                      <a:pt x="14" y="222"/>
                      <a:pt x="14" y="222"/>
                      <a:pt x="14" y="222"/>
                    </a:cubicBezTo>
                    <a:cubicBezTo>
                      <a:pt x="13" y="222"/>
                      <a:pt x="13" y="222"/>
                      <a:pt x="13" y="222"/>
                    </a:cubicBezTo>
                    <a:cubicBezTo>
                      <a:pt x="13" y="222"/>
                      <a:pt x="13" y="222"/>
                      <a:pt x="13" y="222"/>
                    </a:cubicBezTo>
                    <a:cubicBezTo>
                      <a:pt x="13" y="222"/>
                      <a:pt x="12" y="222"/>
                      <a:pt x="12" y="222"/>
                    </a:cubicBezTo>
                    <a:cubicBezTo>
                      <a:pt x="12" y="222"/>
                      <a:pt x="12" y="222"/>
                      <a:pt x="12" y="222"/>
                    </a:cubicBezTo>
                    <a:cubicBezTo>
                      <a:pt x="11" y="222"/>
                      <a:pt x="10" y="222"/>
                      <a:pt x="9" y="222"/>
                    </a:cubicBezTo>
                    <a:cubicBezTo>
                      <a:pt x="9" y="222"/>
                      <a:pt x="9" y="222"/>
                      <a:pt x="9" y="222"/>
                    </a:cubicBezTo>
                    <a:cubicBezTo>
                      <a:pt x="9" y="222"/>
                      <a:pt x="8" y="222"/>
                      <a:pt x="8" y="222"/>
                    </a:cubicBezTo>
                    <a:cubicBezTo>
                      <a:pt x="8" y="222"/>
                      <a:pt x="8" y="222"/>
                      <a:pt x="8" y="222"/>
                    </a:cubicBezTo>
                    <a:cubicBezTo>
                      <a:pt x="7" y="222"/>
                      <a:pt x="6" y="222"/>
                      <a:pt x="5" y="222"/>
                    </a:cubicBezTo>
                    <a:cubicBezTo>
                      <a:pt x="5" y="222"/>
                      <a:pt x="5" y="222"/>
                      <a:pt x="4" y="222"/>
                    </a:cubicBezTo>
                    <a:cubicBezTo>
                      <a:pt x="4" y="222"/>
                      <a:pt x="3" y="222"/>
                      <a:pt x="2" y="222"/>
                    </a:cubicBezTo>
                    <a:cubicBezTo>
                      <a:pt x="2" y="222"/>
                      <a:pt x="2" y="222"/>
                      <a:pt x="2" y="222"/>
                    </a:cubicBezTo>
                    <a:cubicBezTo>
                      <a:pt x="2" y="222"/>
                      <a:pt x="2" y="222"/>
                      <a:pt x="2" y="221"/>
                    </a:cubicBezTo>
                    <a:cubicBezTo>
                      <a:pt x="2"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0"/>
                      <a:pt x="1" y="220"/>
                    </a:cubicBezTo>
                    <a:cubicBezTo>
                      <a:pt x="0" y="220"/>
                      <a:pt x="0" y="220"/>
                      <a:pt x="0" y="220"/>
                    </a:cubicBezTo>
                    <a:cubicBezTo>
                      <a:pt x="0" y="220"/>
                      <a:pt x="0" y="220"/>
                      <a:pt x="1" y="220"/>
                    </a:cubicBezTo>
                    <a:cubicBezTo>
                      <a:pt x="0" y="220"/>
                      <a:pt x="0" y="220"/>
                      <a:pt x="0" y="220"/>
                    </a:cubicBezTo>
                    <a:cubicBezTo>
                      <a:pt x="0" y="220"/>
                      <a:pt x="0" y="219"/>
                      <a:pt x="0" y="219"/>
                    </a:cubicBezTo>
                    <a:cubicBezTo>
                      <a:pt x="0" y="219"/>
                      <a:pt x="0" y="219"/>
                      <a:pt x="1" y="219"/>
                    </a:cubicBezTo>
                    <a:cubicBezTo>
                      <a:pt x="1" y="219"/>
                      <a:pt x="1" y="218"/>
                      <a:pt x="1" y="218"/>
                    </a:cubicBezTo>
                    <a:cubicBezTo>
                      <a:pt x="1" y="217"/>
                      <a:pt x="1" y="216"/>
                      <a:pt x="1" y="215"/>
                    </a:cubicBezTo>
                    <a:cubicBezTo>
                      <a:pt x="1" y="215"/>
                      <a:pt x="1" y="215"/>
                      <a:pt x="1" y="215"/>
                    </a:cubicBezTo>
                    <a:cubicBezTo>
                      <a:pt x="1" y="215"/>
                      <a:pt x="1" y="215"/>
                      <a:pt x="1" y="215"/>
                    </a:cubicBezTo>
                    <a:cubicBezTo>
                      <a:pt x="1" y="215"/>
                      <a:pt x="1" y="215"/>
                      <a:pt x="1" y="215"/>
                    </a:cubicBezTo>
                    <a:cubicBezTo>
                      <a:pt x="1" y="215"/>
                      <a:pt x="1" y="214"/>
                      <a:pt x="1" y="214"/>
                    </a:cubicBezTo>
                    <a:cubicBezTo>
                      <a:pt x="1" y="213"/>
                      <a:pt x="1" y="213"/>
                      <a:pt x="1" y="212"/>
                    </a:cubicBezTo>
                    <a:cubicBezTo>
                      <a:pt x="1" y="212"/>
                      <a:pt x="1" y="212"/>
                      <a:pt x="1" y="212"/>
                    </a:cubicBezTo>
                    <a:cubicBezTo>
                      <a:pt x="1" y="211"/>
                      <a:pt x="1" y="211"/>
                      <a:pt x="1" y="211"/>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2" y="210"/>
                    </a:cubicBezTo>
                    <a:cubicBezTo>
                      <a:pt x="2" y="209"/>
                      <a:pt x="2" y="208"/>
                      <a:pt x="1" y="208"/>
                    </a:cubicBezTo>
                    <a:cubicBezTo>
                      <a:pt x="1" y="207"/>
                      <a:pt x="1" y="206"/>
                      <a:pt x="2" y="204"/>
                    </a:cubicBezTo>
                    <a:cubicBezTo>
                      <a:pt x="2" y="204"/>
                      <a:pt x="2" y="204"/>
                      <a:pt x="2" y="204"/>
                    </a:cubicBezTo>
                    <a:cubicBezTo>
                      <a:pt x="2" y="203"/>
                      <a:pt x="2" y="201"/>
                      <a:pt x="2" y="199"/>
                    </a:cubicBezTo>
                    <a:cubicBezTo>
                      <a:pt x="2" y="199"/>
                      <a:pt x="2" y="199"/>
                      <a:pt x="2" y="199"/>
                    </a:cubicBezTo>
                    <a:cubicBezTo>
                      <a:pt x="2" y="199"/>
                      <a:pt x="2" y="198"/>
                      <a:pt x="2" y="197"/>
                    </a:cubicBezTo>
                    <a:cubicBezTo>
                      <a:pt x="2" y="197"/>
                      <a:pt x="2" y="197"/>
                      <a:pt x="2" y="197"/>
                    </a:cubicBezTo>
                    <a:cubicBezTo>
                      <a:pt x="2" y="197"/>
                      <a:pt x="2" y="197"/>
                      <a:pt x="2" y="197"/>
                    </a:cubicBezTo>
                    <a:cubicBezTo>
                      <a:pt x="2" y="197"/>
                      <a:pt x="2" y="197"/>
                      <a:pt x="2" y="197"/>
                    </a:cubicBezTo>
                    <a:cubicBezTo>
                      <a:pt x="2" y="197"/>
                      <a:pt x="2" y="197"/>
                      <a:pt x="2" y="196"/>
                    </a:cubicBezTo>
                    <a:cubicBezTo>
                      <a:pt x="2" y="196"/>
                      <a:pt x="2" y="196"/>
                      <a:pt x="2" y="196"/>
                    </a:cubicBezTo>
                    <a:cubicBezTo>
                      <a:pt x="2" y="196"/>
                      <a:pt x="2" y="196"/>
                      <a:pt x="2" y="196"/>
                    </a:cubicBezTo>
                    <a:cubicBezTo>
                      <a:pt x="2" y="196"/>
                      <a:pt x="2" y="196"/>
                      <a:pt x="2" y="196"/>
                    </a:cubicBezTo>
                    <a:cubicBezTo>
                      <a:pt x="2" y="196"/>
                      <a:pt x="2" y="195"/>
                      <a:pt x="2" y="195"/>
                    </a:cubicBezTo>
                    <a:cubicBezTo>
                      <a:pt x="2" y="195"/>
                      <a:pt x="2" y="195"/>
                      <a:pt x="2" y="195"/>
                    </a:cubicBezTo>
                    <a:cubicBezTo>
                      <a:pt x="2" y="195"/>
                      <a:pt x="2" y="195"/>
                      <a:pt x="2" y="194"/>
                    </a:cubicBezTo>
                    <a:cubicBezTo>
                      <a:pt x="2" y="194"/>
                      <a:pt x="2" y="194"/>
                      <a:pt x="2" y="194"/>
                    </a:cubicBezTo>
                    <a:cubicBezTo>
                      <a:pt x="2" y="194"/>
                      <a:pt x="2" y="194"/>
                      <a:pt x="3" y="194"/>
                    </a:cubicBezTo>
                    <a:cubicBezTo>
                      <a:pt x="3" y="194"/>
                      <a:pt x="3" y="194"/>
                      <a:pt x="3" y="194"/>
                    </a:cubicBezTo>
                    <a:cubicBezTo>
                      <a:pt x="3" y="194"/>
                      <a:pt x="3" y="194"/>
                      <a:pt x="3" y="194"/>
                    </a:cubicBezTo>
                    <a:cubicBezTo>
                      <a:pt x="3" y="194"/>
                      <a:pt x="3" y="194"/>
                      <a:pt x="3" y="193"/>
                    </a:cubicBezTo>
                    <a:cubicBezTo>
                      <a:pt x="3" y="193"/>
                      <a:pt x="3" y="193"/>
                      <a:pt x="3" y="193"/>
                    </a:cubicBezTo>
                    <a:cubicBezTo>
                      <a:pt x="3" y="193"/>
                      <a:pt x="3" y="193"/>
                      <a:pt x="3" y="193"/>
                    </a:cubicBezTo>
                    <a:cubicBezTo>
                      <a:pt x="3" y="193"/>
                      <a:pt x="3" y="193"/>
                      <a:pt x="3" y="193"/>
                    </a:cubicBezTo>
                    <a:cubicBezTo>
                      <a:pt x="3" y="193"/>
                      <a:pt x="3" y="193"/>
                      <a:pt x="3" y="193"/>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4" y="191"/>
                      <a:pt x="4" y="191"/>
                      <a:pt x="5" y="191"/>
                    </a:cubicBezTo>
                    <a:cubicBezTo>
                      <a:pt x="5" y="190"/>
                      <a:pt x="5" y="190"/>
                      <a:pt x="5" y="190"/>
                    </a:cubicBezTo>
                    <a:cubicBezTo>
                      <a:pt x="4" y="190"/>
                      <a:pt x="4" y="190"/>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8"/>
                      <a:pt x="3" y="188"/>
                      <a:pt x="3" y="188"/>
                    </a:cubicBezTo>
                    <a:cubicBezTo>
                      <a:pt x="3" y="188"/>
                      <a:pt x="3" y="188"/>
                      <a:pt x="4" y="188"/>
                    </a:cubicBezTo>
                    <a:cubicBezTo>
                      <a:pt x="4" y="188"/>
                      <a:pt x="4" y="188"/>
                      <a:pt x="4" y="188"/>
                    </a:cubicBezTo>
                    <a:cubicBezTo>
                      <a:pt x="4" y="187"/>
                      <a:pt x="4" y="187"/>
                      <a:pt x="4" y="187"/>
                    </a:cubicBezTo>
                    <a:cubicBezTo>
                      <a:pt x="4" y="187"/>
                      <a:pt x="4" y="187"/>
                      <a:pt x="4" y="187"/>
                    </a:cubicBezTo>
                    <a:cubicBezTo>
                      <a:pt x="4" y="187"/>
                      <a:pt x="4" y="187"/>
                      <a:pt x="4" y="187"/>
                    </a:cubicBezTo>
                    <a:cubicBezTo>
                      <a:pt x="4" y="187"/>
                      <a:pt x="4" y="187"/>
                      <a:pt x="4" y="187"/>
                    </a:cubicBezTo>
                    <a:cubicBezTo>
                      <a:pt x="4" y="187"/>
                      <a:pt x="4" y="187"/>
                      <a:pt x="4" y="186"/>
                    </a:cubicBezTo>
                    <a:cubicBezTo>
                      <a:pt x="4" y="186"/>
                      <a:pt x="4" y="186"/>
                      <a:pt x="4" y="186"/>
                    </a:cubicBezTo>
                    <a:cubicBezTo>
                      <a:pt x="4" y="186"/>
                      <a:pt x="4" y="186"/>
                      <a:pt x="4" y="186"/>
                    </a:cubicBezTo>
                    <a:cubicBezTo>
                      <a:pt x="4" y="186"/>
                      <a:pt x="4" y="186"/>
                      <a:pt x="4" y="186"/>
                    </a:cubicBezTo>
                    <a:cubicBezTo>
                      <a:pt x="4" y="186"/>
                      <a:pt x="4" y="186"/>
                      <a:pt x="4" y="186"/>
                    </a:cubicBezTo>
                    <a:cubicBezTo>
                      <a:pt x="4" y="185"/>
                      <a:pt x="4" y="184"/>
                      <a:pt x="4" y="184"/>
                    </a:cubicBezTo>
                    <a:cubicBezTo>
                      <a:pt x="4" y="184"/>
                      <a:pt x="4" y="184"/>
                      <a:pt x="4" y="184"/>
                    </a:cubicBezTo>
                    <a:cubicBezTo>
                      <a:pt x="4" y="184"/>
                      <a:pt x="4" y="184"/>
                      <a:pt x="4" y="184"/>
                    </a:cubicBezTo>
                    <a:cubicBezTo>
                      <a:pt x="4" y="184"/>
                      <a:pt x="4" y="184"/>
                      <a:pt x="4" y="183"/>
                    </a:cubicBezTo>
                    <a:cubicBezTo>
                      <a:pt x="4" y="183"/>
                      <a:pt x="4" y="183"/>
                      <a:pt x="4" y="183"/>
                    </a:cubicBezTo>
                    <a:cubicBezTo>
                      <a:pt x="4" y="183"/>
                      <a:pt x="4" y="182"/>
                      <a:pt x="4" y="181"/>
                    </a:cubicBezTo>
                    <a:cubicBezTo>
                      <a:pt x="4" y="181"/>
                      <a:pt x="4" y="181"/>
                      <a:pt x="4" y="181"/>
                    </a:cubicBezTo>
                    <a:cubicBezTo>
                      <a:pt x="4" y="181"/>
                      <a:pt x="4" y="181"/>
                      <a:pt x="4" y="181"/>
                    </a:cubicBezTo>
                    <a:cubicBezTo>
                      <a:pt x="4" y="181"/>
                      <a:pt x="4" y="181"/>
                      <a:pt x="4" y="181"/>
                    </a:cubicBezTo>
                    <a:cubicBezTo>
                      <a:pt x="4" y="181"/>
                      <a:pt x="4" y="181"/>
                      <a:pt x="4" y="181"/>
                    </a:cubicBezTo>
                    <a:cubicBezTo>
                      <a:pt x="4" y="180"/>
                      <a:pt x="4" y="180"/>
                      <a:pt x="4" y="180"/>
                    </a:cubicBezTo>
                    <a:cubicBezTo>
                      <a:pt x="4" y="180"/>
                      <a:pt x="4" y="180"/>
                      <a:pt x="4" y="180"/>
                    </a:cubicBezTo>
                    <a:cubicBezTo>
                      <a:pt x="4" y="180"/>
                      <a:pt x="4" y="180"/>
                      <a:pt x="4" y="180"/>
                    </a:cubicBezTo>
                    <a:cubicBezTo>
                      <a:pt x="4" y="179"/>
                      <a:pt x="4" y="179"/>
                      <a:pt x="4" y="179"/>
                    </a:cubicBezTo>
                    <a:cubicBezTo>
                      <a:pt x="4" y="179"/>
                      <a:pt x="4" y="179"/>
                      <a:pt x="4" y="179"/>
                    </a:cubicBezTo>
                    <a:cubicBezTo>
                      <a:pt x="4" y="178"/>
                      <a:pt x="4" y="178"/>
                      <a:pt x="4" y="177"/>
                    </a:cubicBezTo>
                    <a:cubicBezTo>
                      <a:pt x="4" y="177"/>
                      <a:pt x="4" y="177"/>
                      <a:pt x="4" y="177"/>
                    </a:cubicBezTo>
                    <a:cubicBezTo>
                      <a:pt x="4" y="177"/>
                      <a:pt x="4" y="177"/>
                      <a:pt x="4" y="177"/>
                    </a:cubicBezTo>
                    <a:cubicBezTo>
                      <a:pt x="4" y="177"/>
                      <a:pt x="4" y="176"/>
                      <a:pt x="4" y="176"/>
                    </a:cubicBezTo>
                    <a:cubicBezTo>
                      <a:pt x="4" y="176"/>
                      <a:pt x="4" y="176"/>
                      <a:pt x="4" y="176"/>
                    </a:cubicBezTo>
                    <a:cubicBezTo>
                      <a:pt x="4" y="176"/>
                      <a:pt x="4" y="176"/>
                      <a:pt x="5" y="176"/>
                    </a:cubicBezTo>
                    <a:cubicBezTo>
                      <a:pt x="5" y="176"/>
                      <a:pt x="5" y="176"/>
                      <a:pt x="5" y="175"/>
                    </a:cubicBezTo>
                    <a:cubicBezTo>
                      <a:pt x="5" y="175"/>
                      <a:pt x="5" y="175"/>
                      <a:pt x="5" y="175"/>
                    </a:cubicBezTo>
                    <a:cubicBezTo>
                      <a:pt x="5" y="175"/>
                      <a:pt x="5" y="175"/>
                      <a:pt x="5" y="175"/>
                    </a:cubicBezTo>
                    <a:cubicBezTo>
                      <a:pt x="5" y="175"/>
                      <a:pt x="5" y="175"/>
                      <a:pt x="5" y="175"/>
                    </a:cubicBezTo>
                    <a:cubicBezTo>
                      <a:pt x="5" y="175"/>
                      <a:pt x="5" y="175"/>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3"/>
                      <a:pt x="5" y="173"/>
                    </a:cubicBezTo>
                    <a:cubicBezTo>
                      <a:pt x="5" y="173"/>
                      <a:pt x="5" y="173"/>
                      <a:pt x="5" y="173"/>
                    </a:cubicBezTo>
                    <a:cubicBezTo>
                      <a:pt x="5" y="173"/>
                      <a:pt x="5" y="173"/>
                      <a:pt x="5" y="173"/>
                    </a:cubicBezTo>
                    <a:cubicBezTo>
                      <a:pt x="5" y="173"/>
                      <a:pt x="5" y="173"/>
                      <a:pt x="5" y="173"/>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1"/>
                      <a:pt x="5" y="171"/>
                    </a:cubicBezTo>
                    <a:cubicBezTo>
                      <a:pt x="5" y="171"/>
                      <a:pt x="5" y="171"/>
                      <a:pt x="6" y="171"/>
                    </a:cubicBezTo>
                    <a:cubicBezTo>
                      <a:pt x="6" y="171"/>
                      <a:pt x="6" y="171"/>
                      <a:pt x="6" y="171"/>
                    </a:cubicBezTo>
                    <a:cubicBezTo>
                      <a:pt x="6" y="170"/>
                      <a:pt x="6" y="170"/>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7"/>
                      <a:pt x="6" y="167"/>
                    </a:cubicBezTo>
                    <a:cubicBezTo>
                      <a:pt x="6" y="167"/>
                      <a:pt x="6" y="167"/>
                      <a:pt x="6" y="167"/>
                    </a:cubicBezTo>
                    <a:cubicBezTo>
                      <a:pt x="6" y="166"/>
                      <a:pt x="6" y="165"/>
                      <a:pt x="6" y="165"/>
                    </a:cubicBezTo>
                    <a:cubicBezTo>
                      <a:pt x="6" y="165"/>
                      <a:pt x="6" y="165"/>
                      <a:pt x="6" y="165"/>
                    </a:cubicBezTo>
                    <a:cubicBezTo>
                      <a:pt x="6" y="165"/>
                      <a:pt x="6" y="165"/>
                      <a:pt x="6" y="165"/>
                    </a:cubicBezTo>
                    <a:cubicBezTo>
                      <a:pt x="6" y="165"/>
                      <a:pt x="6" y="165"/>
                      <a:pt x="6" y="165"/>
                    </a:cubicBezTo>
                    <a:cubicBezTo>
                      <a:pt x="6" y="164"/>
                      <a:pt x="6" y="164"/>
                      <a:pt x="6" y="164"/>
                    </a:cubicBezTo>
                    <a:cubicBezTo>
                      <a:pt x="6" y="164"/>
                      <a:pt x="6" y="164"/>
                      <a:pt x="6" y="164"/>
                    </a:cubicBezTo>
                    <a:cubicBezTo>
                      <a:pt x="6" y="164"/>
                      <a:pt x="6" y="164"/>
                      <a:pt x="6" y="164"/>
                    </a:cubicBezTo>
                    <a:cubicBezTo>
                      <a:pt x="6" y="164"/>
                      <a:pt x="6" y="164"/>
                      <a:pt x="6" y="164"/>
                    </a:cubicBezTo>
                    <a:cubicBezTo>
                      <a:pt x="6"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2"/>
                      <a:pt x="7" y="162"/>
                      <a:pt x="7" y="162"/>
                    </a:cubicBezTo>
                    <a:cubicBezTo>
                      <a:pt x="7" y="162"/>
                      <a:pt x="7" y="162"/>
                      <a:pt x="7" y="162"/>
                    </a:cubicBezTo>
                    <a:cubicBezTo>
                      <a:pt x="7" y="162"/>
                      <a:pt x="7" y="162"/>
                      <a:pt x="7" y="162"/>
                    </a:cubicBezTo>
                    <a:cubicBezTo>
                      <a:pt x="7" y="162"/>
                      <a:pt x="7" y="162"/>
                      <a:pt x="7" y="162"/>
                    </a:cubicBezTo>
                    <a:cubicBezTo>
                      <a:pt x="7" y="162"/>
                      <a:pt x="8" y="162"/>
                      <a:pt x="8" y="162"/>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9" y="161"/>
                    </a:cubicBezTo>
                    <a:cubicBezTo>
                      <a:pt x="9" y="161"/>
                      <a:pt x="9" y="161"/>
                      <a:pt x="9" y="161"/>
                    </a:cubicBezTo>
                    <a:cubicBezTo>
                      <a:pt x="9" y="161"/>
                      <a:pt x="9" y="161"/>
                      <a:pt x="10" y="161"/>
                    </a:cubicBezTo>
                    <a:cubicBezTo>
                      <a:pt x="10" y="160"/>
                      <a:pt x="10" y="160"/>
                      <a:pt x="10" y="160"/>
                    </a:cubicBezTo>
                    <a:cubicBezTo>
                      <a:pt x="10" y="160"/>
                      <a:pt x="10" y="160"/>
                      <a:pt x="10" y="160"/>
                    </a:cubicBezTo>
                    <a:cubicBezTo>
                      <a:pt x="10" y="160"/>
                      <a:pt x="10" y="160"/>
                      <a:pt x="10" y="160"/>
                    </a:cubicBezTo>
                    <a:cubicBezTo>
                      <a:pt x="10" y="160"/>
                      <a:pt x="10" y="160"/>
                      <a:pt x="10" y="160"/>
                    </a:cubicBezTo>
                    <a:cubicBezTo>
                      <a:pt x="11" y="160"/>
                      <a:pt x="11" y="160"/>
                      <a:pt x="11" y="160"/>
                    </a:cubicBezTo>
                    <a:cubicBezTo>
                      <a:pt x="11" y="160"/>
                      <a:pt x="11" y="160"/>
                      <a:pt x="11" y="160"/>
                    </a:cubicBezTo>
                    <a:cubicBezTo>
                      <a:pt x="11" y="160"/>
                      <a:pt x="11" y="160"/>
                      <a:pt x="11" y="160"/>
                    </a:cubicBezTo>
                    <a:cubicBezTo>
                      <a:pt x="11" y="160"/>
                      <a:pt x="11" y="160"/>
                      <a:pt x="11" y="160"/>
                    </a:cubicBezTo>
                    <a:cubicBezTo>
                      <a:pt x="11" y="160"/>
                      <a:pt x="11" y="160"/>
                      <a:pt x="12" y="160"/>
                    </a:cubicBezTo>
                    <a:cubicBezTo>
                      <a:pt x="12" y="160"/>
                      <a:pt x="12" y="160"/>
                      <a:pt x="12" y="160"/>
                    </a:cubicBezTo>
                    <a:cubicBezTo>
                      <a:pt x="12" y="160"/>
                      <a:pt x="12" y="160"/>
                      <a:pt x="12" y="160"/>
                    </a:cubicBezTo>
                    <a:cubicBezTo>
                      <a:pt x="12" y="160"/>
                      <a:pt x="12" y="160"/>
                      <a:pt x="12" y="160"/>
                    </a:cubicBezTo>
                    <a:cubicBezTo>
                      <a:pt x="13" y="160"/>
                      <a:pt x="13" y="160"/>
                      <a:pt x="14" y="160"/>
                    </a:cubicBezTo>
                    <a:cubicBezTo>
                      <a:pt x="14" y="159"/>
                      <a:pt x="14" y="159"/>
                      <a:pt x="14" y="159"/>
                    </a:cubicBezTo>
                    <a:cubicBezTo>
                      <a:pt x="15" y="159"/>
                      <a:pt x="16" y="159"/>
                      <a:pt x="17" y="158"/>
                    </a:cubicBezTo>
                    <a:cubicBezTo>
                      <a:pt x="17" y="158"/>
                      <a:pt x="17" y="158"/>
                      <a:pt x="17" y="158"/>
                    </a:cubicBezTo>
                    <a:cubicBezTo>
                      <a:pt x="18" y="158"/>
                      <a:pt x="19" y="158"/>
                      <a:pt x="19" y="158"/>
                    </a:cubicBezTo>
                    <a:cubicBezTo>
                      <a:pt x="20" y="158"/>
                      <a:pt x="20" y="158"/>
                      <a:pt x="21" y="157"/>
                    </a:cubicBezTo>
                    <a:cubicBezTo>
                      <a:pt x="22" y="157"/>
                      <a:pt x="23" y="157"/>
                      <a:pt x="24" y="157"/>
                    </a:cubicBezTo>
                    <a:cubicBezTo>
                      <a:pt x="25" y="156"/>
                      <a:pt x="25" y="156"/>
                      <a:pt x="26" y="156"/>
                    </a:cubicBezTo>
                    <a:cubicBezTo>
                      <a:pt x="26" y="156"/>
                      <a:pt x="26" y="156"/>
                      <a:pt x="26" y="156"/>
                    </a:cubicBezTo>
                    <a:cubicBezTo>
                      <a:pt x="26" y="156"/>
                      <a:pt x="26" y="156"/>
                      <a:pt x="26"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8" y="156"/>
                      <a:pt x="28" y="156"/>
                      <a:pt x="28" y="156"/>
                    </a:cubicBezTo>
                    <a:cubicBezTo>
                      <a:pt x="28" y="156"/>
                      <a:pt x="28" y="156"/>
                      <a:pt x="28" y="156"/>
                    </a:cubicBezTo>
                    <a:cubicBezTo>
                      <a:pt x="28" y="156"/>
                      <a:pt x="28"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30" y="155"/>
                      <a:pt x="30" y="155"/>
                      <a:pt x="31" y="155"/>
                    </a:cubicBezTo>
                    <a:cubicBezTo>
                      <a:pt x="32" y="155"/>
                      <a:pt x="33" y="154"/>
                      <a:pt x="34" y="154"/>
                    </a:cubicBezTo>
                    <a:cubicBezTo>
                      <a:pt x="34" y="154"/>
                      <a:pt x="35" y="153"/>
                      <a:pt x="36" y="153"/>
                    </a:cubicBezTo>
                    <a:cubicBezTo>
                      <a:pt x="36" y="153"/>
                      <a:pt x="36" y="153"/>
                      <a:pt x="36" y="153"/>
                    </a:cubicBezTo>
                    <a:cubicBezTo>
                      <a:pt x="36" y="153"/>
                      <a:pt x="37" y="153"/>
                      <a:pt x="38" y="153"/>
                    </a:cubicBezTo>
                    <a:cubicBezTo>
                      <a:pt x="38" y="153"/>
                      <a:pt x="38" y="153"/>
                      <a:pt x="38" y="153"/>
                    </a:cubicBezTo>
                    <a:cubicBezTo>
                      <a:pt x="38" y="153"/>
                      <a:pt x="39" y="153"/>
                      <a:pt x="39" y="153"/>
                    </a:cubicBezTo>
                    <a:cubicBezTo>
                      <a:pt x="39" y="153"/>
                      <a:pt x="39" y="153"/>
                      <a:pt x="39" y="153"/>
                    </a:cubicBezTo>
                    <a:cubicBezTo>
                      <a:pt x="40" y="153"/>
                      <a:pt x="40" y="153"/>
                      <a:pt x="40" y="153"/>
                    </a:cubicBezTo>
                    <a:cubicBezTo>
                      <a:pt x="40" y="152"/>
                      <a:pt x="40" y="152"/>
                      <a:pt x="40" y="152"/>
                    </a:cubicBezTo>
                    <a:cubicBezTo>
                      <a:pt x="40" y="152"/>
                      <a:pt x="41" y="152"/>
                      <a:pt x="41" y="152"/>
                    </a:cubicBezTo>
                    <a:cubicBezTo>
                      <a:pt x="41" y="152"/>
                      <a:pt x="41" y="152"/>
                      <a:pt x="41" y="152"/>
                    </a:cubicBezTo>
                    <a:cubicBezTo>
                      <a:pt x="41" y="152"/>
                      <a:pt x="41" y="152"/>
                      <a:pt x="41" y="152"/>
                    </a:cubicBezTo>
                    <a:cubicBezTo>
                      <a:pt x="41" y="152"/>
                      <a:pt x="41" y="152"/>
                      <a:pt x="41" y="152"/>
                    </a:cubicBezTo>
                    <a:cubicBezTo>
                      <a:pt x="41" y="152"/>
                      <a:pt x="41" y="152"/>
                      <a:pt x="42" y="152"/>
                    </a:cubicBezTo>
                    <a:cubicBezTo>
                      <a:pt x="42" y="152"/>
                      <a:pt x="42" y="152"/>
                      <a:pt x="42" y="152"/>
                    </a:cubicBezTo>
                    <a:cubicBezTo>
                      <a:pt x="42" y="152"/>
                      <a:pt x="42" y="152"/>
                      <a:pt x="42" y="152"/>
                    </a:cubicBezTo>
                    <a:cubicBezTo>
                      <a:pt x="42" y="152"/>
                      <a:pt x="42" y="152"/>
                      <a:pt x="42" y="152"/>
                    </a:cubicBezTo>
                    <a:cubicBezTo>
                      <a:pt x="43" y="152"/>
                      <a:pt x="43" y="151"/>
                      <a:pt x="44" y="151"/>
                    </a:cubicBezTo>
                    <a:cubicBezTo>
                      <a:pt x="44" y="151"/>
                      <a:pt x="44" y="151"/>
                      <a:pt x="44" y="151"/>
                    </a:cubicBezTo>
                    <a:cubicBezTo>
                      <a:pt x="44" y="151"/>
                      <a:pt x="44" y="151"/>
                      <a:pt x="45" y="151"/>
                    </a:cubicBezTo>
                    <a:cubicBezTo>
                      <a:pt x="45" y="151"/>
                      <a:pt x="45" y="151"/>
                      <a:pt x="45" y="151"/>
                    </a:cubicBezTo>
                    <a:cubicBezTo>
                      <a:pt x="45" y="151"/>
                      <a:pt x="45" y="151"/>
                      <a:pt x="45" y="151"/>
                    </a:cubicBezTo>
                    <a:cubicBezTo>
                      <a:pt x="46" y="151"/>
                      <a:pt x="46" y="151"/>
                      <a:pt x="46" y="151"/>
                    </a:cubicBezTo>
                    <a:cubicBezTo>
                      <a:pt x="46" y="151"/>
                      <a:pt x="46" y="151"/>
                      <a:pt x="46" y="151"/>
                    </a:cubicBezTo>
                    <a:cubicBezTo>
                      <a:pt x="46" y="150"/>
                      <a:pt x="47" y="150"/>
                      <a:pt x="48" y="150"/>
                    </a:cubicBezTo>
                    <a:cubicBezTo>
                      <a:pt x="49" y="149"/>
                      <a:pt x="50" y="149"/>
                      <a:pt x="52" y="149"/>
                    </a:cubicBezTo>
                    <a:cubicBezTo>
                      <a:pt x="53" y="148"/>
                      <a:pt x="55" y="147"/>
                      <a:pt x="57" y="146"/>
                    </a:cubicBezTo>
                    <a:close/>
                  </a:path>
                </a:pathLst>
              </a:custGeom>
              <a:solidFill>
                <a:srgbClr val="005CA2"/>
              </a:solidFill>
              <a:ln>
                <a:noFill/>
              </a:ln>
            </p:spPr>
            <p:txBody>
              <a:bodyPr vert="horz" wrap="square" lIns="91440" tIns="45720" rIns="91440" bIns="45720" numCol="1" anchor="t" anchorCtr="0" compatLnSpc="1"/>
              <a:p>
                <a:endParaRPr lang="zh-CN" altLang="en-US"/>
              </a:p>
            </p:txBody>
          </p:sp>
          <p:sp>
            <p:nvSpPr>
              <p:cNvPr id="4" name="Freeform 12"/>
              <p:cNvSpPr/>
              <p:nvPr/>
            </p:nvSpPr>
            <p:spPr bwMode="auto">
              <a:xfrm>
                <a:off x="3789363" y="3698876"/>
                <a:ext cx="315913" cy="247650"/>
              </a:xfrm>
              <a:custGeom>
                <a:avLst/>
                <a:gdLst>
                  <a:gd name="T0" fmla="*/ 41 w 41"/>
                  <a:gd name="T1" fmla="*/ 28 h 32"/>
                  <a:gd name="T2" fmla="*/ 36 w 41"/>
                  <a:gd name="T3" fmla="*/ 29 h 32"/>
                  <a:gd name="T4" fmla="*/ 10 w 41"/>
                  <a:gd name="T5" fmla="*/ 15 h 32"/>
                  <a:gd name="T6" fmla="*/ 5 w 41"/>
                  <a:gd name="T7" fmla="*/ 12 h 32"/>
                  <a:gd name="T8" fmla="*/ 9 w 41"/>
                  <a:gd name="T9" fmla="*/ 32 h 32"/>
                  <a:gd name="T10" fmla="*/ 5 w 41"/>
                  <a:gd name="T11" fmla="*/ 32 h 32"/>
                  <a:gd name="T12" fmla="*/ 0 w 41"/>
                  <a:gd name="T13" fmla="*/ 7 h 32"/>
                  <a:gd name="T14" fmla="*/ 4 w 41"/>
                  <a:gd name="T15" fmla="*/ 6 h 32"/>
                  <a:gd name="T16" fmla="*/ 33 w 41"/>
                  <a:gd name="T17" fmla="*/ 21 h 32"/>
                  <a:gd name="T18" fmla="*/ 36 w 41"/>
                  <a:gd name="T19" fmla="*/ 23 h 32"/>
                  <a:gd name="T20" fmla="*/ 31 w 41"/>
                  <a:gd name="T21" fmla="*/ 0 h 32"/>
                  <a:gd name="T22" fmla="*/ 36 w 41"/>
                  <a:gd name="T23" fmla="*/ 0 h 32"/>
                  <a:gd name="T24" fmla="*/ 41 w 41"/>
                  <a:gd name="T25"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41" y="28"/>
                    </a:moveTo>
                    <a:cubicBezTo>
                      <a:pt x="36" y="29"/>
                      <a:pt x="36" y="29"/>
                      <a:pt x="36" y="29"/>
                    </a:cubicBezTo>
                    <a:cubicBezTo>
                      <a:pt x="10" y="15"/>
                      <a:pt x="10" y="15"/>
                      <a:pt x="10" y="15"/>
                    </a:cubicBezTo>
                    <a:cubicBezTo>
                      <a:pt x="8" y="14"/>
                      <a:pt x="7" y="13"/>
                      <a:pt x="5" y="12"/>
                    </a:cubicBezTo>
                    <a:cubicBezTo>
                      <a:pt x="9" y="32"/>
                      <a:pt x="9" y="32"/>
                      <a:pt x="9" y="32"/>
                    </a:cubicBezTo>
                    <a:cubicBezTo>
                      <a:pt x="5" y="32"/>
                      <a:pt x="5" y="32"/>
                      <a:pt x="5" y="32"/>
                    </a:cubicBezTo>
                    <a:cubicBezTo>
                      <a:pt x="0" y="7"/>
                      <a:pt x="0" y="7"/>
                      <a:pt x="0" y="7"/>
                    </a:cubicBezTo>
                    <a:cubicBezTo>
                      <a:pt x="4" y="6"/>
                      <a:pt x="4" y="6"/>
                      <a:pt x="4" y="6"/>
                    </a:cubicBezTo>
                    <a:cubicBezTo>
                      <a:pt x="33" y="21"/>
                      <a:pt x="33" y="21"/>
                      <a:pt x="33" y="21"/>
                    </a:cubicBezTo>
                    <a:cubicBezTo>
                      <a:pt x="36" y="23"/>
                      <a:pt x="36" y="23"/>
                      <a:pt x="36" y="23"/>
                    </a:cubicBezTo>
                    <a:cubicBezTo>
                      <a:pt x="31" y="0"/>
                      <a:pt x="31" y="0"/>
                      <a:pt x="31" y="0"/>
                    </a:cubicBezTo>
                    <a:cubicBezTo>
                      <a:pt x="36" y="0"/>
                      <a:pt x="36" y="0"/>
                      <a:pt x="36" y="0"/>
                    </a:cubicBezTo>
                    <a:lnTo>
                      <a:pt x="41" y="28"/>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5" name="Freeform 13"/>
              <p:cNvSpPr/>
              <p:nvPr/>
            </p:nvSpPr>
            <p:spPr bwMode="auto">
              <a:xfrm>
                <a:off x="3767138" y="3436938"/>
                <a:ext cx="292100" cy="231775"/>
              </a:xfrm>
              <a:custGeom>
                <a:avLst/>
                <a:gdLst>
                  <a:gd name="T0" fmla="*/ 184 w 184"/>
                  <a:gd name="T1" fmla="*/ 136 h 146"/>
                  <a:gd name="T2" fmla="*/ 9 w 184"/>
                  <a:gd name="T3" fmla="*/ 146 h 146"/>
                  <a:gd name="T4" fmla="*/ 5 w 184"/>
                  <a:gd name="T5" fmla="*/ 121 h 146"/>
                  <a:gd name="T6" fmla="*/ 77 w 184"/>
                  <a:gd name="T7" fmla="*/ 116 h 146"/>
                  <a:gd name="T8" fmla="*/ 73 w 184"/>
                  <a:gd name="T9" fmla="*/ 29 h 146"/>
                  <a:gd name="T10" fmla="*/ 0 w 184"/>
                  <a:gd name="T11" fmla="*/ 29 h 146"/>
                  <a:gd name="T12" fmla="*/ 0 w 184"/>
                  <a:gd name="T13" fmla="*/ 9 h 146"/>
                  <a:gd name="T14" fmla="*/ 175 w 184"/>
                  <a:gd name="T15" fmla="*/ 0 h 146"/>
                  <a:gd name="T16" fmla="*/ 179 w 184"/>
                  <a:gd name="T17" fmla="*/ 19 h 146"/>
                  <a:gd name="T18" fmla="*/ 97 w 184"/>
                  <a:gd name="T19" fmla="*/ 24 h 146"/>
                  <a:gd name="T20" fmla="*/ 102 w 184"/>
                  <a:gd name="T21" fmla="*/ 116 h 146"/>
                  <a:gd name="T22" fmla="*/ 184 w 184"/>
                  <a:gd name="T23" fmla="*/ 112 h 146"/>
                  <a:gd name="T24" fmla="*/ 184 w 184"/>
                  <a:gd name="T2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146">
                    <a:moveTo>
                      <a:pt x="184" y="136"/>
                    </a:moveTo>
                    <a:lnTo>
                      <a:pt x="9" y="146"/>
                    </a:lnTo>
                    <a:lnTo>
                      <a:pt x="5" y="121"/>
                    </a:lnTo>
                    <a:lnTo>
                      <a:pt x="77" y="116"/>
                    </a:lnTo>
                    <a:lnTo>
                      <a:pt x="73" y="29"/>
                    </a:lnTo>
                    <a:lnTo>
                      <a:pt x="0" y="29"/>
                    </a:lnTo>
                    <a:lnTo>
                      <a:pt x="0" y="9"/>
                    </a:lnTo>
                    <a:lnTo>
                      <a:pt x="175" y="0"/>
                    </a:lnTo>
                    <a:lnTo>
                      <a:pt x="179" y="19"/>
                    </a:lnTo>
                    <a:lnTo>
                      <a:pt x="97" y="24"/>
                    </a:lnTo>
                    <a:lnTo>
                      <a:pt x="102" y="116"/>
                    </a:lnTo>
                    <a:lnTo>
                      <a:pt x="184" y="112"/>
                    </a:lnTo>
                    <a:lnTo>
                      <a:pt x="184" y="136"/>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6" name="Freeform 14"/>
              <p:cNvSpPr/>
              <p:nvPr/>
            </p:nvSpPr>
            <p:spPr bwMode="auto">
              <a:xfrm>
                <a:off x="3767138" y="3143251"/>
                <a:ext cx="300038" cy="223838"/>
              </a:xfrm>
              <a:custGeom>
                <a:avLst/>
                <a:gdLst>
                  <a:gd name="T0" fmla="*/ 179 w 189"/>
                  <a:gd name="T1" fmla="*/ 141 h 141"/>
                  <a:gd name="T2" fmla="*/ 0 w 189"/>
                  <a:gd name="T3" fmla="*/ 131 h 141"/>
                  <a:gd name="T4" fmla="*/ 9 w 189"/>
                  <a:gd name="T5" fmla="*/ 0 h 141"/>
                  <a:gd name="T6" fmla="*/ 34 w 189"/>
                  <a:gd name="T7" fmla="*/ 5 h 141"/>
                  <a:gd name="T8" fmla="*/ 24 w 189"/>
                  <a:gd name="T9" fmla="*/ 107 h 141"/>
                  <a:gd name="T10" fmla="*/ 77 w 189"/>
                  <a:gd name="T11" fmla="*/ 112 h 141"/>
                  <a:gd name="T12" fmla="*/ 87 w 189"/>
                  <a:gd name="T13" fmla="*/ 15 h 141"/>
                  <a:gd name="T14" fmla="*/ 107 w 189"/>
                  <a:gd name="T15" fmla="*/ 15 h 141"/>
                  <a:gd name="T16" fmla="*/ 97 w 189"/>
                  <a:gd name="T17" fmla="*/ 112 h 141"/>
                  <a:gd name="T18" fmla="*/ 160 w 189"/>
                  <a:gd name="T19" fmla="*/ 117 h 141"/>
                  <a:gd name="T20" fmla="*/ 165 w 189"/>
                  <a:gd name="T21" fmla="*/ 10 h 141"/>
                  <a:gd name="T22" fmla="*/ 189 w 189"/>
                  <a:gd name="T23" fmla="*/ 10 h 141"/>
                  <a:gd name="T24" fmla="*/ 179 w 18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41">
                    <a:moveTo>
                      <a:pt x="179" y="141"/>
                    </a:moveTo>
                    <a:lnTo>
                      <a:pt x="0" y="131"/>
                    </a:lnTo>
                    <a:lnTo>
                      <a:pt x="9" y="0"/>
                    </a:lnTo>
                    <a:lnTo>
                      <a:pt x="34" y="5"/>
                    </a:lnTo>
                    <a:lnTo>
                      <a:pt x="24" y="107"/>
                    </a:lnTo>
                    <a:lnTo>
                      <a:pt x="77" y="112"/>
                    </a:lnTo>
                    <a:lnTo>
                      <a:pt x="87" y="15"/>
                    </a:lnTo>
                    <a:lnTo>
                      <a:pt x="107" y="15"/>
                    </a:lnTo>
                    <a:lnTo>
                      <a:pt x="97" y="112"/>
                    </a:lnTo>
                    <a:lnTo>
                      <a:pt x="160" y="117"/>
                    </a:lnTo>
                    <a:lnTo>
                      <a:pt x="165" y="10"/>
                    </a:lnTo>
                    <a:lnTo>
                      <a:pt x="189" y="10"/>
                    </a:lnTo>
                    <a:lnTo>
                      <a:pt x="179" y="141"/>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19" name="Freeform 15"/>
              <p:cNvSpPr/>
              <p:nvPr/>
            </p:nvSpPr>
            <p:spPr bwMode="auto">
              <a:xfrm>
                <a:off x="3821113" y="2919413"/>
                <a:ext cx="269875" cy="200025"/>
              </a:xfrm>
              <a:custGeom>
                <a:avLst/>
                <a:gdLst>
                  <a:gd name="T0" fmla="*/ 22 w 35"/>
                  <a:gd name="T1" fmla="*/ 25 h 26"/>
                  <a:gd name="T2" fmla="*/ 23 w 35"/>
                  <a:gd name="T3" fmla="*/ 20 h 26"/>
                  <a:gd name="T4" fmla="*/ 28 w 35"/>
                  <a:gd name="T5" fmla="*/ 20 h 26"/>
                  <a:gd name="T6" fmla="*/ 31 w 35"/>
                  <a:gd name="T7" fmla="*/ 17 h 26"/>
                  <a:gd name="T8" fmla="*/ 30 w 35"/>
                  <a:gd name="T9" fmla="*/ 13 h 26"/>
                  <a:gd name="T10" fmla="*/ 29 w 35"/>
                  <a:gd name="T11" fmla="*/ 11 h 26"/>
                  <a:gd name="T12" fmla="*/ 24 w 35"/>
                  <a:gd name="T13" fmla="*/ 10 h 26"/>
                  <a:gd name="T14" fmla="*/ 0 w 35"/>
                  <a:gd name="T15" fmla="*/ 5 h 26"/>
                  <a:gd name="T16" fmla="*/ 0 w 35"/>
                  <a:gd name="T17" fmla="*/ 0 h 26"/>
                  <a:gd name="T18" fmla="*/ 25 w 35"/>
                  <a:gd name="T19" fmla="*/ 5 h 26"/>
                  <a:gd name="T20" fmla="*/ 32 w 35"/>
                  <a:gd name="T21" fmla="*/ 7 h 26"/>
                  <a:gd name="T22" fmla="*/ 35 w 35"/>
                  <a:gd name="T23" fmla="*/ 12 h 26"/>
                  <a:gd name="T24" fmla="*/ 35 w 35"/>
                  <a:gd name="T25" fmla="*/ 17 h 26"/>
                  <a:gd name="T26" fmla="*/ 31 w 35"/>
                  <a:gd name="T27" fmla="*/ 24 h 26"/>
                  <a:gd name="T28" fmla="*/ 22 w 35"/>
                  <a:gd name="T2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26">
                    <a:moveTo>
                      <a:pt x="22" y="25"/>
                    </a:moveTo>
                    <a:cubicBezTo>
                      <a:pt x="23" y="20"/>
                      <a:pt x="23" y="20"/>
                      <a:pt x="23" y="20"/>
                    </a:cubicBezTo>
                    <a:cubicBezTo>
                      <a:pt x="25" y="21"/>
                      <a:pt x="27" y="21"/>
                      <a:pt x="28" y="20"/>
                    </a:cubicBezTo>
                    <a:cubicBezTo>
                      <a:pt x="30" y="19"/>
                      <a:pt x="30" y="18"/>
                      <a:pt x="31" y="17"/>
                    </a:cubicBezTo>
                    <a:cubicBezTo>
                      <a:pt x="31" y="15"/>
                      <a:pt x="31" y="14"/>
                      <a:pt x="30" y="13"/>
                    </a:cubicBezTo>
                    <a:cubicBezTo>
                      <a:pt x="30" y="12"/>
                      <a:pt x="29" y="12"/>
                      <a:pt x="29" y="11"/>
                    </a:cubicBezTo>
                    <a:cubicBezTo>
                      <a:pt x="28" y="11"/>
                      <a:pt x="26" y="10"/>
                      <a:pt x="24" y="10"/>
                    </a:cubicBezTo>
                    <a:cubicBezTo>
                      <a:pt x="0" y="5"/>
                      <a:pt x="0" y="5"/>
                      <a:pt x="0" y="5"/>
                    </a:cubicBezTo>
                    <a:cubicBezTo>
                      <a:pt x="0" y="0"/>
                      <a:pt x="0" y="0"/>
                      <a:pt x="0" y="0"/>
                    </a:cubicBezTo>
                    <a:cubicBezTo>
                      <a:pt x="25" y="5"/>
                      <a:pt x="25" y="5"/>
                      <a:pt x="25" y="5"/>
                    </a:cubicBezTo>
                    <a:cubicBezTo>
                      <a:pt x="28" y="6"/>
                      <a:pt x="30" y="6"/>
                      <a:pt x="32" y="7"/>
                    </a:cubicBezTo>
                    <a:cubicBezTo>
                      <a:pt x="33" y="8"/>
                      <a:pt x="34" y="10"/>
                      <a:pt x="35" y="12"/>
                    </a:cubicBezTo>
                    <a:cubicBezTo>
                      <a:pt x="35" y="13"/>
                      <a:pt x="35" y="15"/>
                      <a:pt x="35" y="17"/>
                    </a:cubicBezTo>
                    <a:cubicBezTo>
                      <a:pt x="34" y="20"/>
                      <a:pt x="33" y="23"/>
                      <a:pt x="31" y="24"/>
                    </a:cubicBezTo>
                    <a:cubicBezTo>
                      <a:pt x="29" y="25"/>
                      <a:pt x="26" y="26"/>
                      <a:pt x="22" y="25"/>
                    </a:cubicBez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20" name="Freeform 16"/>
              <p:cNvSpPr/>
              <p:nvPr/>
            </p:nvSpPr>
            <p:spPr bwMode="auto">
              <a:xfrm>
                <a:off x="3843338" y="2795588"/>
                <a:ext cx="285750" cy="107950"/>
              </a:xfrm>
              <a:custGeom>
                <a:avLst/>
                <a:gdLst>
                  <a:gd name="T0" fmla="*/ 170 w 180"/>
                  <a:gd name="T1" fmla="*/ 68 h 68"/>
                  <a:gd name="T2" fmla="*/ 0 w 180"/>
                  <a:gd name="T3" fmla="*/ 25 h 68"/>
                  <a:gd name="T4" fmla="*/ 10 w 180"/>
                  <a:gd name="T5" fmla="*/ 0 h 68"/>
                  <a:gd name="T6" fmla="*/ 180 w 180"/>
                  <a:gd name="T7" fmla="*/ 49 h 68"/>
                  <a:gd name="T8" fmla="*/ 170 w 180"/>
                  <a:gd name="T9" fmla="*/ 68 h 68"/>
                </a:gdLst>
                <a:ahLst/>
                <a:cxnLst>
                  <a:cxn ang="0">
                    <a:pos x="T0" y="T1"/>
                  </a:cxn>
                  <a:cxn ang="0">
                    <a:pos x="T2" y="T3"/>
                  </a:cxn>
                  <a:cxn ang="0">
                    <a:pos x="T4" y="T5"/>
                  </a:cxn>
                  <a:cxn ang="0">
                    <a:pos x="T6" y="T7"/>
                  </a:cxn>
                  <a:cxn ang="0">
                    <a:pos x="T8" y="T9"/>
                  </a:cxn>
                </a:cxnLst>
                <a:rect l="0" t="0" r="r" b="b"/>
                <a:pathLst>
                  <a:path w="180" h="68">
                    <a:moveTo>
                      <a:pt x="170" y="68"/>
                    </a:moveTo>
                    <a:lnTo>
                      <a:pt x="0" y="25"/>
                    </a:lnTo>
                    <a:lnTo>
                      <a:pt x="10" y="0"/>
                    </a:lnTo>
                    <a:lnTo>
                      <a:pt x="180" y="49"/>
                    </a:lnTo>
                    <a:lnTo>
                      <a:pt x="170" y="68"/>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21" name="Freeform 17"/>
              <p:cNvSpPr>
                <a:spLocks noEditPoints="1"/>
              </p:cNvSpPr>
              <p:nvPr/>
            </p:nvSpPr>
            <p:spPr bwMode="auto">
              <a:xfrm>
                <a:off x="3905250" y="2587626"/>
                <a:ext cx="323850" cy="247650"/>
              </a:xfrm>
              <a:custGeom>
                <a:avLst/>
                <a:gdLst>
                  <a:gd name="T0" fmla="*/ 30 w 42"/>
                  <a:gd name="T1" fmla="*/ 32 h 32"/>
                  <a:gd name="T2" fmla="*/ 0 w 42"/>
                  <a:gd name="T3" fmla="*/ 6 h 32"/>
                  <a:gd name="T4" fmla="*/ 2 w 42"/>
                  <a:gd name="T5" fmla="*/ 1 h 32"/>
                  <a:gd name="T6" fmla="*/ 42 w 42"/>
                  <a:gd name="T7" fmla="*/ 0 h 32"/>
                  <a:gd name="T8" fmla="*/ 40 w 42"/>
                  <a:gd name="T9" fmla="*/ 5 h 32"/>
                  <a:gd name="T10" fmla="*/ 28 w 42"/>
                  <a:gd name="T11" fmla="*/ 5 h 32"/>
                  <a:gd name="T12" fmla="*/ 23 w 42"/>
                  <a:gd name="T13" fmla="*/ 19 h 32"/>
                  <a:gd name="T14" fmla="*/ 31 w 42"/>
                  <a:gd name="T15" fmla="*/ 27 h 32"/>
                  <a:gd name="T16" fmla="*/ 30 w 42"/>
                  <a:gd name="T17" fmla="*/ 32 h 32"/>
                  <a:gd name="T18" fmla="*/ 19 w 42"/>
                  <a:gd name="T19" fmla="*/ 17 h 32"/>
                  <a:gd name="T20" fmla="*/ 24 w 42"/>
                  <a:gd name="T21" fmla="*/ 5 h 32"/>
                  <a:gd name="T22" fmla="*/ 13 w 42"/>
                  <a:gd name="T23" fmla="*/ 5 h 32"/>
                  <a:gd name="T24" fmla="*/ 5 w 42"/>
                  <a:gd name="T25" fmla="*/ 5 h 32"/>
                  <a:gd name="T26" fmla="*/ 11 w 42"/>
                  <a:gd name="T27" fmla="*/ 9 h 32"/>
                  <a:gd name="T28" fmla="*/ 19 w 42"/>
                  <a:gd name="T2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32">
                    <a:moveTo>
                      <a:pt x="30" y="32"/>
                    </a:moveTo>
                    <a:cubicBezTo>
                      <a:pt x="0" y="6"/>
                      <a:pt x="0" y="6"/>
                      <a:pt x="0" y="6"/>
                    </a:cubicBezTo>
                    <a:cubicBezTo>
                      <a:pt x="2" y="1"/>
                      <a:pt x="2" y="1"/>
                      <a:pt x="2" y="1"/>
                    </a:cubicBezTo>
                    <a:cubicBezTo>
                      <a:pt x="42" y="0"/>
                      <a:pt x="42" y="0"/>
                      <a:pt x="42" y="0"/>
                    </a:cubicBezTo>
                    <a:cubicBezTo>
                      <a:pt x="40" y="5"/>
                      <a:pt x="40" y="5"/>
                      <a:pt x="40" y="5"/>
                    </a:cubicBezTo>
                    <a:cubicBezTo>
                      <a:pt x="28" y="5"/>
                      <a:pt x="28" y="5"/>
                      <a:pt x="28" y="5"/>
                    </a:cubicBezTo>
                    <a:cubicBezTo>
                      <a:pt x="23" y="19"/>
                      <a:pt x="23" y="19"/>
                      <a:pt x="23" y="19"/>
                    </a:cubicBezTo>
                    <a:cubicBezTo>
                      <a:pt x="31" y="27"/>
                      <a:pt x="31" y="27"/>
                      <a:pt x="31" y="27"/>
                    </a:cubicBezTo>
                    <a:lnTo>
                      <a:pt x="30" y="32"/>
                    </a:lnTo>
                    <a:close/>
                    <a:moveTo>
                      <a:pt x="19" y="17"/>
                    </a:moveTo>
                    <a:cubicBezTo>
                      <a:pt x="24" y="5"/>
                      <a:pt x="24" y="5"/>
                      <a:pt x="24" y="5"/>
                    </a:cubicBezTo>
                    <a:cubicBezTo>
                      <a:pt x="13" y="5"/>
                      <a:pt x="13" y="5"/>
                      <a:pt x="13" y="5"/>
                    </a:cubicBezTo>
                    <a:cubicBezTo>
                      <a:pt x="10" y="5"/>
                      <a:pt x="7" y="5"/>
                      <a:pt x="5" y="5"/>
                    </a:cubicBezTo>
                    <a:cubicBezTo>
                      <a:pt x="7" y="6"/>
                      <a:pt x="9" y="8"/>
                      <a:pt x="11" y="9"/>
                    </a:cubicBezTo>
                    <a:lnTo>
                      <a:pt x="19" y="17"/>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22" name="Freeform 18"/>
              <p:cNvSpPr/>
              <p:nvPr/>
            </p:nvSpPr>
            <p:spPr bwMode="auto">
              <a:xfrm>
                <a:off x="3990975" y="2232026"/>
                <a:ext cx="354013" cy="325438"/>
              </a:xfrm>
              <a:custGeom>
                <a:avLst/>
                <a:gdLst>
                  <a:gd name="T0" fmla="*/ 155 w 223"/>
                  <a:gd name="T1" fmla="*/ 205 h 205"/>
                  <a:gd name="T2" fmla="*/ 0 w 223"/>
                  <a:gd name="T3" fmla="*/ 122 h 205"/>
                  <a:gd name="T4" fmla="*/ 14 w 223"/>
                  <a:gd name="T5" fmla="*/ 102 h 205"/>
                  <a:gd name="T6" fmla="*/ 179 w 223"/>
                  <a:gd name="T7" fmla="*/ 83 h 205"/>
                  <a:gd name="T8" fmla="*/ 58 w 223"/>
                  <a:gd name="T9" fmla="*/ 20 h 205"/>
                  <a:gd name="T10" fmla="*/ 68 w 223"/>
                  <a:gd name="T11" fmla="*/ 0 h 205"/>
                  <a:gd name="T12" fmla="*/ 223 w 223"/>
                  <a:gd name="T13" fmla="*/ 83 h 205"/>
                  <a:gd name="T14" fmla="*/ 213 w 223"/>
                  <a:gd name="T15" fmla="*/ 102 h 205"/>
                  <a:gd name="T16" fmla="*/ 43 w 223"/>
                  <a:gd name="T17" fmla="*/ 122 h 205"/>
                  <a:gd name="T18" fmla="*/ 170 w 223"/>
                  <a:gd name="T19" fmla="*/ 185 h 205"/>
                  <a:gd name="T20" fmla="*/ 155 w 223"/>
                  <a:gd name="T2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05">
                    <a:moveTo>
                      <a:pt x="155" y="205"/>
                    </a:moveTo>
                    <a:lnTo>
                      <a:pt x="0" y="122"/>
                    </a:lnTo>
                    <a:lnTo>
                      <a:pt x="14" y="102"/>
                    </a:lnTo>
                    <a:lnTo>
                      <a:pt x="179" y="83"/>
                    </a:lnTo>
                    <a:lnTo>
                      <a:pt x="58" y="20"/>
                    </a:lnTo>
                    <a:lnTo>
                      <a:pt x="68" y="0"/>
                    </a:lnTo>
                    <a:lnTo>
                      <a:pt x="223" y="83"/>
                    </a:lnTo>
                    <a:lnTo>
                      <a:pt x="213" y="102"/>
                    </a:lnTo>
                    <a:lnTo>
                      <a:pt x="43" y="122"/>
                    </a:lnTo>
                    <a:lnTo>
                      <a:pt x="170" y="185"/>
                    </a:lnTo>
                    <a:lnTo>
                      <a:pt x="155" y="205"/>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23" name="Freeform 19"/>
              <p:cNvSpPr/>
              <p:nvPr/>
            </p:nvSpPr>
            <p:spPr bwMode="auto">
              <a:xfrm>
                <a:off x="4191000" y="1978026"/>
                <a:ext cx="300038" cy="293688"/>
              </a:xfrm>
              <a:custGeom>
                <a:avLst/>
                <a:gdLst>
                  <a:gd name="T0" fmla="*/ 23 w 39"/>
                  <a:gd name="T1" fmla="*/ 21 h 38"/>
                  <a:gd name="T2" fmla="*/ 19 w 39"/>
                  <a:gd name="T3" fmla="*/ 18 h 38"/>
                  <a:gd name="T4" fmla="*/ 28 w 39"/>
                  <a:gd name="T5" fmla="*/ 6 h 38"/>
                  <a:gd name="T6" fmla="*/ 39 w 39"/>
                  <a:gd name="T7" fmla="*/ 14 h 38"/>
                  <a:gd name="T8" fmla="*/ 38 w 39"/>
                  <a:gd name="T9" fmla="*/ 22 h 38"/>
                  <a:gd name="T10" fmla="*/ 35 w 39"/>
                  <a:gd name="T11" fmla="*/ 29 h 38"/>
                  <a:gd name="T12" fmla="*/ 27 w 39"/>
                  <a:gd name="T13" fmla="*/ 36 h 38"/>
                  <a:gd name="T14" fmla="*/ 18 w 39"/>
                  <a:gd name="T15" fmla="*/ 37 h 38"/>
                  <a:gd name="T16" fmla="*/ 9 w 39"/>
                  <a:gd name="T17" fmla="*/ 33 h 38"/>
                  <a:gd name="T18" fmla="*/ 2 w 39"/>
                  <a:gd name="T19" fmla="*/ 26 h 38"/>
                  <a:gd name="T20" fmla="*/ 0 w 39"/>
                  <a:gd name="T21" fmla="*/ 17 h 38"/>
                  <a:gd name="T22" fmla="*/ 4 w 39"/>
                  <a:gd name="T23" fmla="*/ 7 h 38"/>
                  <a:gd name="T24" fmla="*/ 10 w 39"/>
                  <a:gd name="T25" fmla="*/ 2 h 38"/>
                  <a:gd name="T26" fmla="*/ 15 w 39"/>
                  <a:gd name="T27" fmla="*/ 1 h 38"/>
                  <a:gd name="T28" fmla="*/ 22 w 39"/>
                  <a:gd name="T29" fmla="*/ 2 h 38"/>
                  <a:gd name="T30" fmla="*/ 20 w 39"/>
                  <a:gd name="T31" fmla="*/ 6 h 38"/>
                  <a:gd name="T32" fmla="*/ 16 w 39"/>
                  <a:gd name="T33" fmla="*/ 5 h 38"/>
                  <a:gd name="T34" fmla="*/ 11 w 39"/>
                  <a:gd name="T35" fmla="*/ 6 h 38"/>
                  <a:gd name="T36" fmla="*/ 8 w 39"/>
                  <a:gd name="T37" fmla="*/ 10 h 38"/>
                  <a:gd name="T38" fmla="*/ 5 w 39"/>
                  <a:gd name="T39" fmla="*/ 15 h 38"/>
                  <a:gd name="T40" fmla="*/ 5 w 39"/>
                  <a:gd name="T41" fmla="*/ 20 h 38"/>
                  <a:gd name="T42" fmla="*/ 7 w 39"/>
                  <a:gd name="T43" fmla="*/ 24 h 38"/>
                  <a:gd name="T44" fmla="*/ 12 w 39"/>
                  <a:gd name="T45" fmla="*/ 29 h 38"/>
                  <a:gd name="T46" fmla="*/ 19 w 39"/>
                  <a:gd name="T47" fmla="*/ 33 h 38"/>
                  <a:gd name="T48" fmla="*/ 26 w 39"/>
                  <a:gd name="T49" fmla="*/ 32 h 38"/>
                  <a:gd name="T50" fmla="*/ 31 w 39"/>
                  <a:gd name="T51" fmla="*/ 27 h 38"/>
                  <a:gd name="T52" fmla="*/ 34 w 39"/>
                  <a:gd name="T53" fmla="*/ 21 h 38"/>
                  <a:gd name="T54" fmla="*/ 34 w 39"/>
                  <a:gd name="T55" fmla="*/ 16 h 38"/>
                  <a:gd name="T56" fmla="*/ 29 w 39"/>
                  <a:gd name="T57" fmla="*/ 12 h 38"/>
                  <a:gd name="T58" fmla="*/ 23 w 39"/>
                  <a:gd name="T59"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8">
                    <a:moveTo>
                      <a:pt x="23" y="21"/>
                    </a:moveTo>
                    <a:cubicBezTo>
                      <a:pt x="19" y="18"/>
                      <a:pt x="19" y="18"/>
                      <a:pt x="19" y="18"/>
                    </a:cubicBezTo>
                    <a:cubicBezTo>
                      <a:pt x="28" y="6"/>
                      <a:pt x="28" y="6"/>
                      <a:pt x="28" y="6"/>
                    </a:cubicBezTo>
                    <a:cubicBezTo>
                      <a:pt x="39" y="14"/>
                      <a:pt x="39" y="14"/>
                      <a:pt x="39" y="14"/>
                    </a:cubicBezTo>
                    <a:cubicBezTo>
                      <a:pt x="39" y="17"/>
                      <a:pt x="39" y="20"/>
                      <a:pt x="38" y="22"/>
                    </a:cubicBezTo>
                    <a:cubicBezTo>
                      <a:pt x="38" y="25"/>
                      <a:pt x="36" y="27"/>
                      <a:pt x="35" y="29"/>
                    </a:cubicBezTo>
                    <a:cubicBezTo>
                      <a:pt x="33" y="32"/>
                      <a:pt x="30" y="34"/>
                      <a:pt x="27" y="36"/>
                    </a:cubicBezTo>
                    <a:cubicBezTo>
                      <a:pt x="24" y="37"/>
                      <a:pt x="21" y="38"/>
                      <a:pt x="18" y="37"/>
                    </a:cubicBezTo>
                    <a:cubicBezTo>
                      <a:pt x="15" y="37"/>
                      <a:pt x="12" y="35"/>
                      <a:pt x="9" y="33"/>
                    </a:cubicBezTo>
                    <a:cubicBezTo>
                      <a:pt x="6" y="31"/>
                      <a:pt x="4" y="29"/>
                      <a:pt x="2" y="26"/>
                    </a:cubicBezTo>
                    <a:cubicBezTo>
                      <a:pt x="1" y="23"/>
                      <a:pt x="0" y="20"/>
                      <a:pt x="0" y="17"/>
                    </a:cubicBezTo>
                    <a:cubicBezTo>
                      <a:pt x="1" y="13"/>
                      <a:pt x="2" y="10"/>
                      <a:pt x="4" y="7"/>
                    </a:cubicBezTo>
                    <a:cubicBezTo>
                      <a:pt x="6" y="5"/>
                      <a:pt x="8" y="4"/>
                      <a:pt x="10" y="2"/>
                    </a:cubicBezTo>
                    <a:cubicBezTo>
                      <a:pt x="12" y="1"/>
                      <a:pt x="14" y="1"/>
                      <a:pt x="15" y="1"/>
                    </a:cubicBezTo>
                    <a:cubicBezTo>
                      <a:pt x="17" y="0"/>
                      <a:pt x="20" y="1"/>
                      <a:pt x="22" y="2"/>
                    </a:cubicBezTo>
                    <a:cubicBezTo>
                      <a:pt x="20" y="6"/>
                      <a:pt x="20" y="6"/>
                      <a:pt x="20" y="6"/>
                    </a:cubicBezTo>
                    <a:cubicBezTo>
                      <a:pt x="18" y="5"/>
                      <a:pt x="17" y="5"/>
                      <a:pt x="16" y="5"/>
                    </a:cubicBezTo>
                    <a:cubicBezTo>
                      <a:pt x="14" y="5"/>
                      <a:pt x="13" y="6"/>
                      <a:pt x="11" y="6"/>
                    </a:cubicBezTo>
                    <a:cubicBezTo>
                      <a:pt x="10" y="7"/>
                      <a:pt x="9" y="8"/>
                      <a:pt x="8" y="10"/>
                    </a:cubicBezTo>
                    <a:cubicBezTo>
                      <a:pt x="6" y="12"/>
                      <a:pt x="6" y="13"/>
                      <a:pt x="5" y="15"/>
                    </a:cubicBezTo>
                    <a:cubicBezTo>
                      <a:pt x="5" y="17"/>
                      <a:pt x="5" y="18"/>
                      <a:pt x="5" y="20"/>
                    </a:cubicBezTo>
                    <a:cubicBezTo>
                      <a:pt x="5" y="21"/>
                      <a:pt x="6" y="23"/>
                      <a:pt x="7" y="24"/>
                    </a:cubicBezTo>
                    <a:cubicBezTo>
                      <a:pt x="8" y="26"/>
                      <a:pt x="9" y="28"/>
                      <a:pt x="12" y="29"/>
                    </a:cubicBezTo>
                    <a:cubicBezTo>
                      <a:pt x="14" y="31"/>
                      <a:pt x="17" y="32"/>
                      <a:pt x="19" y="33"/>
                    </a:cubicBezTo>
                    <a:cubicBezTo>
                      <a:pt x="22" y="33"/>
                      <a:pt x="24" y="33"/>
                      <a:pt x="26" y="32"/>
                    </a:cubicBezTo>
                    <a:cubicBezTo>
                      <a:pt x="28" y="31"/>
                      <a:pt x="30" y="29"/>
                      <a:pt x="31" y="27"/>
                    </a:cubicBezTo>
                    <a:cubicBezTo>
                      <a:pt x="32" y="25"/>
                      <a:pt x="33" y="24"/>
                      <a:pt x="34" y="21"/>
                    </a:cubicBezTo>
                    <a:cubicBezTo>
                      <a:pt x="34" y="19"/>
                      <a:pt x="35" y="18"/>
                      <a:pt x="34" y="16"/>
                    </a:cubicBezTo>
                    <a:cubicBezTo>
                      <a:pt x="29" y="12"/>
                      <a:pt x="29" y="12"/>
                      <a:pt x="29" y="12"/>
                    </a:cubicBezTo>
                    <a:lnTo>
                      <a:pt x="23" y="21"/>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24" name="Freeform 20"/>
              <p:cNvSpPr/>
              <p:nvPr/>
            </p:nvSpPr>
            <p:spPr bwMode="auto">
              <a:xfrm>
                <a:off x="4584700" y="1568451"/>
                <a:ext cx="307975" cy="293688"/>
              </a:xfrm>
              <a:custGeom>
                <a:avLst/>
                <a:gdLst>
                  <a:gd name="T0" fmla="*/ 22 w 40"/>
                  <a:gd name="T1" fmla="*/ 22 h 38"/>
                  <a:gd name="T2" fmla="*/ 20 w 40"/>
                  <a:gd name="T3" fmla="*/ 18 h 38"/>
                  <a:gd name="T4" fmla="*/ 32 w 40"/>
                  <a:gd name="T5" fmla="*/ 9 h 38"/>
                  <a:gd name="T6" fmla="*/ 40 w 40"/>
                  <a:gd name="T7" fmla="*/ 19 h 38"/>
                  <a:gd name="T8" fmla="*/ 37 w 40"/>
                  <a:gd name="T9" fmla="*/ 27 h 38"/>
                  <a:gd name="T10" fmla="*/ 32 w 40"/>
                  <a:gd name="T11" fmla="*/ 33 h 38"/>
                  <a:gd name="T12" fmla="*/ 23 w 40"/>
                  <a:gd name="T13" fmla="*/ 37 h 38"/>
                  <a:gd name="T14" fmla="*/ 14 w 40"/>
                  <a:gd name="T15" fmla="*/ 36 h 38"/>
                  <a:gd name="T16" fmla="*/ 6 w 40"/>
                  <a:gd name="T17" fmla="*/ 30 h 38"/>
                  <a:gd name="T18" fmla="*/ 1 w 40"/>
                  <a:gd name="T19" fmla="*/ 21 h 38"/>
                  <a:gd name="T20" fmla="*/ 2 w 40"/>
                  <a:gd name="T21" fmla="*/ 12 h 38"/>
                  <a:gd name="T22" fmla="*/ 8 w 40"/>
                  <a:gd name="T23" fmla="*/ 4 h 38"/>
                  <a:gd name="T24" fmla="*/ 14 w 40"/>
                  <a:gd name="T25" fmla="*/ 0 h 38"/>
                  <a:gd name="T26" fmla="*/ 20 w 40"/>
                  <a:gd name="T27" fmla="*/ 0 h 38"/>
                  <a:gd name="T28" fmla="*/ 26 w 40"/>
                  <a:gd name="T29" fmla="*/ 3 h 38"/>
                  <a:gd name="T30" fmla="*/ 24 w 40"/>
                  <a:gd name="T31" fmla="*/ 7 h 38"/>
                  <a:gd name="T32" fmla="*/ 19 w 40"/>
                  <a:gd name="T33" fmla="*/ 4 h 38"/>
                  <a:gd name="T34" fmla="*/ 15 w 40"/>
                  <a:gd name="T35" fmla="*/ 5 h 38"/>
                  <a:gd name="T36" fmla="*/ 11 w 40"/>
                  <a:gd name="T37" fmla="*/ 7 h 38"/>
                  <a:gd name="T38" fmla="*/ 7 w 40"/>
                  <a:gd name="T39" fmla="*/ 11 h 38"/>
                  <a:gd name="T40" fmla="*/ 5 w 40"/>
                  <a:gd name="T41" fmla="*/ 16 h 38"/>
                  <a:gd name="T42" fmla="*/ 6 w 40"/>
                  <a:gd name="T43" fmla="*/ 20 h 38"/>
                  <a:gd name="T44" fmla="*/ 9 w 40"/>
                  <a:gd name="T45" fmla="*/ 27 h 38"/>
                  <a:gd name="T46" fmla="*/ 16 w 40"/>
                  <a:gd name="T47" fmla="*/ 32 h 38"/>
                  <a:gd name="T48" fmla="*/ 23 w 40"/>
                  <a:gd name="T49" fmla="*/ 33 h 38"/>
                  <a:gd name="T50" fmla="*/ 29 w 40"/>
                  <a:gd name="T51" fmla="*/ 30 h 38"/>
                  <a:gd name="T52" fmla="*/ 33 w 40"/>
                  <a:gd name="T53" fmla="*/ 25 h 38"/>
                  <a:gd name="T54" fmla="*/ 35 w 40"/>
                  <a:gd name="T55" fmla="*/ 20 h 38"/>
                  <a:gd name="T56" fmla="*/ 31 w 40"/>
                  <a:gd name="T57" fmla="*/ 15 h 38"/>
                  <a:gd name="T58" fmla="*/ 22 w 40"/>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38">
                    <a:moveTo>
                      <a:pt x="22" y="22"/>
                    </a:moveTo>
                    <a:cubicBezTo>
                      <a:pt x="20" y="18"/>
                      <a:pt x="20" y="18"/>
                      <a:pt x="20" y="18"/>
                    </a:cubicBezTo>
                    <a:cubicBezTo>
                      <a:pt x="32" y="9"/>
                      <a:pt x="32" y="9"/>
                      <a:pt x="32" y="9"/>
                    </a:cubicBezTo>
                    <a:cubicBezTo>
                      <a:pt x="40" y="19"/>
                      <a:pt x="40" y="19"/>
                      <a:pt x="40" y="19"/>
                    </a:cubicBezTo>
                    <a:cubicBezTo>
                      <a:pt x="39" y="22"/>
                      <a:pt x="38" y="25"/>
                      <a:pt x="37" y="27"/>
                    </a:cubicBezTo>
                    <a:cubicBezTo>
                      <a:pt x="36" y="29"/>
                      <a:pt x="34" y="31"/>
                      <a:pt x="32" y="33"/>
                    </a:cubicBezTo>
                    <a:cubicBezTo>
                      <a:pt x="29" y="35"/>
                      <a:pt x="26" y="37"/>
                      <a:pt x="23" y="37"/>
                    </a:cubicBezTo>
                    <a:cubicBezTo>
                      <a:pt x="20" y="38"/>
                      <a:pt x="17" y="38"/>
                      <a:pt x="14" y="36"/>
                    </a:cubicBezTo>
                    <a:cubicBezTo>
                      <a:pt x="11" y="35"/>
                      <a:pt x="8" y="33"/>
                      <a:pt x="6" y="30"/>
                    </a:cubicBezTo>
                    <a:cubicBezTo>
                      <a:pt x="3" y="27"/>
                      <a:pt x="2" y="24"/>
                      <a:pt x="1" y="21"/>
                    </a:cubicBezTo>
                    <a:cubicBezTo>
                      <a:pt x="0" y="18"/>
                      <a:pt x="1" y="15"/>
                      <a:pt x="2" y="12"/>
                    </a:cubicBezTo>
                    <a:cubicBezTo>
                      <a:pt x="3" y="9"/>
                      <a:pt x="5" y="6"/>
                      <a:pt x="8" y="4"/>
                    </a:cubicBezTo>
                    <a:cubicBezTo>
                      <a:pt x="10" y="2"/>
                      <a:pt x="12" y="1"/>
                      <a:pt x="14" y="0"/>
                    </a:cubicBezTo>
                    <a:cubicBezTo>
                      <a:pt x="17" y="0"/>
                      <a:pt x="19" y="0"/>
                      <a:pt x="20" y="0"/>
                    </a:cubicBezTo>
                    <a:cubicBezTo>
                      <a:pt x="22" y="0"/>
                      <a:pt x="24" y="1"/>
                      <a:pt x="26" y="3"/>
                    </a:cubicBezTo>
                    <a:cubicBezTo>
                      <a:pt x="24" y="7"/>
                      <a:pt x="24" y="7"/>
                      <a:pt x="24" y="7"/>
                    </a:cubicBezTo>
                    <a:cubicBezTo>
                      <a:pt x="22" y="6"/>
                      <a:pt x="21" y="5"/>
                      <a:pt x="19" y="4"/>
                    </a:cubicBezTo>
                    <a:cubicBezTo>
                      <a:pt x="18" y="4"/>
                      <a:pt x="17" y="4"/>
                      <a:pt x="15" y="5"/>
                    </a:cubicBezTo>
                    <a:cubicBezTo>
                      <a:pt x="14" y="5"/>
                      <a:pt x="12" y="6"/>
                      <a:pt x="11" y="7"/>
                    </a:cubicBezTo>
                    <a:cubicBezTo>
                      <a:pt x="9" y="8"/>
                      <a:pt x="8" y="10"/>
                      <a:pt x="7" y="11"/>
                    </a:cubicBezTo>
                    <a:cubicBezTo>
                      <a:pt x="6" y="13"/>
                      <a:pt x="6" y="14"/>
                      <a:pt x="5" y="16"/>
                    </a:cubicBezTo>
                    <a:cubicBezTo>
                      <a:pt x="5" y="17"/>
                      <a:pt x="5" y="19"/>
                      <a:pt x="6" y="20"/>
                    </a:cubicBezTo>
                    <a:cubicBezTo>
                      <a:pt x="7" y="23"/>
                      <a:pt x="8" y="25"/>
                      <a:pt x="9" y="27"/>
                    </a:cubicBezTo>
                    <a:cubicBezTo>
                      <a:pt x="11" y="29"/>
                      <a:pt x="14" y="31"/>
                      <a:pt x="16" y="32"/>
                    </a:cubicBezTo>
                    <a:cubicBezTo>
                      <a:pt x="18" y="33"/>
                      <a:pt x="20" y="33"/>
                      <a:pt x="23" y="33"/>
                    </a:cubicBezTo>
                    <a:cubicBezTo>
                      <a:pt x="25" y="32"/>
                      <a:pt x="27" y="31"/>
                      <a:pt x="29" y="30"/>
                    </a:cubicBezTo>
                    <a:cubicBezTo>
                      <a:pt x="31" y="28"/>
                      <a:pt x="32" y="27"/>
                      <a:pt x="33" y="25"/>
                    </a:cubicBezTo>
                    <a:cubicBezTo>
                      <a:pt x="34" y="23"/>
                      <a:pt x="35" y="22"/>
                      <a:pt x="35" y="20"/>
                    </a:cubicBezTo>
                    <a:cubicBezTo>
                      <a:pt x="31" y="15"/>
                      <a:pt x="31" y="15"/>
                      <a:pt x="31" y="15"/>
                    </a:cubicBezTo>
                    <a:lnTo>
                      <a:pt x="22" y="22"/>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25" name="Freeform 21"/>
              <p:cNvSpPr>
                <a:spLocks noEditPoints="1"/>
              </p:cNvSpPr>
              <p:nvPr/>
            </p:nvSpPr>
            <p:spPr bwMode="auto">
              <a:xfrm>
                <a:off x="4854575" y="1384301"/>
                <a:ext cx="285750" cy="292100"/>
              </a:xfrm>
              <a:custGeom>
                <a:avLst/>
                <a:gdLst>
                  <a:gd name="T0" fmla="*/ 4 w 37"/>
                  <a:gd name="T1" fmla="*/ 28 h 38"/>
                  <a:gd name="T2" fmla="*/ 1 w 37"/>
                  <a:gd name="T3" fmla="*/ 14 h 38"/>
                  <a:gd name="T4" fmla="*/ 9 w 37"/>
                  <a:gd name="T5" fmla="*/ 3 h 38"/>
                  <a:gd name="T6" fmla="*/ 18 w 37"/>
                  <a:gd name="T7" fmla="*/ 1 h 38"/>
                  <a:gd name="T8" fmla="*/ 27 w 37"/>
                  <a:gd name="T9" fmla="*/ 3 h 38"/>
                  <a:gd name="T10" fmla="*/ 34 w 37"/>
                  <a:gd name="T11" fmla="*/ 11 h 38"/>
                  <a:gd name="T12" fmla="*/ 37 w 37"/>
                  <a:gd name="T13" fmla="*/ 20 h 38"/>
                  <a:gd name="T14" fmla="*/ 35 w 37"/>
                  <a:gd name="T15" fmla="*/ 29 h 38"/>
                  <a:gd name="T16" fmla="*/ 28 w 37"/>
                  <a:gd name="T17" fmla="*/ 36 h 38"/>
                  <a:gd name="T18" fmla="*/ 19 w 37"/>
                  <a:gd name="T19" fmla="*/ 38 h 38"/>
                  <a:gd name="T20" fmla="*/ 10 w 37"/>
                  <a:gd name="T21" fmla="*/ 35 h 38"/>
                  <a:gd name="T22" fmla="*/ 4 w 37"/>
                  <a:gd name="T23" fmla="*/ 28 h 38"/>
                  <a:gd name="T24" fmla="*/ 8 w 37"/>
                  <a:gd name="T25" fmla="*/ 26 h 38"/>
                  <a:gd name="T26" fmla="*/ 17 w 37"/>
                  <a:gd name="T27" fmla="*/ 33 h 38"/>
                  <a:gd name="T28" fmla="*/ 26 w 37"/>
                  <a:gd name="T29" fmla="*/ 32 h 38"/>
                  <a:gd name="T30" fmla="*/ 32 w 37"/>
                  <a:gd name="T31" fmla="*/ 24 h 38"/>
                  <a:gd name="T32" fmla="*/ 29 w 37"/>
                  <a:gd name="T33" fmla="*/ 13 h 38"/>
                  <a:gd name="T34" fmla="*/ 24 w 37"/>
                  <a:gd name="T35" fmla="*/ 7 h 38"/>
                  <a:gd name="T36" fmla="*/ 18 w 37"/>
                  <a:gd name="T37" fmla="*/ 5 h 38"/>
                  <a:gd name="T38" fmla="*/ 11 w 37"/>
                  <a:gd name="T39" fmla="*/ 7 h 38"/>
                  <a:gd name="T40" fmla="*/ 6 w 37"/>
                  <a:gd name="T41" fmla="*/ 14 h 38"/>
                  <a:gd name="T42" fmla="*/ 8 w 37"/>
                  <a:gd name="T4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8">
                    <a:moveTo>
                      <a:pt x="4" y="28"/>
                    </a:moveTo>
                    <a:cubicBezTo>
                      <a:pt x="1" y="23"/>
                      <a:pt x="0" y="18"/>
                      <a:pt x="1" y="14"/>
                    </a:cubicBezTo>
                    <a:cubicBezTo>
                      <a:pt x="2" y="9"/>
                      <a:pt x="5" y="6"/>
                      <a:pt x="9" y="3"/>
                    </a:cubicBezTo>
                    <a:cubicBezTo>
                      <a:pt x="12" y="1"/>
                      <a:pt x="15" y="0"/>
                      <a:pt x="18" y="1"/>
                    </a:cubicBezTo>
                    <a:cubicBezTo>
                      <a:pt x="21" y="1"/>
                      <a:pt x="24" y="1"/>
                      <a:pt x="27" y="3"/>
                    </a:cubicBezTo>
                    <a:cubicBezTo>
                      <a:pt x="30" y="5"/>
                      <a:pt x="32" y="7"/>
                      <a:pt x="34" y="11"/>
                    </a:cubicBezTo>
                    <a:cubicBezTo>
                      <a:pt x="36" y="14"/>
                      <a:pt x="37" y="17"/>
                      <a:pt x="37" y="20"/>
                    </a:cubicBezTo>
                    <a:cubicBezTo>
                      <a:pt x="37" y="23"/>
                      <a:pt x="36" y="26"/>
                      <a:pt x="35" y="29"/>
                    </a:cubicBezTo>
                    <a:cubicBezTo>
                      <a:pt x="33" y="32"/>
                      <a:pt x="31" y="34"/>
                      <a:pt x="28" y="36"/>
                    </a:cubicBezTo>
                    <a:cubicBezTo>
                      <a:pt x="25" y="37"/>
                      <a:pt x="22" y="38"/>
                      <a:pt x="19" y="38"/>
                    </a:cubicBezTo>
                    <a:cubicBezTo>
                      <a:pt x="16" y="38"/>
                      <a:pt x="13" y="37"/>
                      <a:pt x="10" y="35"/>
                    </a:cubicBezTo>
                    <a:cubicBezTo>
                      <a:pt x="8" y="33"/>
                      <a:pt x="6" y="31"/>
                      <a:pt x="4" y="28"/>
                    </a:cubicBezTo>
                    <a:close/>
                    <a:moveTo>
                      <a:pt x="8" y="26"/>
                    </a:moveTo>
                    <a:cubicBezTo>
                      <a:pt x="10" y="30"/>
                      <a:pt x="13" y="32"/>
                      <a:pt x="17" y="33"/>
                    </a:cubicBezTo>
                    <a:cubicBezTo>
                      <a:pt x="20" y="34"/>
                      <a:pt x="23" y="34"/>
                      <a:pt x="26" y="32"/>
                    </a:cubicBezTo>
                    <a:cubicBezTo>
                      <a:pt x="29" y="30"/>
                      <a:pt x="31" y="28"/>
                      <a:pt x="32" y="24"/>
                    </a:cubicBezTo>
                    <a:cubicBezTo>
                      <a:pt x="33" y="21"/>
                      <a:pt x="32" y="17"/>
                      <a:pt x="29" y="13"/>
                    </a:cubicBezTo>
                    <a:cubicBezTo>
                      <a:pt x="28" y="10"/>
                      <a:pt x="26" y="9"/>
                      <a:pt x="24" y="7"/>
                    </a:cubicBezTo>
                    <a:cubicBezTo>
                      <a:pt x="22" y="6"/>
                      <a:pt x="20" y="5"/>
                      <a:pt x="18" y="5"/>
                    </a:cubicBezTo>
                    <a:cubicBezTo>
                      <a:pt x="16" y="5"/>
                      <a:pt x="13" y="5"/>
                      <a:pt x="11" y="7"/>
                    </a:cubicBezTo>
                    <a:cubicBezTo>
                      <a:pt x="8" y="8"/>
                      <a:pt x="6" y="11"/>
                      <a:pt x="6" y="14"/>
                    </a:cubicBezTo>
                    <a:cubicBezTo>
                      <a:pt x="5" y="17"/>
                      <a:pt x="6" y="21"/>
                      <a:pt x="8" y="26"/>
                    </a:cubicBez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26" name="Freeform 22"/>
              <p:cNvSpPr/>
              <p:nvPr/>
            </p:nvSpPr>
            <p:spPr bwMode="auto">
              <a:xfrm>
                <a:off x="5124450" y="1220788"/>
                <a:ext cx="307975" cy="347663"/>
              </a:xfrm>
              <a:custGeom>
                <a:avLst/>
                <a:gdLst>
                  <a:gd name="T0" fmla="*/ 68 w 194"/>
                  <a:gd name="T1" fmla="*/ 219 h 219"/>
                  <a:gd name="T2" fmla="*/ 0 w 194"/>
                  <a:gd name="T3" fmla="*/ 54 h 219"/>
                  <a:gd name="T4" fmla="*/ 19 w 194"/>
                  <a:gd name="T5" fmla="*/ 44 h 219"/>
                  <a:gd name="T6" fmla="*/ 160 w 194"/>
                  <a:gd name="T7" fmla="*/ 137 h 219"/>
                  <a:gd name="T8" fmla="*/ 107 w 194"/>
                  <a:gd name="T9" fmla="*/ 10 h 219"/>
                  <a:gd name="T10" fmla="*/ 126 w 194"/>
                  <a:gd name="T11" fmla="*/ 0 h 219"/>
                  <a:gd name="T12" fmla="*/ 194 w 194"/>
                  <a:gd name="T13" fmla="*/ 166 h 219"/>
                  <a:gd name="T14" fmla="*/ 175 w 194"/>
                  <a:gd name="T15" fmla="*/ 175 h 219"/>
                  <a:gd name="T16" fmla="*/ 34 w 194"/>
                  <a:gd name="T17" fmla="*/ 78 h 219"/>
                  <a:gd name="T18" fmla="*/ 87 w 194"/>
                  <a:gd name="T19" fmla="*/ 210 h 219"/>
                  <a:gd name="T20" fmla="*/ 68 w 194"/>
                  <a:gd name="T21"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219">
                    <a:moveTo>
                      <a:pt x="68" y="219"/>
                    </a:moveTo>
                    <a:lnTo>
                      <a:pt x="0" y="54"/>
                    </a:lnTo>
                    <a:lnTo>
                      <a:pt x="19" y="44"/>
                    </a:lnTo>
                    <a:lnTo>
                      <a:pt x="160" y="137"/>
                    </a:lnTo>
                    <a:lnTo>
                      <a:pt x="107" y="10"/>
                    </a:lnTo>
                    <a:lnTo>
                      <a:pt x="126" y="0"/>
                    </a:lnTo>
                    <a:lnTo>
                      <a:pt x="194" y="166"/>
                    </a:lnTo>
                    <a:lnTo>
                      <a:pt x="175" y="175"/>
                    </a:lnTo>
                    <a:lnTo>
                      <a:pt x="34" y="78"/>
                    </a:lnTo>
                    <a:lnTo>
                      <a:pt x="87" y="210"/>
                    </a:lnTo>
                    <a:lnTo>
                      <a:pt x="68" y="219"/>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27" name="Freeform 23"/>
              <p:cNvSpPr/>
              <p:nvPr/>
            </p:nvSpPr>
            <p:spPr bwMode="auto">
              <a:xfrm>
                <a:off x="5440363" y="1152526"/>
                <a:ext cx="285750" cy="292100"/>
              </a:xfrm>
              <a:custGeom>
                <a:avLst/>
                <a:gdLst>
                  <a:gd name="T0" fmla="*/ 20 w 37"/>
                  <a:gd name="T1" fmla="*/ 22 h 38"/>
                  <a:gd name="T2" fmla="*/ 19 w 37"/>
                  <a:gd name="T3" fmla="*/ 18 h 38"/>
                  <a:gd name="T4" fmla="*/ 34 w 37"/>
                  <a:gd name="T5" fmla="*/ 15 h 38"/>
                  <a:gd name="T6" fmla="*/ 37 w 37"/>
                  <a:gd name="T7" fmla="*/ 28 h 38"/>
                  <a:gd name="T8" fmla="*/ 31 w 37"/>
                  <a:gd name="T9" fmla="*/ 33 h 38"/>
                  <a:gd name="T10" fmla="*/ 24 w 37"/>
                  <a:gd name="T11" fmla="*/ 37 h 38"/>
                  <a:gd name="T12" fmla="*/ 14 w 37"/>
                  <a:gd name="T13" fmla="*/ 37 h 38"/>
                  <a:gd name="T14" fmla="*/ 6 w 37"/>
                  <a:gd name="T15" fmla="*/ 32 h 38"/>
                  <a:gd name="T16" fmla="*/ 1 w 37"/>
                  <a:gd name="T17" fmla="*/ 23 h 38"/>
                  <a:gd name="T18" fmla="*/ 1 w 37"/>
                  <a:gd name="T19" fmla="*/ 13 h 38"/>
                  <a:gd name="T20" fmla="*/ 6 w 37"/>
                  <a:gd name="T21" fmla="*/ 5 h 38"/>
                  <a:gd name="T22" fmla="*/ 15 w 37"/>
                  <a:gd name="T23" fmla="*/ 0 h 38"/>
                  <a:gd name="T24" fmla="*/ 22 w 37"/>
                  <a:gd name="T25" fmla="*/ 0 h 38"/>
                  <a:gd name="T26" fmla="*/ 27 w 37"/>
                  <a:gd name="T27" fmla="*/ 2 h 38"/>
                  <a:gd name="T28" fmla="*/ 32 w 37"/>
                  <a:gd name="T29" fmla="*/ 7 h 38"/>
                  <a:gd name="T30" fmla="*/ 28 w 37"/>
                  <a:gd name="T31" fmla="*/ 9 h 38"/>
                  <a:gd name="T32" fmla="*/ 25 w 37"/>
                  <a:gd name="T33" fmla="*/ 6 h 38"/>
                  <a:gd name="T34" fmla="*/ 21 w 37"/>
                  <a:gd name="T35" fmla="*/ 4 h 38"/>
                  <a:gd name="T36" fmla="*/ 16 w 37"/>
                  <a:gd name="T37" fmla="*/ 4 h 38"/>
                  <a:gd name="T38" fmla="*/ 10 w 37"/>
                  <a:gd name="T39" fmla="*/ 7 h 38"/>
                  <a:gd name="T40" fmla="*/ 7 w 37"/>
                  <a:gd name="T41" fmla="*/ 10 h 38"/>
                  <a:gd name="T42" fmla="*/ 6 w 37"/>
                  <a:gd name="T43" fmla="*/ 14 h 38"/>
                  <a:gd name="T44" fmla="*/ 6 w 37"/>
                  <a:gd name="T45" fmla="*/ 22 h 38"/>
                  <a:gd name="T46" fmla="*/ 10 w 37"/>
                  <a:gd name="T47" fmla="*/ 29 h 38"/>
                  <a:gd name="T48" fmla="*/ 16 w 37"/>
                  <a:gd name="T49" fmla="*/ 33 h 38"/>
                  <a:gd name="T50" fmla="*/ 23 w 37"/>
                  <a:gd name="T51" fmla="*/ 33 h 38"/>
                  <a:gd name="T52" fmla="*/ 28 w 37"/>
                  <a:gd name="T53" fmla="*/ 30 h 38"/>
                  <a:gd name="T54" fmla="*/ 32 w 37"/>
                  <a:gd name="T55" fmla="*/ 26 h 38"/>
                  <a:gd name="T56" fmla="*/ 30 w 37"/>
                  <a:gd name="T57" fmla="*/ 20 h 38"/>
                  <a:gd name="T58" fmla="*/ 20 w 37"/>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20" y="22"/>
                    </a:moveTo>
                    <a:cubicBezTo>
                      <a:pt x="19" y="18"/>
                      <a:pt x="19" y="18"/>
                      <a:pt x="19" y="18"/>
                    </a:cubicBezTo>
                    <a:cubicBezTo>
                      <a:pt x="34" y="15"/>
                      <a:pt x="34" y="15"/>
                      <a:pt x="34" y="15"/>
                    </a:cubicBezTo>
                    <a:cubicBezTo>
                      <a:pt x="37" y="28"/>
                      <a:pt x="37" y="28"/>
                      <a:pt x="37" y="28"/>
                    </a:cubicBezTo>
                    <a:cubicBezTo>
                      <a:pt x="35" y="30"/>
                      <a:pt x="33" y="32"/>
                      <a:pt x="31" y="33"/>
                    </a:cubicBezTo>
                    <a:cubicBezTo>
                      <a:pt x="29" y="35"/>
                      <a:pt x="26" y="36"/>
                      <a:pt x="24" y="37"/>
                    </a:cubicBezTo>
                    <a:cubicBezTo>
                      <a:pt x="20" y="38"/>
                      <a:pt x="17" y="38"/>
                      <a:pt x="14" y="37"/>
                    </a:cubicBezTo>
                    <a:cubicBezTo>
                      <a:pt x="11" y="36"/>
                      <a:pt x="8" y="34"/>
                      <a:pt x="6" y="32"/>
                    </a:cubicBezTo>
                    <a:cubicBezTo>
                      <a:pt x="4" y="30"/>
                      <a:pt x="2" y="27"/>
                      <a:pt x="1" y="23"/>
                    </a:cubicBezTo>
                    <a:cubicBezTo>
                      <a:pt x="1" y="20"/>
                      <a:pt x="0" y="16"/>
                      <a:pt x="1" y="13"/>
                    </a:cubicBezTo>
                    <a:cubicBezTo>
                      <a:pt x="2" y="10"/>
                      <a:pt x="3" y="7"/>
                      <a:pt x="6" y="5"/>
                    </a:cubicBezTo>
                    <a:cubicBezTo>
                      <a:pt x="8" y="3"/>
                      <a:pt x="11" y="1"/>
                      <a:pt x="15" y="0"/>
                    </a:cubicBezTo>
                    <a:cubicBezTo>
                      <a:pt x="17" y="0"/>
                      <a:pt x="19" y="0"/>
                      <a:pt x="22" y="0"/>
                    </a:cubicBezTo>
                    <a:cubicBezTo>
                      <a:pt x="24" y="0"/>
                      <a:pt x="26" y="1"/>
                      <a:pt x="27" y="2"/>
                    </a:cubicBezTo>
                    <a:cubicBezTo>
                      <a:pt x="29" y="3"/>
                      <a:pt x="30" y="5"/>
                      <a:pt x="32" y="7"/>
                    </a:cubicBezTo>
                    <a:cubicBezTo>
                      <a:pt x="28" y="9"/>
                      <a:pt x="28" y="9"/>
                      <a:pt x="28" y="9"/>
                    </a:cubicBezTo>
                    <a:cubicBezTo>
                      <a:pt x="27" y="8"/>
                      <a:pt x="26" y="6"/>
                      <a:pt x="25" y="6"/>
                    </a:cubicBezTo>
                    <a:cubicBezTo>
                      <a:pt x="24" y="5"/>
                      <a:pt x="22" y="4"/>
                      <a:pt x="21" y="4"/>
                    </a:cubicBezTo>
                    <a:cubicBezTo>
                      <a:pt x="19" y="4"/>
                      <a:pt x="17" y="4"/>
                      <a:pt x="16" y="4"/>
                    </a:cubicBezTo>
                    <a:cubicBezTo>
                      <a:pt x="13" y="5"/>
                      <a:pt x="12" y="6"/>
                      <a:pt x="10" y="7"/>
                    </a:cubicBezTo>
                    <a:cubicBezTo>
                      <a:pt x="9" y="8"/>
                      <a:pt x="8" y="9"/>
                      <a:pt x="7" y="10"/>
                    </a:cubicBezTo>
                    <a:cubicBezTo>
                      <a:pt x="6" y="11"/>
                      <a:pt x="6" y="13"/>
                      <a:pt x="6" y="14"/>
                    </a:cubicBezTo>
                    <a:cubicBezTo>
                      <a:pt x="5" y="17"/>
                      <a:pt x="5" y="19"/>
                      <a:pt x="6" y="22"/>
                    </a:cubicBezTo>
                    <a:cubicBezTo>
                      <a:pt x="7" y="25"/>
                      <a:pt x="8" y="27"/>
                      <a:pt x="10" y="29"/>
                    </a:cubicBezTo>
                    <a:cubicBezTo>
                      <a:pt x="11" y="31"/>
                      <a:pt x="13" y="32"/>
                      <a:pt x="16" y="33"/>
                    </a:cubicBezTo>
                    <a:cubicBezTo>
                      <a:pt x="18" y="33"/>
                      <a:pt x="20" y="33"/>
                      <a:pt x="23" y="33"/>
                    </a:cubicBezTo>
                    <a:cubicBezTo>
                      <a:pt x="25" y="32"/>
                      <a:pt x="26" y="31"/>
                      <a:pt x="28" y="30"/>
                    </a:cubicBezTo>
                    <a:cubicBezTo>
                      <a:pt x="30" y="29"/>
                      <a:pt x="31" y="28"/>
                      <a:pt x="32" y="26"/>
                    </a:cubicBezTo>
                    <a:cubicBezTo>
                      <a:pt x="30" y="20"/>
                      <a:pt x="30" y="20"/>
                      <a:pt x="30" y="20"/>
                    </a:cubicBezTo>
                    <a:lnTo>
                      <a:pt x="20" y="22"/>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28" name="Freeform 24"/>
              <p:cNvSpPr/>
              <p:nvPr/>
            </p:nvSpPr>
            <p:spPr bwMode="auto">
              <a:xfrm>
                <a:off x="5764213" y="1098551"/>
                <a:ext cx="231775" cy="292100"/>
              </a:xfrm>
              <a:custGeom>
                <a:avLst/>
                <a:gdLst>
                  <a:gd name="T0" fmla="*/ 1 w 30"/>
                  <a:gd name="T1" fmla="*/ 27 h 38"/>
                  <a:gd name="T2" fmla="*/ 5 w 30"/>
                  <a:gd name="T3" fmla="*/ 26 h 38"/>
                  <a:gd name="T4" fmla="*/ 7 w 30"/>
                  <a:gd name="T5" fmla="*/ 31 h 38"/>
                  <a:gd name="T6" fmla="*/ 11 w 30"/>
                  <a:gd name="T7" fmla="*/ 33 h 38"/>
                  <a:gd name="T8" fmla="*/ 17 w 30"/>
                  <a:gd name="T9" fmla="*/ 33 h 38"/>
                  <a:gd name="T10" fmla="*/ 21 w 30"/>
                  <a:gd name="T11" fmla="*/ 32 h 38"/>
                  <a:gd name="T12" fmla="*/ 24 w 30"/>
                  <a:gd name="T13" fmla="*/ 30 h 38"/>
                  <a:gd name="T14" fmla="*/ 25 w 30"/>
                  <a:gd name="T15" fmla="*/ 26 h 38"/>
                  <a:gd name="T16" fmla="*/ 24 w 30"/>
                  <a:gd name="T17" fmla="*/ 24 h 38"/>
                  <a:gd name="T18" fmla="*/ 20 w 30"/>
                  <a:gd name="T19" fmla="*/ 22 h 38"/>
                  <a:gd name="T20" fmla="*/ 14 w 30"/>
                  <a:gd name="T21" fmla="*/ 21 h 38"/>
                  <a:gd name="T22" fmla="*/ 6 w 30"/>
                  <a:gd name="T23" fmla="*/ 19 h 38"/>
                  <a:gd name="T24" fmla="*/ 2 w 30"/>
                  <a:gd name="T25" fmla="*/ 16 h 38"/>
                  <a:gd name="T26" fmla="*/ 0 w 30"/>
                  <a:gd name="T27" fmla="*/ 12 h 38"/>
                  <a:gd name="T28" fmla="*/ 1 w 30"/>
                  <a:gd name="T29" fmla="*/ 6 h 38"/>
                  <a:gd name="T30" fmla="*/ 6 w 30"/>
                  <a:gd name="T31" fmla="*/ 2 h 38"/>
                  <a:gd name="T32" fmla="*/ 12 w 30"/>
                  <a:gd name="T33" fmla="*/ 0 h 38"/>
                  <a:gd name="T34" fmla="*/ 19 w 30"/>
                  <a:gd name="T35" fmla="*/ 1 h 38"/>
                  <a:gd name="T36" fmla="*/ 25 w 30"/>
                  <a:gd name="T37" fmla="*/ 4 h 38"/>
                  <a:gd name="T38" fmla="*/ 27 w 30"/>
                  <a:gd name="T39" fmla="*/ 10 h 38"/>
                  <a:gd name="T40" fmla="*/ 22 w 30"/>
                  <a:gd name="T41" fmla="*/ 11 h 38"/>
                  <a:gd name="T42" fmla="*/ 19 w 30"/>
                  <a:gd name="T43" fmla="*/ 6 h 38"/>
                  <a:gd name="T44" fmla="*/ 13 w 30"/>
                  <a:gd name="T45" fmla="*/ 5 h 38"/>
                  <a:gd name="T46" fmla="*/ 7 w 30"/>
                  <a:gd name="T47" fmla="*/ 7 h 38"/>
                  <a:gd name="T48" fmla="*/ 5 w 30"/>
                  <a:gd name="T49" fmla="*/ 11 h 38"/>
                  <a:gd name="T50" fmla="*/ 7 w 30"/>
                  <a:gd name="T51" fmla="*/ 14 h 38"/>
                  <a:gd name="T52" fmla="*/ 14 w 30"/>
                  <a:gd name="T53" fmla="*/ 16 h 38"/>
                  <a:gd name="T54" fmla="*/ 22 w 30"/>
                  <a:gd name="T55" fmla="*/ 17 h 38"/>
                  <a:gd name="T56" fmla="*/ 28 w 30"/>
                  <a:gd name="T57" fmla="*/ 21 h 38"/>
                  <a:gd name="T58" fmla="*/ 30 w 30"/>
                  <a:gd name="T59" fmla="*/ 26 h 38"/>
                  <a:gd name="T60" fmla="*/ 28 w 30"/>
                  <a:gd name="T61" fmla="*/ 31 h 38"/>
                  <a:gd name="T62" fmla="*/ 24 w 30"/>
                  <a:gd name="T63" fmla="*/ 36 h 38"/>
                  <a:gd name="T64" fmla="*/ 17 w 30"/>
                  <a:gd name="T65" fmla="*/ 38 h 38"/>
                  <a:gd name="T66" fmla="*/ 9 w 30"/>
                  <a:gd name="T67" fmla="*/ 37 h 38"/>
                  <a:gd name="T68" fmla="*/ 3 w 30"/>
                  <a:gd name="T69" fmla="*/ 33 h 38"/>
                  <a:gd name="T70" fmla="*/ 1 w 30"/>
                  <a:gd name="T71"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8">
                    <a:moveTo>
                      <a:pt x="1" y="27"/>
                    </a:moveTo>
                    <a:cubicBezTo>
                      <a:pt x="5" y="26"/>
                      <a:pt x="5" y="26"/>
                      <a:pt x="5" y="26"/>
                    </a:cubicBezTo>
                    <a:cubicBezTo>
                      <a:pt x="6" y="28"/>
                      <a:pt x="6" y="29"/>
                      <a:pt x="7" y="31"/>
                    </a:cubicBezTo>
                    <a:cubicBezTo>
                      <a:pt x="8" y="32"/>
                      <a:pt x="9" y="32"/>
                      <a:pt x="11" y="33"/>
                    </a:cubicBezTo>
                    <a:cubicBezTo>
                      <a:pt x="13" y="34"/>
                      <a:pt x="15" y="34"/>
                      <a:pt x="17" y="33"/>
                    </a:cubicBezTo>
                    <a:cubicBezTo>
                      <a:pt x="18" y="33"/>
                      <a:pt x="20" y="33"/>
                      <a:pt x="21" y="32"/>
                    </a:cubicBezTo>
                    <a:cubicBezTo>
                      <a:pt x="23" y="31"/>
                      <a:pt x="24" y="31"/>
                      <a:pt x="24" y="30"/>
                    </a:cubicBezTo>
                    <a:cubicBezTo>
                      <a:pt x="25" y="29"/>
                      <a:pt x="25" y="28"/>
                      <a:pt x="25" y="26"/>
                    </a:cubicBezTo>
                    <a:cubicBezTo>
                      <a:pt x="25" y="25"/>
                      <a:pt x="24" y="24"/>
                      <a:pt x="24" y="24"/>
                    </a:cubicBezTo>
                    <a:cubicBezTo>
                      <a:pt x="23" y="23"/>
                      <a:pt x="22" y="22"/>
                      <a:pt x="20" y="22"/>
                    </a:cubicBezTo>
                    <a:cubicBezTo>
                      <a:pt x="19" y="21"/>
                      <a:pt x="17" y="21"/>
                      <a:pt x="14" y="21"/>
                    </a:cubicBezTo>
                    <a:cubicBezTo>
                      <a:pt x="10" y="20"/>
                      <a:pt x="8" y="20"/>
                      <a:pt x="6" y="19"/>
                    </a:cubicBezTo>
                    <a:cubicBezTo>
                      <a:pt x="5" y="18"/>
                      <a:pt x="3" y="17"/>
                      <a:pt x="2" y="16"/>
                    </a:cubicBezTo>
                    <a:cubicBezTo>
                      <a:pt x="1" y="15"/>
                      <a:pt x="1" y="13"/>
                      <a:pt x="0" y="12"/>
                    </a:cubicBezTo>
                    <a:cubicBezTo>
                      <a:pt x="0" y="10"/>
                      <a:pt x="1" y="8"/>
                      <a:pt x="1" y="6"/>
                    </a:cubicBezTo>
                    <a:cubicBezTo>
                      <a:pt x="2" y="5"/>
                      <a:pt x="4" y="3"/>
                      <a:pt x="6" y="2"/>
                    </a:cubicBezTo>
                    <a:cubicBezTo>
                      <a:pt x="8" y="1"/>
                      <a:pt x="10" y="1"/>
                      <a:pt x="12" y="0"/>
                    </a:cubicBezTo>
                    <a:cubicBezTo>
                      <a:pt x="15" y="0"/>
                      <a:pt x="17" y="0"/>
                      <a:pt x="19" y="1"/>
                    </a:cubicBezTo>
                    <a:cubicBezTo>
                      <a:pt x="22" y="2"/>
                      <a:pt x="23" y="3"/>
                      <a:pt x="25" y="4"/>
                    </a:cubicBezTo>
                    <a:cubicBezTo>
                      <a:pt x="26" y="6"/>
                      <a:pt x="27" y="8"/>
                      <a:pt x="27" y="10"/>
                    </a:cubicBezTo>
                    <a:cubicBezTo>
                      <a:pt x="22" y="11"/>
                      <a:pt x="22" y="11"/>
                      <a:pt x="22" y="11"/>
                    </a:cubicBezTo>
                    <a:cubicBezTo>
                      <a:pt x="22" y="8"/>
                      <a:pt x="21" y="7"/>
                      <a:pt x="19" y="6"/>
                    </a:cubicBezTo>
                    <a:cubicBezTo>
                      <a:pt x="18" y="5"/>
                      <a:pt x="16" y="4"/>
                      <a:pt x="13" y="5"/>
                    </a:cubicBezTo>
                    <a:cubicBezTo>
                      <a:pt x="10" y="5"/>
                      <a:pt x="8" y="6"/>
                      <a:pt x="7" y="7"/>
                    </a:cubicBezTo>
                    <a:cubicBezTo>
                      <a:pt x="5" y="8"/>
                      <a:pt x="5" y="9"/>
                      <a:pt x="5" y="11"/>
                    </a:cubicBezTo>
                    <a:cubicBezTo>
                      <a:pt x="5" y="12"/>
                      <a:pt x="6" y="13"/>
                      <a:pt x="7" y="14"/>
                    </a:cubicBezTo>
                    <a:cubicBezTo>
                      <a:pt x="8" y="15"/>
                      <a:pt x="10" y="15"/>
                      <a:pt x="14" y="16"/>
                    </a:cubicBezTo>
                    <a:cubicBezTo>
                      <a:pt x="18" y="16"/>
                      <a:pt x="21" y="17"/>
                      <a:pt x="22" y="17"/>
                    </a:cubicBezTo>
                    <a:cubicBezTo>
                      <a:pt x="25" y="18"/>
                      <a:pt x="26" y="19"/>
                      <a:pt x="28" y="21"/>
                    </a:cubicBezTo>
                    <a:cubicBezTo>
                      <a:pt x="29" y="22"/>
                      <a:pt x="29" y="24"/>
                      <a:pt x="30" y="26"/>
                    </a:cubicBezTo>
                    <a:cubicBezTo>
                      <a:pt x="30" y="27"/>
                      <a:pt x="29" y="29"/>
                      <a:pt x="28" y="31"/>
                    </a:cubicBezTo>
                    <a:cubicBezTo>
                      <a:pt x="28" y="33"/>
                      <a:pt x="26" y="34"/>
                      <a:pt x="24" y="36"/>
                    </a:cubicBezTo>
                    <a:cubicBezTo>
                      <a:pt x="22" y="37"/>
                      <a:pt x="20" y="37"/>
                      <a:pt x="17" y="38"/>
                    </a:cubicBezTo>
                    <a:cubicBezTo>
                      <a:pt x="14" y="38"/>
                      <a:pt x="11" y="38"/>
                      <a:pt x="9" y="37"/>
                    </a:cubicBezTo>
                    <a:cubicBezTo>
                      <a:pt x="7" y="36"/>
                      <a:pt x="5" y="35"/>
                      <a:pt x="3" y="33"/>
                    </a:cubicBezTo>
                    <a:cubicBezTo>
                      <a:pt x="2" y="32"/>
                      <a:pt x="1" y="30"/>
                      <a:pt x="1" y="27"/>
                    </a:cubicBez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29" name="Freeform 25"/>
              <p:cNvSpPr/>
              <p:nvPr/>
            </p:nvSpPr>
            <p:spPr bwMode="auto">
              <a:xfrm>
                <a:off x="6049963" y="1090613"/>
                <a:ext cx="231775" cy="285750"/>
              </a:xfrm>
              <a:custGeom>
                <a:avLst/>
                <a:gdLst>
                  <a:gd name="T0" fmla="*/ 0 w 146"/>
                  <a:gd name="T1" fmla="*/ 180 h 180"/>
                  <a:gd name="T2" fmla="*/ 10 w 146"/>
                  <a:gd name="T3" fmla="*/ 0 h 180"/>
                  <a:gd name="T4" fmla="*/ 29 w 146"/>
                  <a:gd name="T5" fmla="*/ 0 h 180"/>
                  <a:gd name="T6" fmla="*/ 29 w 146"/>
                  <a:gd name="T7" fmla="*/ 73 h 180"/>
                  <a:gd name="T8" fmla="*/ 121 w 146"/>
                  <a:gd name="T9" fmla="*/ 78 h 180"/>
                  <a:gd name="T10" fmla="*/ 121 w 146"/>
                  <a:gd name="T11" fmla="*/ 5 h 180"/>
                  <a:gd name="T12" fmla="*/ 146 w 146"/>
                  <a:gd name="T13" fmla="*/ 5 h 180"/>
                  <a:gd name="T14" fmla="*/ 141 w 146"/>
                  <a:gd name="T15" fmla="*/ 180 h 180"/>
                  <a:gd name="T16" fmla="*/ 116 w 146"/>
                  <a:gd name="T17" fmla="*/ 180 h 180"/>
                  <a:gd name="T18" fmla="*/ 121 w 146"/>
                  <a:gd name="T19" fmla="*/ 97 h 180"/>
                  <a:gd name="T20" fmla="*/ 29 w 146"/>
                  <a:gd name="T21" fmla="*/ 97 h 180"/>
                  <a:gd name="T22" fmla="*/ 24 w 146"/>
                  <a:gd name="T23" fmla="*/ 180 h 180"/>
                  <a:gd name="T24" fmla="*/ 0 w 146"/>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80">
                    <a:moveTo>
                      <a:pt x="0" y="180"/>
                    </a:moveTo>
                    <a:lnTo>
                      <a:pt x="10" y="0"/>
                    </a:lnTo>
                    <a:lnTo>
                      <a:pt x="29" y="0"/>
                    </a:lnTo>
                    <a:lnTo>
                      <a:pt x="29" y="73"/>
                    </a:lnTo>
                    <a:lnTo>
                      <a:pt x="121" y="78"/>
                    </a:lnTo>
                    <a:lnTo>
                      <a:pt x="121" y="5"/>
                    </a:lnTo>
                    <a:lnTo>
                      <a:pt x="146" y="5"/>
                    </a:lnTo>
                    <a:lnTo>
                      <a:pt x="141" y="180"/>
                    </a:lnTo>
                    <a:lnTo>
                      <a:pt x="116" y="180"/>
                    </a:lnTo>
                    <a:lnTo>
                      <a:pt x="121" y="97"/>
                    </a:lnTo>
                    <a:lnTo>
                      <a:pt x="29" y="97"/>
                    </a:lnTo>
                    <a:lnTo>
                      <a:pt x="24" y="180"/>
                    </a:lnTo>
                    <a:lnTo>
                      <a:pt x="0" y="180"/>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30" name="Freeform 26"/>
              <p:cNvSpPr>
                <a:spLocks noEditPoints="1"/>
              </p:cNvSpPr>
              <p:nvPr/>
            </p:nvSpPr>
            <p:spPr bwMode="auto">
              <a:xfrm>
                <a:off x="6303963" y="1120776"/>
                <a:ext cx="261938" cy="301625"/>
              </a:xfrm>
              <a:custGeom>
                <a:avLst/>
                <a:gdLst>
                  <a:gd name="T0" fmla="*/ 0 w 34"/>
                  <a:gd name="T1" fmla="*/ 34 h 39"/>
                  <a:gd name="T2" fmla="*/ 20 w 34"/>
                  <a:gd name="T3" fmla="*/ 0 h 39"/>
                  <a:gd name="T4" fmla="*/ 25 w 34"/>
                  <a:gd name="T5" fmla="*/ 1 h 39"/>
                  <a:gd name="T6" fmla="*/ 34 w 34"/>
                  <a:gd name="T7" fmla="*/ 39 h 39"/>
                  <a:gd name="T8" fmla="*/ 28 w 34"/>
                  <a:gd name="T9" fmla="*/ 38 h 39"/>
                  <a:gd name="T10" fmla="*/ 26 w 34"/>
                  <a:gd name="T11" fmla="*/ 27 h 39"/>
                  <a:gd name="T12" fmla="*/ 11 w 34"/>
                  <a:gd name="T13" fmla="*/ 24 h 39"/>
                  <a:gd name="T14" fmla="*/ 5 w 34"/>
                  <a:gd name="T15" fmla="*/ 34 h 39"/>
                  <a:gd name="T16" fmla="*/ 0 w 34"/>
                  <a:gd name="T17" fmla="*/ 34 h 39"/>
                  <a:gd name="T18" fmla="*/ 13 w 34"/>
                  <a:gd name="T19" fmla="*/ 20 h 39"/>
                  <a:gd name="T20" fmla="*/ 25 w 34"/>
                  <a:gd name="T21" fmla="*/ 22 h 39"/>
                  <a:gd name="T22" fmla="*/ 23 w 34"/>
                  <a:gd name="T23" fmla="*/ 12 h 39"/>
                  <a:gd name="T24" fmla="*/ 22 w 34"/>
                  <a:gd name="T25" fmla="*/ 4 h 39"/>
                  <a:gd name="T26" fmla="*/ 19 w 34"/>
                  <a:gd name="T27" fmla="*/ 11 h 39"/>
                  <a:gd name="T28" fmla="*/ 13 w 34"/>
                  <a:gd name="T29"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9">
                    <a:moveTo>
                      <a:pt x="0" y="34"/>
                    </a:moveTo>
                    <a:cubicBezTo>
                      <a:pt x="20" y="0"/>
                      <a:pt x="20" y="0"/>
                      <a:pt x="20" y="0"/>
                    </a:cubicBezTo>
                    <a:cubicBezTo>
                      <a:pt x="25" y="1"/>
                      <a:pt x="25" y="1"/>
                      <a:pt x="25" y="1"/>
                    </a:cubicBezTo>
                    <a:cubicBezTo>
                      <a:pt x="34" y="39"/>
                      <a:pt x="34" y="39"/>
                      <a:pt x="34" y="39"/>
                    </a:cubicBezTo>
                    <a:cubicBezTo>
                      <a:pt x="28" y="38"/>
                      <a:pt x="28" y="38"/>
                      <a:pt x="28" y="38"/>
                    </a:cubicBezTo>
                    <a:cubicBezTo>
                      <a:pt x="26" y="27"/>
                      <a:pt x="26" y="27"/>
                      <a:pt x="26" y="27"/>
                    </a:cubicBezTo>
                    <a:cubicBezTo>
                      <a:pt x="11" y="24"/>
                      <a:pt x="11" y="24"/>
                      <a:pt x="11" y="24"/>
                    </a:cubicBezTo>
                    <a:cubicBezTo>
                      <a:pt x="5" y="34"/>
                      <a:pt x="5" y="34"/>
                      <a:pt x="5" y="34"/>
                    </a:cubicBezTo>
                    <a:lnTo>
                      <a:pt x="0" y="34"/>
                    </a:lnTo>
                    <a:close/>
                    <a:moveTo>
                      <a:pt x="13" y="20"/>
                    </a:moveTo>
                    <a:cubicBezTo>
                      <a:pt x="25" y="22"/>
                      <a:pt x="25" y="22"/>
                      <a:pt x="25" y="22"/>
                    </a:cubicBezTo>
                    <a:cubicBezTo>
                      <a:pt x="23" y="12"/>
                      <a:pt x="23" y="12"/>
                      <a:pt x="23" y="12"/>
                    </a:cubicBezTo>
                    <a:cubicBezTo>
                      <a:pt x="22" y="9"/>
                      <a:pt x="22" y="6"/>
                      <a:pt x="22" y="4"/>
                    </a:cubicBezTo>
                    <a:cubicBezTo>
                      <a:pt x="21" y="6"/>
                      <a:pt x="20" y="8"/>
                      <a:pt x="19" y="11"/>
                    </a:cubicBezTo>
                    <a:lnTo>
                      <a:pt x="13" y="20"/>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31" name="Freeform 27"/>
              <p:cNvSpPr/>
              <p:nvPr/>
            </p:nvSpPr>
            <p:spPr bwMode="auto">
              <a:xfrm>
                <a:off x="6597650" y="1160463"/>
                <a:ext cx="292100" cy="331788"/>
              </a:xfrm>
              <a:custGeom>
                <a:avLst/>
                <a:gdLst>
                  <a:gd name="T0" fmla="*/ 0 w 184"/>
                  <a:gd name="T1" fmla="*/ 170 h 209"/>
                  <a:gd name="T2" fmla="*/ 48 w 184"/>
                  <a:gd name="T3" fmla="*/ 0 h 209"/>
                  <a:gd name="T4" fmla="*/ 73 w 184"/>
                  <a:gd name="T5" fmla="*/ 9 h 209"/>
                  <a:gd name="T6" fmla="*/ 121 w 184"/>
                  <a:gd name="T7" fmla="*/ 170 h 209"/>
                  <a:gd name="T8" fmla="*/ 160 w 184"/>
                  <a:gd name="T9" fmla="*/ 34 h 209"/>
                  <a:gd name="T10" fmla="*/ 184 w 184"/>
                  <a:gd name="T11" fmla="*/ 43 h 209"/>
                  <a:gd name="T12" fmla="*/ 131 w 184"/>
                  <a:gd name="T13" fmla="*/ 209 h 209"/>
                  <a:gd name="T14" fmla="*/ 107 w 184"/>
                  <a:gd name="T15" fmla="*/ 204 h 209"/>
                  <a:gd name="T16" fmla="*/ 58 w 184"/>
                  <a:gd name="T17" fmla="*/ 43 h 209"/>
                  <a:gd name="T18" fmla="*/ 19 w 184"/>
                  <a:gd name="T19" fmla="*/ 175 h 209"/>
                  <a:gd name="T20" fmla="*/ 0 w 184"/>
                  <a:gd name="T21" fmla="*/ 17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9">
                    <a:moveTo>
                      <a:pt x="0" y="170"/>
                    </a:moveTo>
                    <a:lnTo>
                      <a:pt x="48" y="0"/>
                    </a:lnTo>
                    <a:lnTo>
                      <a:pt x="73" y="9"/>
                    </a:lnTo>
                    <a:lnTo>
                      <a:pt x="121" y="170"/>
                    </a:lnTo>
                    <a:lnTo>
                      <a:pt x="160" y="34"/>
                    </a:lnTo>
                    <a:lnTo>
                      <a:pt x="184" y="43"/>
                    </a:lnTo>
                    <a:lnTo>
                      <a:pt x="131" y="209"/>
                    </a:lnTo>
                    <a:lnTo>
                      <a:pt x="107" y="204"/>
                    </a:lnTo>
                    <a:lnTo>
                      <a:pt x="58" y="43"/>
                    </a:lnTo>
                    <a:lnTo>
                      <a:pt x="19" y="175"/>
                    </a:lnTo>
                    <a:lnTo>
                      <a:pt x="0" y="170"/>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32" name="Freeform 28"/>
              <p:cNvSpPr/>
              <p:nvPr/>
            </p:nvSpPr>
            <p:spPr bwMode="auto">
              <a:xfrm>
                <a:off x="6897688" y="1298576"/>
                <a:ext cx="277813" cy="293688"/>
              </a:xfrm>
              <a:custGeom>
                <a:avLst/>
                <a:gdLst>
                  <a:gd name="T0" fmla="*/ 17 w 36"/>
                  <a:gd name="T1" fmla="*/ 23 h 38"/>
                  <a:gd name="T2" fmla="*/ 19 w 36"/>
                  <a:gd name="T3" fmla="*/ 19 h 38"/>
                  <a:gd name="T4" fmla="*/ 33 w 36"/>
                  <a:gd name="T5" fmla="*/ 25 h 38"/>
                  <a:gd name="T6" fmla="*/ 27 w 36"/>
                  <a:gd name="T7" fmla="*/ 37 h 38"/>
                  <a:gd name="T8" fmla="*/ 19 w 36"/>
                  <a:gd name="T9" fmla="*/ 38 h 38"/>
                  <a:gd name="T10" fmla="*/ 11 w 36"/>
                  <a:gd name="T11" fmla="*/ 36 h 38"/>
                  <a:gd name="T12" fmla="*/ 3 w 36"/>
                  <a:gd name="T13" fmla="*/ 30 h 38"/>
                  <a:gd name="T14" fmla="*/ 0 w 36"/>
                  <a:gd name="T15" fmla="*/ 21 h 38"/>
                  <a:gd name="T16" fmla="*/ 2 w 36"/>
                  <a:gd name="T17" fmla="*/ 11 h 38"/>
                  <a:gd name="T18" fmla="*/ 8 w 36"/>
                  <a:gd name="T19" fmla="*/ 3 h 38"/>
                  <a:gd name="T20" fmla="*/ 17 w 36"/>
                  <a:gd name="T21" fmla="*/ 0 h 38"/>
                  <a:gd name="T22" fmla="*/ 27 w 36"/>
                  <a:gd name="T23" fmla="*/ 2 h 38"/>
                  <a:gd name="T24" fmla="*/ 33 w 36"/>
                  <a:gd name="T25" fmla="*/ 6 h 38"/>
                  <a:gd name="T26" fmla="*/ 36 w 36"/>
                  <a:gd name="T27" fmla="*/ 11 h 38"/>
                  <a:gd name="T28" fmla="*/ 36 w 36"/>
                  <a:gd name="T29" fmla="*/ 18 h 38"/>
                  <a:gd name="T30" fmla="*/ 31 w 36"/>
                  <a:gd name="T31" fmla="*/ 17 h 38"/>
                  <a:gd name="T32" fmla="*/ 31 w 36"/>
                  <a:gd name="T33" fmla="*/ 12 h 38"/>
                  <a:gd name="T34" fmla="*/ 29 w 36"/>
                  <a:gd name="T35" fmla="*/ 9 h 38"/>
                  <a:gd name="T36" fmla="*/ 25 w 36"/>
                  <a:gd name="T37" fmla="*/ 6 h 38"/>
                  <a:gd name="T38" fmla="*/ 19 w 36"/>
                  <a:gd name="T39" fmla="*/ 4 h 38"/>
                  <a:gd name="T40" fmla="*/ 15 w 36"/>
                  <a:gd name="T41" fmla="*/ 5 h 38"/>
                  <a:gd name="T42" fmla="*/ 11 w 36"/>
                  <a:gd name="T43" fmla="*/ 7 h 38"/>
                  <a:gd name="T44" fmla="*/ 7 w 36"/>
                  <a:gd name="T45" fmla="*/ 13 h 38"/>
                  <a:gd name="T46" fmla="*/ 5 w 36"/>
                  <a:gd name="T47" fmla="*/ 21 h 38"/>
                  <a:gd name="T48" fmla="*/ 7 w 36"/>
                  <a:gd name="T49" fmla="*/ 28 h 38"/>
                  <a:gd name="T50" fmla="*/ 13 w 36"/>
                  <a:gd name="T51" fmla="*/ 32 h 38"/>
                  <a:gd name="T52" fmla="*/ 19 w 36"/>
                  <a:gd name="T53" fmla="*/ 34 h 38"/>
                  <a:gd name="T54" fmla="*/ 24 w 36"/>
                  <a:gd name="T55" fmla="*/ 33 h 38"/>
                  <a:gd name="T56" fmla="*/ 27 w 36"/>
                  <a:gd name="T57" fmla="*/ 27 h 38"/>
                  <a:gd name="T58" fmla="*/ 17 w 36"/>
                  <a:gd name="T5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38">
                    <a:moveTo>
                      <a:pt x="17" y="23"/>
                    </a:moveTo>
                    <a:cubicBezTo>
                      <a:pt x="19" y="19"/>
                      <a:pt x="19" y="19"/>
                      <a:pt x="19" y="19"/>
                    </a:cubicBezTo>
                    <a:cubicBezTo>
                      <a:pt x="33" y="25"/>
                      <a:pt x="33" y="25"/>
                      <a:pt x="33" y="25"/>
                    </a:cubicBezTo>
                    <a:cubicBezTo>
                      <a:pt x="27" y="37"/>
                      <a:pt x="27" y="37"/>
                      <a:pt x="27" y="37"/>
                    </a:cubicBezTo>
                    <a:cubicBezTo>
                      <a:pt x="24" y="38"/>
                      <a:pt x="21" y="38"/>
                      <a:pt x="19" y="38"/>
                    </a:cubicBezTo>
                    <a:cubicBezTo>
                      <a:pt x="16" y="38"/>
                      <a:pt x="13" y="37"/>
                      <a:pt x="11" y="36"/>
                    </a:cubicBezTo>
                    <a:cubicBezTo>
                      <a:pt x="8" y="35"/>
                      <a:pt x="5" y="33"/>
                      <a:pt x="3" y="30"/>
                    </a:cubicBezTo>
                    <a:cubicBezTo>
                      <a:pt x="1" y="27"/>
                      <a:pt x="0" y="24"/>
                      <a:pt x="0" y="21"/>
                    </a:cubicBezTo>
                    <a:cubicBezTo>
                      <a:pt x="0" y="18"/>
                      <a:pt x="1" y="15"/>
                      <a:pt x="2" y="11"/>
                    </a:cubicBezTo>
                    <a:cubicBezTo>
                      <a:pt x="4" y="8"/>
                      <a:pt x="6" y="5"/>
                      <a:pt x="8" y="3"/>
                    </a:cubicBezTo>
                    <a:cubicBezTo>
                      <a:pt x="11" y="1"/>
                      <a:pt x="14" y="0"/>
                      <a:pt x="17" y="0"/>
                    </a:cubicBezTo>
                    <a:cubicBezTo>
                      <a:pt x="20" y="0"/>
                      <a:pt x="23" y="0"/>
                      <a:pt x="27" y="2"/>
                    </a:cubicBezTo>
                    <a:cubicBezTo>
                      <a:pt x="29" y="3"/>
                      <a:pt x="31" y="4"/>
                      <a:pt x="33" y="6"/>
                    </a:cubicBezTo>
                    <a:cubicBezTo>
                      <a:pt x="34" y="8"/>
                      <a:pt x="35" y="10"/>
                      <a:pt x="36" y="11"/>
                    </a:cubicBezTo>
                    <a:cubicBezTo>
                      <a:pt x="36" y="13"/>
                      <a:pt x="36" y="16"/>
                      <a:pt x="36" y="18"/>
                    </a:cubicBezTo>
                    <a:cubicBezTo>
                      <a:pt x="31" y="17"/>
                      <a:pt x="31" y="17"/>
                      <a:pt x="31" y="17"/>
                    </a:cubicBezTo>
                    <a:cubicBezTo>
                      <a:pt x="31" y="15"/>
                      <a:pt x="31" y="14"/>
                      <a:pt x="31" y="12"/>
                    </a:cubicBezTo>
                    <a:cubicBezTo>
                      <a:pt x="31" y="11"/>
                      <a:pt x="30" y="10"/>
                      <a:pt x="29" y="9"/>
                    </a:cubicBezTo>
                    <a:cubicBezTo>
                      <a:pt x="28" y="7"/>
                      <a:pt x="27" y="6"/>
                      <a:pt x="25" y="6"/>
                    </a:cubicBezTo>
                    <a:cubicBezTo>
                      <a:pt x="23" y="5"/>
                      <a:pt x="21" y="4"/>
                      <a:pt x="19" y="4"/>
                    </a:cubicBezTo>
                    <a:cubicBezTo>
                      <a:pt x="18" y="4"/>
                      <a:pt x="16" y="4"/>
                      <a:pt x="15" y="5"/>
                    </a:cubicBezTo>
                    <a:cubicBezTo>
                      <a:pt x="13" y="5"/>
                      <a:pt x="12" y="6"/>
                      <a:pt x="11" y="7"/>
                    </a:cubicBezTo>
                    <a:cubicBezTo>
                      <a:pt x="9" y="9"/>
                      <a:pt x="8" y="11"/>
                      <a:pt x="7" y="13"/>
                    </a:cubicBezTo>
                    <a:cubicBezTo>
                      <a:pt x="5" y="16"/>
                      <a:pt x="5" y="19"/>
                      <a:pt x="5" y="21"/>
                    </a:cubicBezTo>
                    <a:cubicBezTo>
                      <a:pt x="5" y="24"/>
                      <a:pt x="6" y="26"/>
                      <a:pt x="7" y="28"/>
                    </a:cubicBezTo>
                    <a:cubicBezTo>
                      <a:pt x="9" y="30"/>
                      <a:pt x="10" y="31"/>
                      <a:pt x="13" y="32"/>
                    </a:cubicBezTo>
                    <a:cubicBezTo>
                      <a:pt x="15" y="33"/>
                      <a:pt x="17" y="33"/>
                      <a:pt x="19" y="34"/>
                    </a:cubicBezTo>
                    <a:cubicBezTo>
                      <a:pt x="21" y="34"/>
                      <a:pt x="23" y="34"/>
                      <a:pt x="24" y="33"/>
                    </a:cubicBezTo>
                    <a:cubicBezTo>
                      <a:pt x="27" y="27"/>
                      <a:pt x="27" y="27"/>
                      <a:pt x="27" y="27"/>
                    </a:cubicBezTo>
                    <a:lnTo>
                      <a:pt x="17" y="23"/>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33" name="Freeform 29"/>
              <p:cNvSpPr/>
              <p:nvPr/>
            </p:nvSpPr>
            <p:spPr bwMode="auto">
              <a:xfrm>
                <a:off x="7361238" y="1560513"/>
                <a:ext cx="315913" cy="325438"/>
              </a:xfrm>
              <a:custGeom>
                <a:avLst/>
                <a:gdLst>
                  <a:gd name="T0" fmla="*/ 38 w 41"/>
                  <a:gd name="T1" fmla="*/ 15 h 42"/>
                  <a:gd name="T2" fmla="*/ 41 w 41"/>
                  <a:gd name="T3" fmla="*/ 18 h 42"/>
                  <a:gd name="T4" fmla="*/ 28 w 41"/>
                  <a:gd name="T5" fmla="*/ 35 h 42"/>
                  <a:gd name="T6" fmla="*/ 21 w 41"/>
                  <a:gd name="T7" fmla="*/ 40 h 42"/>
                  <a:gd name="T8" fmla="*/ 15 w 41"/>
                  <a:gd name="T9" fmla="*/ 42 h 42"/>
                  <a:gd name="T10" fmla="*/ 7 w 41"/>
                  <a:gd name="T11" fmla="*/ 38 h 42"/>
                  <a:gd name="T12" fmla="*/ 1 w 41"/>
                  <a:gd name="T13" fmla="*/ 31 h 42"/>
                  <a:gd name="T14" fmla="*/ 1 w 41"/>
                  <a:gd name="T15" fmla="*/ 24 h 42"/>
                  <a:gd name="T16" fmla="*/ 6 w 41"/>
                  <a:gd name="T17" fmla="*/ 16 h 42"/>
                  <a:gd name="T18" fmla="*/ 19 w 41"/>
                  <a:gd name="T19" fmla="*/ 0 h 42"/>
                  <a:gd name="T20" fmla="*/ 23 w 41"/>
                  <a:gd name="T21" fmla="*/ 3 h 42"/>
                  <a:gd name="T22" fmla="*/ 10 w 41"/>
                  <a:gd name="T23" fmla="*/ 19 h 42"/>
                  <a:gd name="T24" fmla="*/ 6 w 41"/>
                  <a:gd name="T25" fmla="*/ 25 h 42"/>
                  <a:gd name="T26" fmla="*/ 6 w 41"/>
                  <a:gd name="T27" fmla="*/ 30 h 42"/>
                  <a:gd name="T28" fmla="*/ 9 w 41"/>
                  <a:gd name="T29" fmla="*/ 34 h 42"/>
                  <a:gd name="T30" fmla="*/ 16 w 41"/>
                  <a:gd name="T31" fmla="*/ 37 h 42"/>
                  <a:gd name="T32" fmla="*/ 24 w 41"/>
                  <a:gd name="T33" fmla="*/ 31 h 42"/>
                  <a:gd name="T34" fmla="*/ 38 w 41"/>
                  <a:gd name="T35"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2">
                    <a:moveTo>
                      <a:pt x="38" y="15"/>
                    </a:moveTo>
                    <a:cubicBezTo>
                      <a:pt x="41" y="18"/>
                      <a:pt x="41" y="18"/>
                      <a:pt x="41" y="18"/>
                    </a:cubicBezTo>
                    <a:cubicBezTo>
                      <a:pt x="28" y="35"/>
                      <a:pt x="28" y="35"/>
                      <a:pt x="28" y="35"/>
                    </a:cubicBezTo>
                    <a:cubicBezTo>
                      <a:pt x="25" y="37"/>
                      <a:pt x="23" y="39"/>
                      <a:pt x="21" y="40"/>
                    </a:cubicBezTo>
                    <a:cubicBezTo>
                      <a:pt x="19" y="42"/>
                      <a:pt x="17" y="42"/>
                      <a:pt x="15" y="42"/>
                    </a:cubicBezTo>
                    <a:cubicBezTo>
                      <a:pt x="12" y="41"/>
                      <a:pt x="9" y="40"/>
                      <a:pt x="7" y="38"/>
                    </a:cubicBezTo>
                    <a:cubicBezTo>
                      <a:pt x="4" y="36"/>
                      <a:pt x="2" y="33"/>
                      <a:pt x="1" y="31"/>
                    </a:cubicBezTo>
                    <a:cubicBezTo>
                      <a:pt x="0" y="29"/>
                      <a:pt x="0" y="26"/>
                      <a:pt x="1" y="24"/>
                    </a:cubicBezTo>
                    <a:cubicBezTo>
                      <a:pt x="2" y="22"/>
                      <a:pt x="3" y="19"/>
                      <a:pt x="6" y="16"/>
                    </a:cubicBezTo>
                    <a:cubicBezTo>
                      <a:pt x="19" y="0"/>
                      <a:pt x="19" y="0"/>
                      <a:pt x="19" y="0"/>
                    </a:cubicBezTo>
                    <a:cubicBezTo>
                      <a:pt x="23" y="3"/>
                      <a:pt x="23" y="3"/>
                      <a:pt x="23" y="3"/>
                    </a:cubicBezTo>
                    <a:cubicBezTo>
                      <a:pt x="10" y="19"/>
                      <a:pt x="10" y="19"/>
                      <a:pt x="10" y="19"/>
                    </a:cubicBezTo>
                    <a:cubicBezTo>
                      <a:pt x="8" y="22"/>
                      <a:pt x="6" y="24"/>
                      <a:pt x="6" y="25"/>
                    </a:cubicBezTo>
                    <a:cubicBezTo>
                      <a:pt x="5" y="27"/>
                      <a:pt x="5" y="28"/>
                      <a:pt x="6" y="30"/>
                    </a:cubicBezTo>
                    <a:cubicBezTo>
                      <a:pt x="6" y="31"/>
                      <a:pt x="8" y="33"/>
                      <a:pt x="9" y="34"/>
                    </a:cubicBezTo>
                    <a:cubicBezTo>
                      <a:pt x="12" y="36"/>
                      <a:pt x="14" y="37"/>
                      <a:pt x="16" y="37"/>
                    </a:cubicBezTo>
                    <a:cubicBezTo>
                      <a:pt x="19" y="37"/>
                      <a:pt x="21" y="35"/>
                      <a:pt x="24" y="31"/>
                    </a:cubicBezTo>
                    <a:lnTo>
                      <a:pt x="38" y="15"/>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34" name="Freeform 30"/>
              <p:cNvSpPr/>
              <p:nvPr/>
            </p:nvSpPr>
            <p:spPr bwMode="auto">
              <a:xfrm>
                <a:off x="7545388" y="1770063"/>
                <a:ext cx="355600" cy="354013"/>
              </a:xfrm>
              <a:custGeom>
                <a:avLst/>
                <a:gdLst>
                  <a:gd name="T0" fmla="*/ 0 w 224"/>
                  <a:gd name="T1" fmla="*/ 121 h 223"/>
                  <a:gd name="T2" fmla="*/ 132 w 224"/>
                  <a:gd name="T3" fmla="*/ 0 h 223"/>
                  <a:gd name="T4" fmla="*/ 146 w 224"/>
                  <a:gd name="T5" fmla="*/ 19 h 223"/>
                  <a:gd name="T6" fmla="*/ 107 w 224"/>
                  <a:gd name="T7" fmla="*/ 180 h 223"/>
                  <a:gd name="T8" fmla="*/ 209 w 224"/>
                  <a:gd name="T9" fmla="*/ 87 h 223"/>
                  <a:gd name="T10" fmla="*/ 224 w 224"/>
                  <a:gd name="T11" fmla="*/ 107 h 223"/>
                  <a:gd name="T12" fmla="*/ 93 w 224"/>
                  <a:gd name="T13" fmla="*/ 223 h 223"/>
                  <a:gd name="T14" fmla="*/ 78 w 224"/>
                  <a:gd name="T15" fmla="*/ 204 h 223"/>
                  <a:gd name="T16" fmla="*/ 117 w 224"/>
                  <a:gd name="T17" fmla="*/ 43 h 223"/>
                  <a:gd name="T18" fmla="*/ 15 w 224"/>
                  <a:gd name="T19" fmla="*/ 136 h 223"/>
                  <a:gd name="T20" fmla="*/ 0 w 224"/>
                  <a:gd name="T2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3">
                    <a:moveTo>
                      <a:pt x="0" y="121"/>
                    </a:moveTo>
                    <a:lnTo>
                      <a:pt x="132" y="0"/>
                    </a:lnTo>
                    <a:lnTo>
                      <a:pt x="146" y="19"/>
                    </a:lnTo>
                    <a:lnTo>
                      <a:pt x="107" y="180"/>
                    </a:lnTo>
                    <a:lnTo>
                      <a:pt x="209" y="87"/>
                    </a:lnTo>
                    <a:lnTo>
                      <a:pt x="224" y="107"/>
                    </a:lnTo>
                    <a:lnTo>
                      <a:pt x="93" y="223"/>
                    </a:lnTo>
                    <a:lnTo>
                      <a:pt x="78" y="204"/>
                    </a:lnTo>
                    <a:lnTo>
                      <a:pt x="117" y="43"/>
                    </a:lnTo>
                    <a:lnTo>
                      <a:pt x="15" y="136"/>
                    </a:lnTo>
                    <a:lnTo>
                      <a:pt x="0" y="121"/>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35" name="Freeform 31"/>
              <p:cNvSpPr/>
              <p:nvPr/>
            </p:nvSpPr>
            <p:spPr bwMode="auto">
              <a:xfrm>
                <a:off x="7739063" y="2016126"/>
                <a:ext cx="246063" cy="201613"/>
              </a:xfrm>
              <a:custGeom>
                <a:avLst/>
                <a:gdLst>
                  <a:gd name="T0" fmla="*/ 0 w 155"/>
                  <a:gd name="T1" fmla="*/ 107 h 127"/>
                  <a:gd name="T2" fmla="*/ 141 w 155"/>
                  <a:gd name="T3" fmla="*/ 0 h 127"/>
                  <a:gd name="T4" fmla="*/ 155 w 155"/>
                  <a:gd name="T5" fmla="*/ 20 h 127"/>
                  <a:gd name="T6" fmla="*/ 14 w 155"/>
                  <a:gd name="T7" fmla="*/ 127 h 127"/>
                  <a:gd name="T8" fmla="*/ 0 w 155"/>
                  <a:gd name="T9" fmla="*/ 107 h 127"/>
                </a:gdLst>
                <a:ahLst/>
                <a:cxnLst>
                  <a:cxn ang="0">
                    <a:pos x="T0" y="T1"/>
                  </a:cxn>
                  <a:cxn ang="0">
                    <a:pos x="T2" y="T3"/>
                  </a:cxn>
                  <a:cxn ang="0">
                    <a:pos x="T4" y="T5"/>
                  </a:cxn>
                  <a:cxn ang="0">
                    <a:pos x="T6" y="T7"/>
                  </a:cxn>
                  <a:cxn ang="0">
                    <a:pos x="T8" y="T9"/>
                  </a:cxn>
                </a:cxnLst>
                <a:rect l="0" t="0" r="r" b="b"/>
                <a:pathLst>
                  <a:path w="155" h="127">
                    <a:moveTo>
                      <a:pt x="0" y="107"/>
                    </a:moveTo>
                    <a:lnTo>
                      <a:pt x="141" y="0"/>
                    </a:lnTo>
                    <a:lnTo>
                      <a:pt x="155" y="20"/>
                    </a:lnTo>
                    <a:lnTo>
                      <a:pt x="14" y="127"/>
                    </a:lnTo>
                    <a:lnTo>
                      <a:pt x="0" y="107"/>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36" name="Freeform 32"/>
              <p:cNvSpPr/>
              <p:nvPr/>
            </p:nvSpPr>
            <p:spPr bwMode="auto">
              <a:xfrm>
                <a:off x="7839075" y="2093913"/>
                <a:ext cx="315913" cy="277813"/>
              </a:xfrm>
              <a:custGeom>
                <a:avLst/>
                <a:gdLst>
                  <a:gd name="T0" fmla="*/ 0 w 41"/>
                  <a:gd name="T1" fmla="*/ 31 h 36"/>
                  <a:gd name="T2" fmla="*/ 24 w 41"/>
                  <a:gd name="T3" fmla="*/ 0 h 36"/>
                  <a:gd name="T4" fmla="*/ 27 w 41"/>
                  <a:gd name="T5" fmla="*/ 5 h 36"/>
                  <a:gd name="T6" fmla="*/ 9 w 41"/>
                  <a:gd name="T7" fmla="*/ 27 h 36"/>
                  <a:gd name="T8" fmla="*/ 5 w 41"/>
                  <a:gd name="T9" fmla="*/ 32 h 36"/>
                  <a:gd name="T10" fmla="*/ 11 w 41"/>
                  <a:gd name="T11" fmla="*/ 30 h 36"/>
                  <a:gd name="T12" fmla="*/ 39 w 41"/>
                  <a:gd name="T13" fmla="*/ 25 h 36"/>
                  <a:gd name="T14" fmla="*/ 41 w 41"/>
                  <a:gd name="T15" fmla="*/ 29 h 36"/>
                  <a:gd name="T16" fmla="*/ 3 w 41"/>
                  <a:gd name="T17" fmla="*/ 36 h 36"/>
                  <a:gd name="T18" fmla="*/ 0 w 41"/>
                  <a:gd name="T1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6">
                    <a:moveTo>
                      <a:pt x="0" y="31"/>
                    </a:moveTo>
                    <a:cubicBezTo>
                      <a:pt x="24" y="0"/>
                      <a:pt x="24" y="0"/>
                      <a:pt x="24" y="0"/>
                    </a:cubicBezTo>
                    <a:cubicBezTo>
                      <a:pt x="27" y="5"/>
                      <a:pt x="27" y="5"/>
                      <a:pt x="27" y="5"/>
                    </a:cubicBezTo>
                    <a:cubicBezTo>
                      <a:pt x="9" y="27"/>
                      <a:pt x="9" y="27"/>
                      <a:pt x="9" y="27"/>
                    </a:cubicBezTo>
                    <a:cubicBezTo>
                      <a:pt x="8" y="29"/>
                      <a:pt x="6" y="30"/>
                      <a:pt x="5" y="32"/>
                    </a:cubicBezTo>
                    <a:cubicBezTo>
                      <a:pt x="7" y="31"/>
                      <a:pt x="9" y="30"/>
                      <a:pt x="11" y="30"/>
                    </a:cubicBezTo>
                    <a:cubicBezTo>
                      <a:pt x="39" y="25"/>
                      <a:pt x="39" y="25"/>
                      <a:pt x="39" y="25"/>
                    </a:cubicBezTo>
                    <a:cubicBezTo>
                      <a:pt x="41" y="29"/>
                      <a:pt x="41" y="29"/>
                      <a:pt x="41" y="29"/>
                    </a:cubicBezTo>
                    <a:cubicBezTo>
                      <a:pt x="3" y="36"/>
                      <a:pt x="3" y="36"/>
                      <a:pt x="3" y="36"/>
                    </a:cubicBezTo>
                    <a:lnTo>
                      <a:pt x="0" y="31"/>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37" name="Freeform 33"/>
              <p:cNvSpPr/>
              <p:nvPr/>
            </p:nvSpPr>
            <p:spPr bwMode="auto">
              <a:xfrm>
                <a:off x="7931150" y="2379663"/>
                <a:ext cx="339725" cy="307975"/>
              </a:xfrm>
              <a:custGeom>
                <a:avLst/>
                <a:gdLst>
                  <a:gd name="T0" fmla="*/ 0 w 214"/>
                  <a:gd name="T1" fmla="*/ 73 h 194"/>
                  <a:gd name="T2" fmla="*/ 166 w 214"/>
                  <a:gd name="T3" fmla="*/ 0 h 194"/>
                  <a:gd name="T4" fmla="*/ 214 w 214"/>
                  <a:gd name="T5" fmla="*/ 116 h 194"/>
                  <a:gd name="T6" fmla="*/ 195 w 214"/>
                  <a:gd name="T7" fmla="*/ 126 h 194"/>
                  <a:gd name="T8" fmla="*/ 156 w 214"/>
                  <a:gd name="T9" fmla="*/ 29 h 194"/>
                  <a:gd name="T10" fmla="*/ 102 w 214"/>
                  <a:gd name="T11" fmla="*/ 53 h 194"/>
                  <a:gd name="T12" fmla="*/ 146 w 214"/>
                  <a:gd name="T13" fmla="*/ 141 h 194"/>
                  <a:gd name="T14" fmla="*/ 127 w 214"/>
                  <a:gd name="T15" fmla="*/ 150 h 194"/>
                  <a:gd name="T16" fmla="*/ 88 w 214"/>
                  <a:gd name="T17" fmla="*/ 63 h 194"/>
                  <a:gd name="T18" fmla="*/ 30 w 214"/>
                  <a:gd name="T19" fmla="*/ 87 h 194"/>
                  <a:gd name="T20" fmla="*/ 73 w 214"/>
                  <a:gd name="T21" fmla="*/ 184 h 194"/>
                  <a:gd name="T22" fmla="*/ 59 w 214"/>
                  <a:gd name="T23" fmla="*/ 194 h 194"/>
                  <a:gd name="T24" fmla="*/ 0 w 214"/>
                  <a:gd name="T25" fmla="*/ 7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 h="194">
                    <a:moveTo>
                      <a:pt x="0" y="73"/>
                    </a:moveTo>
                    <a:lnTo>
                      <a:pt x="166" y="0"/>
                    </a:lnTo>
                    <a:lnTo>
                      <a:pt x="214" y="116"/>
                    </a:lnTo>
                    <a:lnTo>
                      <a:pt x="195" y="126"/>
                    </a:lnTo>
                    <a:lnTo>
                      <a:pt x="156" y="29"/>
                    </a:lnTo>
                    <a:lnTo>
                      <a:pt x="102" y="53"/>
                    </a:lnTo>
                    <a:lnTo>
                      <a:pt x="146" y="141"/>
                    </a:lnTo>
                    <a:lnTo>
                      <a:pt x="127" y="150"/>
                    </a:lnTo>
                    <a:lnTo>
                      <a:pt x="88" y="63"/>
                    </a:lnTo>
                    <a:lnTo>
                      <a:pt x="30" y="87"/>
                    </a:lnTo>
                    <a:lnTo>
                      <a:pt x="73" y="184"/>
                    </a:lnTo>
                    <a:lnTo>
                      <a:pt x="59" y="194"/>
                    </a:lnTo>
                    <a:lnTo>
                      <a:pt x="0" y="73"/>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38" name="Freeform 34"/>
              <p:cNvSpPr>
                <a:spLocks noEditPoints="1"/>
              </p:cNvSpPr>
              <p:nvPr/>
            </p:nvSpPr>
            <p:spPr bwMode="auto">
              <a:xfrm>
                <a:off x="8039100" y="2657476"/>
                <a:ext cx="317500" cy="315913"/>
              </a:xfrm>
              <a:custGeom>
                <a:avLst/>
                <a:gdLst>
                  <a:gd name="T0" fmla="*/ 0 w 41"/>
                  <a:gd name="T1" fmla="*/ 10 h 41"/>
                  <a:gd name="T2" fmla="*/ 35 w 41"/>
                  <a:gd name="T3" fmla="*/ 0 h 41"/>
                  <a:gd name="T4" fmla="*/ 39 w 41"/>
                  <a:gd name="T5" fmla="*/ 15 h 41"/>
                  <a:gd name="T6" fmla="*/ 41 w 41"/>
                  <a:gd name="T7" fmla="*/ 23 h 41"/>
                  <a:gd name="T8" fmla="*/ 38 w 41"/>
                  <a:gd name="T9" fmla="*/ 27 h 41"/>
                  <a:gd name="T10" fmla="*/ 34 w 41"/>
                  <a:gd name="T11" fmla="*/ 30 h 41"/>
                  <a:gd name="T12" fmla="*/ 27 w 41"/>
                  <a:gd name="T13" fmla="*/ 30 h 41"/>
                  <a:gd name="T14" fmla="*/ 21 w 41"/>
                  <a:gd name="T15" fmla="*/ 23 h 41"/>
                  <a:gd name="T16" fmla="*/ 20 w 41"/>
                  <a:gd name="T17" fmla="*/ 27 h 41"/>
                  <a:gd name="T18" fmla="*/ 17 w 41"/>
                  <a:gd name="T19" fmla="*/ 32 h 41"/>
                  <a:gd name="T20" fmla="*/ 9 w 41"/>
                  <a:gd name="T21" fmla="*/ 41 h 41"/>
                  <a:gd name="T22" fmla="*/ 7 w 41"/>
                  <a:gd name="T23" fmla="*/ 35 h 41"/>
                  <a:gd name="T24" fmla="*/ 13 w 41"/>
                  <a:gd name="T25" fmla="*/ 28 h 41"/>
                  <a:gd name="T26" fmla="*/ 17 w 41"/>
                  <a:gd name="T27" fmla="*/ 24 h 41"/>
                  <a:gd name="T28" fmla="*/ 19 w 41"/>
                  <a:gd name="T29" fmla="*/ 21 h 41"/>
                  <a:gd name="T30" fmla="*/ 19 w 41"/>
                  <a:gd name="T31" fmla="*/ 18 h 41"/>
                  <a:gd name="T32" fmla="*/ 18 w 41"/>
                  <a:gd name="T33" fmla="*/ 16 h 41"/>
                  <a:gd name="T34" fmla="*/ 17 w 41"/>
                  <a:gd name="T35" fmla="*/ 10 h 41"/>
                  <a:gd name="T36" fmla="*/ 1 w 41"/>
                  <a:gd name="T37" fmla="*/ 15 h 41"/>
                  <a:gd name="T38" fmla="*/ 0 w 41"/>
                  <a:gd name="T39" fmla="*/ 10 h 41"/>
                  <a:gd name="T40" fmla="*/ 21 w 41"/>
                  <a:gd name="T41" fmla="*/ 9 h 41"/>
                  <a:gd name="T42" fmla="*/ 24 w 41"/>
                  <a:gd name="T43" fmla="*/ 19 h 41"/>
                  <a:gd name="T44" fmla="*/ 26 w 41"/>
                  <a:gd name="T45" fmla="*/ 24 h 41"/>
                  <a:gd name="T46" fmla="*/ 29 w 41"/>
                  <a:gd name="T47" fmla="*/ 26 h 41"/>
                  <a:gd name="T48" fmla="*/ 32 w 41"/>
                  <a:gd name="T49" fmla="*/ 26 h 41"/>
                  <a:gd name="T50" fmla="*/ 36 w 41"/>
                  <a:gd name="T51" fmla="*/ 23 h 41"/>
                  <a:gd name="T52" fmla="*/ 36 w 41"/>
                  <a:gd name="T53" fmla="*/ 17 h 41"/>
                  <a:gd name="T54" fmla="*/ 32 w 41"/>
                  <a:gd name="T55" fmla="*/ 6 h 41"/>
                  <a:gd name="T56" fmla="*/ 21 w 41"/>
                  <a:gd name="T57"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41">
                    <a:moveTo>
                      <a:pt x="0" y="10"/>
                    </a:moveTo>
                    <a:cubicBezTo>
                      <a:pt x="35" y="0"/>
                      <a:pt x="35" y="0"/>
                      <a:pt x="35" y="0"/>
                    </a:cubicBezTo>
                    <a:cubicBezTo>
                      <a:pt x="39" y="15"/>
                      <a:pt x="39" y="15"/>
                      <a:pt x="39" y="15"/>
                    </a:cubicBezTo>
                    <a:cubicBezTo>
                      <a:pt x="40" y="18"/>
                      <a:pt x="41" y="21"/>
                      <a:pt x="41" y="23"/>
                    </a:cubicBezTo>
                    <a:cubicBezTo>
                      <a:pt x="40" y="24"/>
                      <a:pt x="40" y="26"/>
                      <a:pt x="38" y="27"/>
                    </a:cubicBezTo>
                    <a:cubicBezTo>
                      <a:pt x="37" y="29"/>
                      <a:pt x="36" y="30"/>
                      <a:pt x="34" y="30"/>
                    </a:cubicBezTo>
                    <a:cubicBezTo>
                      <a:pt x="31" y="31"/>
                      <a:pt x="29" y="31"/>
                      <a:pt x="27" y="30"/>
                    </a:cubicBezTo>
                    <a:cubicBezTo>
                      <a:pt x="24" y="29"/>
                      <a:pt x="23" y="27"/>
                      <a:pt x="21" y="23"/>
                    </a:cubicBezTo>
                    <a:cubicBezTo>
                      <a:pt x="21" y="25"/>
                      <a:pt x="21" y="26"/>
                      <a:pt x="20" y="27"/>
                    </a:cubicBezTo>
                    <a:cubicBezTo>
                      <a:pt x="19" y="29"/>
                      <a:pt x="18" y="30"/>
                      <a:pt x="17" y="32"/>
                    </a:cubicBezTo>
                    <a:cubicBezTo>
                      <a:pt x="9" y="41"/>
                      <a:pt x="9" y="41"/>
                      <a:pt x="9" y="41"/>
                    </a:cubicBezTo>
                    <a:cubicBezTo>
                      <a:pt x="7" y="35"/>
                      <a:pt x="7" y="35"/>
                      <a:pt x="7" y="35"/>
                    </a:cubicBezTo>
                    <a:cubicBezTo>
                      <a:pt x="13" y="28"/>
                      <a:pt x="13" y="28"/>
                      <a:pt x="13" y="28"/>
                    </a:cubicBezTo>
                    <a:cubicBezTo>
                      <a:pt x="15" y="26"/>
                      <a:pt x="16" y="25"/>
                      <a:pt x="17" y="24"/>
                    </a:cubicBezTo>
                    <a:cubicBezTo>
                      <a:pt x="18" y="22"/>
                      <a:pt x="18" y="21"/>
                      <a:pt x="19" y="21"/>
                    </a:cubicBezTo>
                    <a:cubicBezTo>
                      <a:pt x="19" y="20"/>
                      <a:pt x="19" y="19"/>
                      <a:pt x="19" y="18"/>
                    </a:cubicBezTo>
                    <a:cubicBezTo>
                      <a:pt x="19" y="18"/>
                      <a:pt x="19" y="17"/>
                      <a:pt x="18" y="16"/>
                    </a:cubicBezTo>
                    <a:cubicBezTo>
                      <a:pt x="17" y="10"/>
                      <a:pt x="17" y="10"/>
                      <a:pt x="17" y="10"/>
                    </a:cubicBezTo>
                    <a:cubicBezTo>
                      <a:pt x="1" y="15"/>
                      <a:pt x="1" y="15"/>
                      <a:pt x="1" y="15"/>
                    </a:cubicBezTo>
                    <a:lnTo>
                      <a:pt x="0" y="10"/>
                    </a:lnTo>
                    <a:close/>
                    <a:moveTo>
                      <a:pt x="21" y="9"/>
                    </a:moveTo>
                    <a:cubicBezTo>
                      <a:pt x="24" y="19"/>
                      <a:pt x="24" y="19"/>
                      <a:pt x="24" y="19"/>
                    </a:cubicBezTo>
                    <a:cubicBezTo>
                      <a:pt x="24" y="21"/>
                      <a:pt x="25" y="23"/>
                      <a:pt x="26" y="24"/>
                    </a:cubicBezTo>
                    <a:cubicBezTo>
                      <a:pt x="27" y="25"/>
                      <a:pt x="28" y="25"/>
                      <a:pt x="29" y="26"/>
                    </a:cubicBezTo>
                    <a:cubicBezTo>
                      <a:pt x="30" y="26"/>
                      <a:pt x="31" y="26"/>
                      <a:pt x="32" y="26"/>
                    </a:cubicBezTo>
                    <a:cubicBezTo>
                      <a:pt x="34" y="25"/>
                      <a:pt x="35" y="24"/>
                      <a:pt x="36" y="23"/>
                    </a:cubicBezTo>
                    <a:cubicBezTo>
                      <a:pt x="36" y="21"/>
                      <a:pt x="36" y="19"/>
                      <a:pt x="36" y="17"/>
                    </a:cubicBezTo>
                    <a:cubicBezTo>
                      <a:pt x="32" y="6"/>
                      <a:pt x="32" y="6"/>
                      <a:pt x="32" y="6"/>
                    </a:cubicBezTo>
                    <a:lnTo>
                      <a:pt x="21" y="9"/>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39" name="Freeform 35"/>
              <p:cNvSpPr/>
              <p:nvPr/>
            </p:nvSpPr>
            <p:spPr bwMode="auto">
              <a:xfrm>
                <a:off x="8124825" y="2973388"/>
                <a:ext cx="292100" cy="231775"/>
              </a:xfrm>
              <a:custGeom>
                <a:avLst/>
                <a:gdLst>
                  <a:gd name="T0" fmla="*/ 10 w 38"/>
                  <a:gd name="T1" fmla="*/ 1 h 30"/>
                  <a:gd name="T2" fmla="*/ 11 w 38"/>
                  <a:gd name="T3" fmla="*/ 6 h 30"/>
                  <a:gd name="T4" fmla="*/ 7 w 38"/>
                  <a:gd name="T5" fmla="*/ 8 h 30"/>
                  <a:gd name="T6" fmla="*/ 5 w 38"/>
                  <a:gd name="T7" fmla="*/ 12 h 30"/>
                  <a:gd name="T8" fmla="*/ 5 w 38"/>
                  <a:gd name="T9" fmla="*/ 17 h 30"/>
                  <a:gd name="T10" fmla="*/ 6 w 38"/>
                  <a:gd name="T11" fmla="*/ 22 h 30"/>
                  <a:gd name="T12" fmla="*/ 9 w 38"/>
                  <a:gd name="T13" fmla="*/ 25 h 30"/>
                  <a:gd name="T14" fmla="*/ 12 w 38"/>
                  <a:gd name="T15" fmla="*/ 25 h 30"/>
                  <a:gd name="T16" fmla="*/ 15 w 38"/>
                  <a:gd name="T17" fmla="*/ 24 h 30"/>
                  <a:gd name="T18" fmla="*/ 16 w 38"/>
                  <a:gd name="T19" fmla="*/ 20 h 30"/>
                  <a:gd name="T20" fmla="*/ 17 w 38"/>
                  <a:gd name="T21" fmla="*/ 14 h 30"/>
                  <a:gd name="T22" fmla="*/ 18 w 38"/>
                  <a:gd name="T23" fmla="*/ 6 h 30"/>
                  <a:gd name="T24" fmla="*/ 21 w 38"/>
                  <a:gd name="T25" fmla="*/ 2 h 30"/>
                  <a:gd name="T26" fmla="*/ 25 w 38"/>
                  <a:gd name="T27" fmla="*/ 0 h 30"/>
                  <a:gd name="T28" fmla="*/ 31 w 38"/>
                  <a:gd name="T29" fmla="*/ 1 h 30"/>
                  <a:gd name="T30" fmla="*/ 35 w 38"/>
                  <a:gd name="T31" fmla="*/ 5 h 30"/>
                  <a:gd name="T32" fmla="*/ 37 w 38"/>
                  <a:gd name="T33" fmla="*/ 11 h 30"/>
                  <a:gd name="T34" fmla="*/ 37 w 38"/>
                  <a:gd name="T35" fmla="*/ 18 h 30"/>
                  <a:gd name="T36" fmla="*/ 34 w 38"/>
                  <a:gd name="T37" fmla="*/ 24 h 30"/>
                  <a:gd name="T38" fmla="*/ 29 w 38"/>
                  <a:gd name="T39" fmla="*/ 26 h 30"/>
                  <a:gd name="T40" fmla="*/ 28 w 38"/>
                  <a:gd name="T41" fmla="*/ 22 h 30"/>
                  <a:gd name="T42" fmla="*/ 32 w 38"/>
                  <a:gd name="T43" fmla="*/ 19 h 30"/>
                  <a:gd name="T44" fmla="*/ 33 w 38"/>
                  <a:gd name="T45" fmla="*/ 12 h 30"/>
                  <a:gd name="T46" fmla="*/ 31 w 38"/>
                  <a:gd name="T47" fmla="*/ 6 h 30"/>
                  <a:gd name="T48" fmla="*/ 26 w 38"/>
                  <a:gd name="T49" fmla="*/ 5 h 30"/>
                  <a:gd name="T50" fmla="*/ 23 w 38"/>
                  <a:gd name="T51" fmla="*/ 7 h 30"/>
                  <a:gd name="T52" fmla="*/ 22 w 38"/>
                  <a:gd name="T53" fmla="*/ 14 h 30"/>
                  <a:gd name="T54" fmla="*/ 21 w 38"/>
                  <a:gd name="T55" fmla="*/ 22 h 30"/>
                  <a:gd name="T56" fmla="*/ 18 w 38"/>
                  <a:gd name="T57" fmla="*/ 28 h 30"/>
                  <a:gd name="T58" fmla="*/ 13 w 38"/>
                  <a:gd name="T59" fmla="*/ 30 h 30"/>
                  <a:gd name="T60" fmla="*/ 8 w 38"/>
                  <a:gd name="T61" fmla="*/ 29 h 30"/>
                  <a:gd name="T62" fmla="*/ 3 w 38"/>
                  <a:gd name="T63" fmla="*/ 25 h 30"/>
                  <a:gd name="T64" fmla="*/ 0 w 38"/>
                  <a:gd name="T65" fmla="*/ 18 h 30"/>
                  <a:gd name="T66" fmla="*/ 0 w 38"/>
                  <a:gd name="T67" fmla="*/ 10 h 30"/>
                  <a:gd name="T68" fmla="*/ 4 w 38"/>
                  <a:gd name="T69" fmla="*/ 4 h 30"/>
                  <a:gd name="T70" fmla="*/ 10 w 38"/>
                  <a:gd name="T7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30">
                    <a:moveTo>
                      <a:pt x="10" y="1"/>
                    </a:moveTo>
                    <a:cubicBezTo>
                      <a:pt x="11" y="6"/>
                      <a:pt x="11" y="6"/>
                      <a:pt x="11" y="6"/>
                    </a:cubicBezTo>
                    <a:cubicBezTo>
                      <a:pt x="9" y="6"/>
                      <a:pt x="8" y="7"/>
                      <a:pt x="7" y="8"/>
                    </a:cubicBezTo>
                    <a:cubicBezTo>
                      <a:pt x="6" y="9"/>
                      <a:pt x="5" y="10"/>
                      <a:pt x="5" y="12"/>
                    </a:cubicBezTo>
                    <a:cubicBezTo>
                      <a:pt x="4" y="13"/>
                      <a:pt x="4" y="15"/>
                      <a:pt x="5" y="17"/>
                    </a:cubicBezTo>
                    <a:cubicBezTo>
                      <a:pt x="5" y="19"/>
                      <a:pt x="5" y="21"/>
                      <a:pt x="6" y="22"/>
                    </a:cubicBezTo>
                    <a:cubicBezTo>
                      <a:pt x="7" y="23"/>
                      <a:pt x="8" y="24"/>
                      <a:pt x="9" y="25"/>
                    </a:cubicBezTo>
                    <a:cubicBezTo>
                      <a:pt x="10" y="25"/>
                      <a:pt x="11" y="26"/>
                      <a:pt x="12" y="25"/>
                    </a:cubicBezTo>
                    <a:cubicBezTo>
                      <a:pt x="13" y="25"/>
                      <a:pt x="14" y="25"/>
                      <a:pt x="15" y="24"/>
                    </a:cubicBezTo>
                    <a:cubicBezTo>
                      <a:pt x="16" y="23"/>
                      <a:pt x="16" y="22"/>
                      <a:pt x="16" y="20"/>
                    </a:cubicBezTo>
                    <a:cubicBezTo>
                      <a:pt x="17" y="19"/>
                      <a:pt x="17" y="17"/>
                      <a:pt x="17" y="14"/>
                    </a:cubicBezTo>
                    <a:cubicBezTo>
                      <a:pt x="18" y="10"/>
                      <a:pt x="18" y="8"/>
                      <a:pt x="18" y="6"/>
                    </a:cubicBezTo>
                    <a:cubicBezTo>
                      <a:pt x="19" y="5"/>
                      <a:pt x="20" y="3"/>
                      <a:pt x="21" y="2"/>
                    </a:cubicBezTo>
                    <a:cubicBezTo>
                      <a:pt x="22" y="1"/>
                      <a:pt x="24" y="0"/>
                      <a:pt x="25" y="0"/>
                    </a:cubicBezTo>
                    <a:cubicBezTo>
                      <a:pt x="27" y="0"/>
                      <a:pt x="29" y="0"/>
                      <a:pt x="31" y="1"/>
                    </a:cubicBezTo>
                    <a:cubicBezTo>
                      <a:pt x="32" y="2"/>
                      <a:pt x="34" y="3"/>
                      <a:pt x="35" y="5"/>
                    </a:cubicBezTo>
                    <a:cubicBezTo>
                      <a:pt x="36" y="7"/>
                      <a:pt x="37" y="9"/>
                      <a:pt x="37" y="11"/>
                    </a:cubicBezTo>
                    <a:cubicBezTo>
                      <a:pt x="38" y="14"/>
                      <a:pt x="38" y="16"/>
                      <a:pt x="37" y="18"/>
                    </a:cubicBezTo>
                    <a:cubicBezTo>
                      <a:pt x="37" y="21"/>
                      <a:pt x="36" y="22"/>
                      <a:pt x="34" y="24"/>
                    </a:cubicBezTo>
                    <a:cubicBezTo>
                      <a:pt x="33" y="25"/>
                      <a:pt x="31" y="26"/>
                      <a:pt x="29" y="26"/>
                    </a:cubicBezTo>
                    <a:cubicBezTo>
                      <a:pt x="28" y="22"/>
                      <a:pt x="28" y="22"/>
                      <a:pt x="28" y="22"/>
                    </a:cubicBezTo>
                    <a:cubicBezTo>
                      <a:pt x="30" y="21"/>
                      <a:pt x="31" y="20"/>
                      <a:pt x="32" y="19"/>
                    </a:cubicBezTo>
                    <a:cubicBezTo>
                      <a:pt x="33" y="17"/>
                      <a:pt x="34" y="15"/>
                      <a:pt x="33" y="12"/>
                    </a:cubicBezTo>
                    <a:cubicBezTo>
                      <a:pt x="33" y="9"/>
                      <a:pt x="32" y="7"/>
                      <a:pt x="31" y="6"/>
                    </a:cubicBezTo>
                    <a:cubicBezTo>
                      <a:pt x="29" y="5"/>
                      <a:pt x="28" y="4"/>
                      <a:pt x="26" y="5"/>
                    </a:cubicBezTo>
                    <a:cubicBezTo>
                      <a:pt x="25" y="5"/>
                      <a:pt x="24" y="5"/>
                      <a:pt x="23" y="7"/>
                    </a:cubicBezTo>
                    <a:cubicBezTo>
                      <a:pt x="23" y="8"/>
                      <a:pt x="22" y="10"/>
                      <a:pt x="22" y="14"/>
                    </a:cubicBezTo>
                    <a:cubicBezTo>
                      <a:pt x="22" y="18"/>
                      <a:pt x="21" y="21"/>
                      <a:pt x="21" y="22"/>
                    </a:cubicBezTo>
                    <a:cubicBezTo>
                      <a:pt x="20" y="25"/>
                      <a:pt x="19" y="26"/>
                      <a:pt x="18" y="28"/>
                    </a:cubicBezTo>
                    <a:cubicBezTo>
                      <a:pt x="17" y="29"/>
                      <a:pt x="15" y="30"/>
                      <a:pt x="13" y="30"/>
                    </a:cubicBezTo>
                    <a:cubicBezTo>
                      <a:pt x="11" y="30"/>
                      <a:pt x="9" y="30"/>
                      <a:pt x="8" y="29"/>
                    </a:cubicBezTo>
                    <a:cubicBezTo>
                      <a:pt x="6" y="28"/>
                      <a:pt x="4" y="27"/>
                      <a:pt x="3" y="25"/>
                    </a:cubicBezTo>
                    <a:cubicBezTo>
                      <a:pt x="2" y="23"/>
                      <a:pt x="1" y="21"/>
                      <a:pt x="0" y="18"/>
                    </a:cubicBezTo>
                    <a:cubicBezTo>
                      <a:pt x="0" y="15"/>
                      <a:pt x="0" y="12"/>
                      <a:pt x="0" y="10"/>
                    </a:cubicBezTo>
                    <a:cubicBezTo>
                      <a:pt x="1" y="8"/>
                      <a:pt x="2" y="6"/>
                      <a:pt x="4" y="4"/>
                    </a:cubicBezTo>
                    <a:cubicBezTo>
                      <a:pt x="6" y="3"/>
                      <a:pt x="8" y="2"/>
                      <a:pt x="10" y="1"/>
                    </a:cubicBez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40" name="Freeform 36"/>
              <p:cNvSpPr/>
              <p:nvPr/>
            </p:nvSpPr>
            <p:spPr bwMode="auto">
              <a:xfrm>
                <a:off x="8147050" y="3259138"/>
                <a:ext cx="285750" cy="53975"/>
              </a:xfrm>
              <a:custGeom>
                <a:avLst/>
                <a:gdLst>
                  <a:gd name="T0" fmla="*/ 0 w 180"/>
                  <a:gd name="T1" fmla="*/ 10 h 34"/>
                  <a:gd name="T2" fmla="*/ 180 w 180"/>
                  <a:gd name="T3" fmla="*/ 0 h 34"/>
                  <a:gd name="T4" fmla="*/ 180 w 180"/>
                  <a:gd name="T5" fmla="*/ 24 h 34"/>
                  <a:gd name="T6" fmla="*/ 5 w 180"/>
                  <a:gd name="T7" fmla="*/ 34 h 34"/>
                  <a:gd name="T8" fmla="*/ 0 w 180"/>
                  <a:gd name="T9" fmla="*/ 10 h 34"/>
                </a:gdLst>
                <a:ahLst/>
                <a:cxnLst>
                  <a:cxn ang="0">
                    <a:pos x="T0" y="T1"/>
                  </a:cxn>
                  <a:cxn ang="0">
                    <a:pos x="T2" y="T3"/>
                  </a:cxn>
                  <a:cxn ang="0">
                    <a:pos x="T4" y="T5"/>
                  </a:cxn>
                  <a:cxn ang="0">
                    <a:pos x="T6" y="T7"/>
                  </a:cxn>
                  <a:cxn ang="0">
                    <a:pos x="T8" y="T9"/>
                  </a:cxn>
                </a:cxnLst>
                <a:rect l="0" t="0" r="r" b="b"/>
                <a:pathLst>
                  <a:path w="180" h="34">
                    <a:moveTo>
                      <a:pt x="0" y="10"/>
                    </a:moveTo>
                    <a:lnTo>
                      <a:pt x="180" y="0"/>
                    </a:lnTo>
                    <a:lnTo>
                      <a:pt x="180" y="24"/>
                    </a:lnTo>
                    <a:lnTo>
                      <a:pt x="5" y="34"/>
                    </a:lnTo>
                    <a:lnTo>
                      <a:pt x="0" y="10"/>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41" name="Freeform 37"/>
              <p:cNvSpPr/>
              <p:nvPr/>
            </p:nvSpPr>
            <p:spPr bwMode="auto">
              <a:xfrm>
                <a:off x="8154988" y="3367088"/>
                <a:ext cx="285750" cy="223838"/>
              </a:xfrm>
              <a:custGeom>
                <a:avLst/>
                <a:gdLst>
                  <a:gd name="T0" fmla="*/ 0 w 180"/>
                  <a:gd name="T1" fmla="*/ 53 h 141"/>
                  <a:gd name="T2" fmla="*/ 156 w 180"/>
                  <a:gd name="T3" fmla="*/ 58 h 141"/>
                  <a:gd name="T4" fmla="*/ 156 w 180"/>
                  <a:gd name="T5" fmla="*/ 0 h 141"/>
                  <a:gd name="T6" fmla="*/ 180 w 180"/>
                  <a:gd name="T7" fmla="*/ 0 h 141"/>
                  <a:gd name="T8" fmla="*/ 175 w 180"/>
                  <a:gd name="T9" fmla="*/ 141 h 141"/>
                  <a:gd name="T10" fmla="*/ 156 w 180"/>
                  <a:gd name="T11" fmla="*/ 141 h 141"/>
                  <a:gd name="T12" fmla="*/ 156 w 180"/>
                  <a:gd name="T13" fmla="*/ 83 h 141"/>
                  <a:gd name="T14" fmla="*/ 0 w 180"/>
                  <a:gd name="T15" fmla="*/ 78 h 141"/>
                  <a:gd name="T16" fmla="*/ 0 w 180"/>
                  <a:gd name="T17" fmla="*/ 5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41">
                    <a:moveTo>
                      <a:pt x="0" y="53"/>
                    </a:moveTo>
                    <a:lnTo>
                      <a:pt x="156" y="58"/>
                    </a:lnTo>
                    <a:lnTo>
                      <a:pt x="156" y="0"/>
                    </a:lnTo>
                    <a:lnTo>
                      <a:pt x="180" y="0"/>
                    </a:lnTo>
                    <a:lnTo>
                      <a:pt x="175" y="141"/>
                    </a:lnTo>
                    <a:lnTo>
                      <a:pt x="156" y="141"/>
                    </a:lnTo>
                    <a:lnTo>
                      <a:pt x="156" y="83"/>
                    </a:lnTo>
                    <a:lnTo>
                      <a:pt x="0" y="78"/>
                    </a:lnTo>
                    <a:lnTo>
                      <a:pt x="0" y="53"/>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42" name="Freeform 38"/>
              <p:cNvSpPr/>
              <p:nvPr/>
            </p:nvSpPr>
            <p:spPr bwMode="auto">
              <a:xfrm>
                <a:off x="8132763" y="3636963"/>
                <a:ext cx="300038" cy="255588"/>
              </a:xfrm>
              <a:custGeom>
                <a:avLst/>
                <a:gdLst>
                  <a:gd name="T0" fmla="*/ 1 w 39"/>
                  <a:gd name="T1" fmla="*/ 9 h 33"/>
                  <a:gd name="T2" fmla="*/ 16 w 39"/>
                  <a:gd name="T3" fmla="*/ 11 h 33"/>
                  <a:gd name="T4" fmla="*/ 39 w 39"/>
                  <a:gd name="T5" fmla="*/ 0 h 33"/>
                  <a:gd name="T6" fmla="*/ 38 w 39"/>
                  <a:gd name="T7" fmla="*/ 6 h 33"/>
                  <a:gd name="T8" fmla="*/ 26 w 39"/>
                  <a:gd name="T9" fmla="*/ 11 h 33"/>
                  <a:gd name="T10" fmla="*/ 19 w 39"/>
                  <a:gd name="T11" fmla="*/ 14 h 33"/>
                  <a:gd name="T12" fmla="*/ 25 w 39"/>
                  <a:gd name="T13" fmla="*/ 19 h 33"/>
                  <a:gd name="T14" fmla="*/ 35 w 39"/>
                  <a:gd name="T15" fmla="*/ 27 h 33"/>
                  <a:gd name="T16" fmla="*/ 34 w 39"/>
                  <a:gd name="T17" fmla="*/ 33 h 33"/>
                  <a:gd name="T18" fmla="*/ 15 w 39"/>
                  <a:gd name="T19" fmla="*/ 16 h 33"/>
                  <a:gd name="T20" fmla="*/ 0 w 39"/>
                  <a:gd name="T21" fmla="*/ 13 h 33"/>
                  <a:gd name="T22" fmla="*/ 1 w 39"/>
                  <a:gd name="T2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3">
                    <a:moveTo>
                      <a:pt x="1" y="9"/>
                    </a:moveTo>
                    <a:cubicBezTo>
                      <a:pt x="16" y="11"/>
                      <a:pt x="16" y="11"/>
                      <a:pt x="16" y="11"/>
                    </a:cubicBezTo>
                    <a:cubicBezTo>
                      <a:pt x="39" y="0"/>
                      <a:pt x="39" y="0"/>
                      <a:pt x="39" y="0"/>
                    </a:cubicBezTo>
                    <a:cubicBezTo>
                      <a:pt x="38" y="6"/>
                      <a:pt x="38" y="6"/>
                      <a:pt x="38" y="6"/>
                    </a:cubicBezTo>
                    <a:cubicBezTo>
                      <a:pt x="26" y="11"/>
                      <a:pt x="26" y="11"/>
                      <a:pt x="26" y="11"/>
                    </a:cubicBezTo>
                    <a:cubicBezTo>
                      <a:pt x="24" y="12"/>
                      <a:pt x="22" y="13"/>
                      <a:pt x="19" y="14"/>
                    </a:cubicBezTo>
                    <a:cubicBezTo>
                      <a:pt x="21" y="15"/>
                      <a:pt x="23" y="17"/>
                      <a:pt x="25" y="19"/>
                    </a:cubicBezTo>
                    <a:cubicBezTo>
                      <a:pt x="35" y="27"/>
                      <a:pt x="35" y="27"/>
                      <a:pt x="35" y="27"/>
                    </a:cubicBezTo>
                    <a:cubicBezTo>
                      <a:pt x="34" y="33"/>
                      <a:pt x="34" y="33"/>
                      <a:pt x="34" y="33"/>
                    </a:cubicBezTo>
                    <a:cubicBezTo>
                      <a:pt x="15" y="16"/>
                      <a:pt x="15" y="16"/>
                      <a:pt x="15" y="16"/>
                    </a:cubicBezTo>
                    <a:cubicBezTo>
                      <a:pt x="0" y="13"/>
                      <a:pt x="0" y="13"/>
                      <a:pt x="0" y="13"/>
                    </a:cubicBezTo>
                    <a:lnTo>
                      <a:pt x="1" y="9"/>
                    </a:lnTo>
                    <a:close/>
                  </a:path>
                </a:pathLst>
              </a:custGeom>
              <a:solidFill>
                <a:srgbClr val="666464"/>
              </a:solidFill>
              <a:ln>
                <a:noFill/>
              </a:ln>
            </p:spPr>
            <p:txBody>
              <a:bodyPr vert="horz" wrap="square" lIns="91440" tIns="45720" rIns="91440" bIns="45720" numCol="1" anchor="t" anchorCtr="0" compatLnSpc="1"/>
              <a:p>
                <a:endParaRPr lang="zh-CN" altLang="en-US"/>
              </a:p>
            </p:txBody>
          </p:sp>
          <p:sp>
            <p:nvSpPr>
              <p:cNvPr id="43" name="Freeform 39"/>
              <p:cNvSpPr>
                <a:spLocks noEditPoints="1"/>
              </p:cNvSpPr>
              <p:nvPr/>
            </p:nvSpPr>
            <p:spPr bwMode="auto">
              <a:xfrm>
                <a:off x="4706938" y="5080001"/>
                <a:ext cx="733425" cy="417513"/>
              </a:xfrm>
              <a:custGeom>
                <a:avLst/>
                <a:gdLst>
                  <a:gd name="T0" fmla="*/ 45 w 95"/>
                  <a:gd name="T1" fmla="*/ 1 h 54"/>
                  <a:gd name="T2" fmla="*/ 44 w 95"/>
                  <a:gd name="T3" fmla="*/ 9 h 54"/>
                  <a:gd name="T4" fmla="*/ 38 w 95"/>
                  <a:gd name="T5" fmla="*/ 13 h 54"/>
                  <a:gd name="T6" fmla="*/ 25 w 95"/>
                  <a:gd name="T7" fmla="*/ 25 h 54"/>
                  <a:gd name="T8" fmla="*/ 11 w 95"/>
                  <a:gd name="T9" fmla="*/ 38 h 54"/>
                  <a:gd name="T10" fmla="*/ 4 w 95"/>
                  <a:gd name="T11" fmla="*/ 49 h 54"/>
                  <a:gd name="T12" fmla="*/ 22 w 95"/>
                  <a:gd name="T13" fmla="*/ 41 h 54"/>
                  <a:gd name="T14" fmla="*/ 44 w 95"/>
                  <a:gd name="T15" fmla="*/ 26 h 54"/>
                  <a:gd name="T16" fmla="*/ 47 w 95"/>
                  <a:gd name="T17" fmla="*/ 25 h 54"/>
                  <a:gd name="T18" fmla="*/ 46 w 95"/>
                  <a:gd name="T19" fmla="*/ 24 h 54"/>
                  <a:gd name="T20" fmla="*/ 12 w 95"/>
                  <a:gd name="T21" fmla="*/ 42 h 54"/>
                  <a:gd name="T22" fmla="*/ 23 w 95"/>
                  <a:gd name="T23" fmla="*/ 33 h 54"/>
                  <a:gd name="T24" fmla="*/ 31 w 95"/>
                  <a:gd name="T25" fmla="*/ 21 h 54"/>
                  <a:gd name="T26" fmla="*/ 47 w 95"/>
                  <a:gd name="T27" fmla="*/ 14 h 54"/>
                  <a:gd name="T28" fmla="*/ 50 w 95"/>
                  <a:gd name="T29" fmla="*/ 11 h 54"/>
                  <a:gd name="T30" fmla="*/ 48 w 95"/>
                  <a:gd name="T31" fmla="*/ 2 h 54"/>
                  <a:gd name="T32" fmla="*/ 45 w 95"/>
                  <a:gd name="T33" fmla="*/ 1 h 54"/>
                  <a:gd name="T34" fmla="*/ 64 w 95"/>
                  <a:gd name="T35" fmla="*/ 20 h 54"/>
                  <a:gd name="T36" fmla="*/ 64 w 95"/>
                  <a:gd name="T37" fmla="*/ 33 h 54"/>
                  <a:gd name="T38" fmla="*/ 80 w 95"/>
                  <a:gd name="T39" fmla="*/ 37 h 54"/>
                  <a:gd name="T40" fmla="*/ 45 w 95"/>
                  <a:gd name="T41" fmla="*/ 43 h 54"/>
                  <a:gd name="T42" fmla="*/ 35 w 95"/>
                  <a:gd name="T43" fmla="*/ 37 h 54"/>
                  <a:gd name="T44" fmla="*/ 35 w 95"/>
                  <a:gd name="T45" fmla="*/ 46 h 54"/>
                  <a:gd name="T46" fmla="*/ 69 w 95"/>
                  <a:gd name="T47" fmla="*/ 53 h 54"/>
                  <a:gd name="T48" fmla="*/ 73 w 95"/>
                  <a:gd name="T49" fmla="*/ 49 h 54"/>
                  <a:gd name="T50" fmla="*/ 65 w 95"/>
                  <a:gd name="T51" fmla="*/ 47 h 54"/>
                  <a:gd name="T52" fmla="*/ 85 w 95"/>
                  <a:gd name="T53" fmla="*/ 41 h 54"/>
                  <a:gd name="T54" fmla="*/ 94 w 95"/>
                  <a:gd name="T55" fmla="*/ 40 h 54"/>
                  <a:gd name="T56" fmla="*/ 94 w 95"/>
                  <a:gd name="T57" fmla="*/ 35 h 54"/>
                  <a:gd name="T58" fmla="*/ 73 w 95"/>
                  <a:gd name="T59" fmla="*/ 25 h 54"/>
                  <a:gd name="T60" fmla="*/ 66 w 95"/>
                  <a:gd name="T61" fmla="*/ 22 h 54"/>
                  <a:gd name="T62" fmla="*/ 64 w 95"/>
                  <a:gd name="T63"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54">
                    <a:moveTo>
                      <a:pt x="45" y="1"/>
                    </a:moveTo>
                    <a:cubicBezTo>
                      <a:pt x="45" y="1"/>
                      <a:pt x="46" y="8"/>
                      <a:pt x="44" y="9"/>
                    </a:cubicBezTo>
                    <a:cubicBezTo>
                      <a:pt x="44" y="9"/>
                      <a:pt x="43" y="11"/>
                      <a:pt x="38" y="13"/>
                    </a:cubicBezTo>
                    <a:cubicBezTo>
                      <a:pt x="38" y="13"/>
                      <a:pt x="35" y="14"/>
                      <a:pt x="25" y="25"/>
                    </a:cubicBezTo>
                    <a:cubicBezTo>
                      <a:pt x="25" y="25"/>
                      <a:pt x="14" y="35"/>
                      <a:pt x="11" y="38"/>
                    </a:cubicBezTo>
                    <a:cubicBezTo>
                      <a:pt x="11" y="38"/>
                      <a:pt x="0" y="41"/>
                      <a:pt x="4" y="49"/>
                    </a:cubicBezTo>
                    <a:cubicBezTo>
                      <a:pt x="4" y="49"/>
                      <a:pt x="9" y="52"/>
                      <a:pt x="22" y="41"/>
                    </a:cubicBezTo>
                    <a:cubicBezTo>
                      <a:pt x="22" y="41"/>
                      <a:pt x="34" y="29"/>
                      <a:pt x="44" y="26"/>
                    </a:cubicBezTo>
                    <a:cubicBezTo>
                      <a:pt x="47" y="25"/>
                      <a:pt x="47" y="25"/>
                      <a:pt x="47" y="25"/>
                    </a:cubicBezTo>
                    <a:cubicBezTo>
                      <a:pt x="46" y="24"/>
                      <a:pt x="46" y="24"/>
                      <a:pt x="46" y="24"/>
                    </a:cubicBezTo>
                    <a:cubicBezTo>
                      <a:pt x="46" y="24"/>
                      <a:pt x="25" y="34"/>
                      <a:pt x="12" y="42"/>
                    </a:cubicBezTo>
                    <a:cubicBezTo>
                      <a:pt x="12" y="42"/>
                      <a:pt x="10" y="40"/>
                      <a:pt x="23" y="33"/>
                    </a:cubicBezTo>
                    <a:cubicBezTo>
                      <a:pt x="23" y="33"/>
                      <a:pt x="29" y="28"/>
                      <a:pt x="31" y="21"/>
                    </a:cubicBezTo>
                    <a:cubicBezTo>
                      <a:pt x="36" y="17"/>
                      <a:pt x="40" y="11"/>
                      <a:pt x="47" y="14"/>
                    </a:cubicBezTo>
                    <a:cubicBezTo>
                      <a:pt x="47" y="14"/>
                      <a:pt x="50" y="11"/>
                      <a:pt x="50" y="11"/>
                    </a:cubicBezTo>
                    <a:cubicBezTo>
                      <a:pt x="50" y="11"/>
                      <a:pt x="50" y="4"/>
                      <a:pt x="48" y="2"/>
                    </a:cubicBezTo>
                    <a:cubicBezTo>
                      <a:pt x="46" y="0"/>
                      <a:pt x="47" y="0"/>
                      <a:pt x="45" y="1"/>
                    </a:cubicBezTo>
                    <a:close/>
                    <a:moveTo>
                      <a:pt x="64" y="20"/>
                    </a:moveTo>
                    <a:cubicBezTo>
                      <a:pt x="64" y="20"/>
                      <a:pt x="57" y="27"/>
                      <a:pt x="64" y="33"/>
                    </a:cubicBezTo>
                    <a:cubicBezTo>
                      <a:pt x="64" y="33"/>
                      <a:pt x="74" y="31"/>
                      <a:pt x="80" y="37"/>
                    </a:cubicBezTo>
                    <a:cubicBezTo>
                      <a:pt x="75" y="40"/>
                      <a:pt x="51" y="40"/>
                      <a:pt x="45" y="43"/>
                    </a:cubicBezTo>
                    <a:cubicBezTo>
                      <a:pt x="45" y="43"/>
                      <a:pt x="38" y="41"/>
                      <a:pt x="35" y="37"/>
                    </a:cubicBezTo>
                    <a:cubicBezTo>
                      <a:pt x="35" y="37"/>
                      <a:pt x="26" y="34"/>
                      <a:pt x="35" y="46"/>
                    </a:cubicBezTo>
                    <a:cubicBezTo>
                      <a:pt x="35" y="46"/>
                      <a:pt x="43" y="52"/>
                      <a:pt x="69" y="53"/>
                    </a:cubicBezTo>
                    <a:cubicBezTo>
                      <a:pt x="69" y="53"/>
                      <a:pt x="77" y="54"/>
                      <a:pt x="73" y="49"/>
                    </a:cubicBezTo>
                    <a:cubicBezTo>
                      <a:pt x="73" y="49"/>
                      <a:pt x="68" y="46"/>
                      <a:pt x="65" y="47"/>
                    </a:cubicBezTo>
                    <a:cubicBezTo>
                      <a:pt x="62" y="49"/>
                      <a:pt x="75" y="40"/>
                      <a:pt x="85" y="41"/>
                    </a:cubicBezTo>
                    <a:cubicBezTo>
                      <a:pt x="85" y="41"/>
                      <a:pt x="93" y="39"/>
                      <a:pt x="94" y="40"/>
                    </a:cubicBezTo>
                    <a:cubicBezTo>
                      <a:pt x="94" y="40"/>
                      <a:pt x="95" y="36"/>
                      <a:pt x="94" y="35"/>
                    </a:cubicBezTo>
                    <a:cubicBezTo>
                      <a:pt x="94" y="35"/>
                      <a:pt x="92" y="31"/>
                      <a:pt x="73" y="25"/>
                    </a:cubicBezTo>
                    <a:cubicBezTo>
                      <a:pt x="73" y="25"/>
                      <a:pt x="67" y="24"/>
                      <a:pt x="66" y="22"/>
                    </a:cubicBezTo>
                    <a:cubicBezTo>
                      <a:pt x="64" y="20"/>
                      <a:pt x="64" y="20"/>
                      <a:pt x="64" y="20"/>
                    </a:cubicBezTo>
                    <a:close/>
                  </a:path>
                </a:pathLst>
              </a:custGeom>
              <a:solidFill>
                <a:srgbClr val="3E3A39"/>
              </a:solidFill>
              <a:ln>
                <a:noFill/>
              </a:ln>
            </p:spPr>
            <p:txBody>
              <a:bodyPr vert="horz" wrap="square" lIns="91440" tIns="45720" rIns="91440" bIns="45720" numCol="1" anchor="t" anchorCtr="0" compatLnSpc="1"/>
              <a:p>
                <a:endParaRPr lang="zh-CN" altLang="en-US"/>
              </a:p>
            </p:txBody>
          </p:sp>
          <p:sp>
            <p:nvSpPr>
              <p:cNvPr id="44" name="Freeform 40"/>
              <p:cNvSpPr/>
              <p:nvPr/>
            </p:nvSpPr>
            <p:spPr bwMode="auto">
              <a:xfrm>
                <a:off x="5518150" y="5451476"/>
                <a:ext cx="461963" cy="323850"/>
              </a:xfrm>
              <a:custGeom>
                <a:avLst/>
                <a:gdLst>
                  <a:gd name="T0" fmla="*/ 21 w 60"/>
                  <a:gd name="T1" fmla="*/ 3 h 42"/>
                  <a:gd name="T2" fmla="*/ 27 w 60"/>
                  <a:gd name="T3" fmla="*/ 8 h 42"/>
                  <a:gd name="T4" fmla="*/ 44 w 60"/>
                  <a:gd name="T5" fmla="*/ 9 h 42"/>
                  <a:gd name="T6" fmla="*/ 25 w 60"/>
                  <a:gd name="T7" fmla="*/ 31 h 42"/>
                  <a:gd name="T8" fmla="*/ 7 w 60"/>
                  <a:gd name="T9" fmla="*/ 31 h 42"/>
                  <a:gd name="T10" fmla="*/ 15 w 60"/>
                  <a:gd name="T11" fmla="*/ 40 h 42"/>
                  <a:gd name="T12" fmla="*/ 45 w 60"/>
                  <a:gd name="T13" fmla="*/ 38 h 42"/>
                  <a:gd name="T14" fmla="*/ 51 w 60"/>
                  <a:gd name="T15" fmla="*/ 40 h 42"/>
                  <a:gd name="T16" fmla="*/ 55 w 60"/>
                  <a:gd name="T17" fmla="*/ 38 h 42"/>
                  <a:gd name="T18" fmla="*/ 56 w 60"/>
                  <a:gd name="T19" fmla="*/ 32 h 42"/>
                  <a:gd name="T20" fmla="*/ 37 w 60"/>
                  <a:gd name="T21" fmla="*/ 32 h 42"/>
                  <a:gd name="T22" fmla="*/ 42 w 60"/>
                  <a:gd name="T23" fmla="*/ 22 h 42"/>
                  <a:gd name="T24" fmla="*/ 52 w 60"/>
                  <a:gd name="T25" fmla="*/ 14 h 42"/>
                  <a:gd name="T26" fmla="*/ 59 w 60"/>
                  <a:gd name="T27" fmla="*/ 7 h 42"/>
                  <a:gd name="T28" fmla="*/ 52 w 60"/>
                  <a:gd name="T29" fmla="*/ 0 h 42"/>
                  <a:gd name="T30" fmla="*/ 40 w 60"/>
                  <a:gd name="T31" fmla="*/ 3 h 42"/>
                  <a:gd name="T32" fmla="*/ 21 w 60"/>
                  <a:gd name="T33"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42">
                    <a:moveTo>
                      <a:pt x="21" y="3"/>
                    </a:moveTo>
                    <a:cubicBezTo>
                      <a:pt x="21" y="3"/>
                      <a:pt x="19" y="7"/>
                      <a:pt x="27" y="8"/>
                    </a:cubicBezTo>
                    <a:cubicBezTo>
                      <a:pt x="27" y="8"/>
                      <a:pt x="35" y="10"/>
                      <a:pt x="44" y="9"/>
                    </a:cubicBezTo>
                    <a:cubicBezTo>
                      <a:pt x="44" y="9"/>
                      <a:pt x="39" y="20"/>
                      <a:pt x="25" y="31"/>
                    </a:cubicBezTo>
                    <a:cubicBezTo>
                      <a:pt x="25" y="31"/>
                      <a:pt x="13" y="32"/>
                      <a:pt x="7" y="31"/>
                    </a:cubicBezTo>
                    <a:cubicBezTo>
                      <a:pt x="7" y="31"/>
                      <a:pt x="0" y="34"/>
                      <a:pt x="15" y="40"/>
                    </a:cubicBezTo>
                    <a:cubicBezTo>
                      <a:pt x="15" y="40"/>
                      <a:pt x="26" y="42"/>
                      <a:pt x="45" y="38"/>
                    </a:cubicBezTo>
                    <a:cubicBezTo>
                      <a:pt x="45" y="38"/>
                      <a:pt x="46" y="37"/>
                      <a:pt x="51" y="40"/>
                    </a:cubicBezTo>
                    <a:cubicBezTo>
                      <a:pt x="52" y="40"/>
                      <a:pt x="55" y="39"/>
                      <a:pt x="55" y="38"/>
                    </a:cubicBezTo>
                    <a:cubicBezTo>
                      <a:pt x="56" y="36"/>
                      <a:pt x="55" y="32"/>
                      <a:pt x="56" y="32"/>
                    </a:cubicBezTo>
                    <a:cubicBezTo>
                      <a:pt x="56" y="32"/>
                      <a:pt x="55" y="29"/>
                      <a:pt x="37" y="32"/>
                    </a:cubicBezTo>
                    <a:cubicBezTo>
                      <a:pt x="37" y="32"/>
                      <a:pt x="34" y="32"/>
                      <a:pt x="42" y="22"/>
                    </a:cubicBezTo>
                    <a:cubicBezTo>
                      <a:pt x="42" y="22"/>
                      <a:pt x="48" y="15"/>
                      <a:pt x="52" y="14"/>
                    </a:cubicBezTo>
                    <a:cubicBezTo>
                      <a:pt x="52" y="14"/>
                      <a:pt x="60" y="11"/>
                      <a:pt x="59" y="7"/>
                    </a:cubicBezTo>
                    <a:cubicBezTo>
                      <a:pt x="59" y="7"/>
                      <a:pt x="55" y="0"/>
                      <a:pt x="52" y="0"/>
                    </a:cubicBezTo>
                    <a:cubicBezTo>
                      <a:pt x="52" y="0"/>
                      <a:pt x="48" y="3"/>
                      <a:pt x="40" y="3"/>
                    </a:cubicBezTo>
                    <a:cubicBezTo>
                      <a:pt x="34" y="4"/>
                      <a:pt x="27" y="2"/>
                      <a:pt x="21" y="3"/>
                    </a:cubicBezTo>
                    <a:close/>
                  </a:path>
                </a:pathLst>
              </a:custGeom>
              <a:solidFill>
                <a:srgbClr val="3E3A39"/>
              </a:solidFill>
              <a:ln>
                <a:noFill/>
              </a:ln>
            </p:spPr>
            <p:txBody>
              <a:bodyPr vert="horz" wrap="square" lIns="91440" tIns="45720" rIns="91440" bIns="45720" numCol="1" anchor="t" anchorCtr="0" compatLnSpc="1"/>
              <a:p>
                <a:endParaRPr lang="zh-CN" altLang="en-US"/>
              </a:p>
            </p:txBody>
          </p:sp>
          <p:sp>
            <p:nvSpPr>
              <p:cNvPr id="45" name="Freeform 41"/>
              <p:cNvSpPr>
                <a:spLocks noEditPoints="1"/>
              </p:cNvSpPr>
              <p:nvPr/>
            </p:nvSpPr>
            <p:spPr bwMode="auto">
              <a:xfrm>
                <a:off x="6242050" y="5173663"/>
                <a:ext cx="479425" cy="617538"/>
              </a:xfrm>
              <a:custGeom>
                <a:avLst/>
                <a:gdLst>
                  <a:gd name="T0" fmla="*/ 30 w 62"/>
                  <a:gd name="T1" fmla="*/ 19 h 80"/>
                  <a:gd name="T2" fmla="*/ 27 w 62"/>
                  <a:gd name="T3" fmla="*/ 9 h 80"/>
                  <a:gd name="T4" fmla="*/ 37 w 62"/>
                  <a:gd name="T5" fmla="*/ 6 h 80"/>
                  <a:gd name="T6" fmla="*/ 38 w 62"/>
                  <a:gd name="T7" fmla="*/ 10 h 80"/>
                  <a:gd name="T8" fmla="*/ 34 w 62"/>
                  <a:gd name="T9" fmla="*/ 17 h 80"/>
                  <a:gd name="T10" fmla="*/ 31 w 62"/>
                  <a:gd name="T11" fmla="*/ 19 h 80"/>
                  <a:gd name="T12" fmla="*/ 30 w 62"/>
                  <a:gd name="T13" fmla="*/ 19 h 80"/>
                  <a:gd name="T14" fmla="*/ 1 w 62"/>
                  <a:gd name="T15" fmla="*/ 38 h 80"/>
                  <a:gd name="T16" fmla="*/ 4 w 62"/>
                  <a:gd name="T17" fmla="*/ 43 h 80"/>
                  <a:gd name="T18" fmla="*/ 38 w 62"/>
                  <a:gd name="T19" fmla="*/ 23 h 80"/>
                  <a:gd name="T20" fmla="*/ 50 w 62"/>
                  <a:gd name="T21" fmla="*/ 16 h 80"/>
                  <a:gd name="T22" fmla="*/ 38 w 62"/>
                  <a:gd name="T23" fmla="*/ 28 h 80"/>
                  <a:gd name="T24" fmla="*/ 26 w 62"/>
                  <a:gd name="T25" fmla="*/ 41 h 80"/>
                  <a:gd name="T26" fmla="*/ 29 w 62"/>
                  <a:gd name="T27" fmla="*/ 41 h 80"/>
                  <a:gd name="T28" fmla="*/ 46 w 62"/>
                  <a:gd name="T29" fmla="*/ 32 h 80"/>
                  <a:gd name="T30" fmla="*/ 20 w 62"/>
                  <a:gd name="T31" fmla="*/ 53 h 80"/>
                  <a:gd name="T32" fmla="*/ 25 w 62"/>
                  <a:gd name="T33" fmla="*/ 55 h 80"/>
                  <a:gd name="T34" fmla="*/ 43 w 62"/>
                  <a:gd name="T35" fmla="*/ 42 h 80"/>
                  <a:gd name="T36" fmla="*/ 53 w 62"/>
                  <a:gd name="T37" fmla="*/ 40 h 80"/>
                  <a:gd name="T38" fmla="*/ 54 w 62"/>
                  <a:gd name="T39" fmla="*/ 61 h 80"/>
                  <a:gd name="T40" fmla="*/ 54 w 62"/>
                  <a:gd name="T41" fmla="*/ 73 h 80"/>
                  <a:gd name="T42" fmla="*/ 42 w 62"/>
                  <a:gd name="T43" fmla="*/ 72 h 80"/>
                  <a:gd name="T44" fmla="*/ 43 w 62"/>
                  <a:gd name="T45" fmla="*/ 73 h 80"/>
                  <a:gd name="T46" fmla="*/ 58 w 62"/>
                  <a:gd name="T47" fmla="*/ 79 h 80"/>
                  <a:gd name="T48" fmla="*/ 61 w 62"/>
                  <a:gd name="T49" fmla="*/ 75 h 80"/>
                  <a:gd name="T50" fmla="*/ 60 w 62"/>
                  <a:gd name="T51" fmla="*/ 36 h 80"/>
                  <a:gd name="T52" fmla="*/ 51 w 62"/>
                  <a:gd name="T53" fmla="*/ 34 h 80"/>
                  <a:gd name="T54" fmla="*/ 52 w 62"/>
                  <a:gd name="T55" fmla="*/ 30 h 80"/>
                  <a:gd name="T56" fmla="*/ 43 w 62"/>
                  <a:gd name="T57" fmla="*/ 28 h 80"/>
                  <a:gd name="T58" fmla="*/ 43 w 62"/>
                  <a:gd name="T59" fmla="*/ 25 h 80"/>
                  <a:gd name="T60" fmla="*/ 52 w 62"/>
                  <a:gd name="T61" fmla="*/ 18 h 80"/>
                  <a:gd name="T62" fmla="*/ 57 w 62"/>
                  <a:gd name="T63" fmla="*/ 13 h 80"/>
                  <a:gd name="T64" fmla="*/ 52 w 62"/>
                  <a:gd name="T65" fmla="*/ 11 h 80"/>
                  <a:gd name="T66" fmla="*/ 1 w 62"/>
                  <a:gd name="T67" fmla="*/ 38 h 80"/>
                  <a:gd name="T68" fmla="*/ 17 w 62"/>
                  <a:gd name="T69" fmla="*/ 79 h 80"/>
                  <a:gd name="T70" fmla="*/ 17 w 62"/>
                  <a:gd name="T71" fmla="*/ 73 h 80"/>
                  <a:gd name="T72" fmla="*/ 18 w 62"/>
                  <a:gd name="T73" fmla="*/ 61 h 80"/>
                  <a:gd name="T74" fmla="*/ 23 w 62"/>
                  <a:gd name="T75" fmla="*/ 60 h 80"/>
                  <a:gd name="T76" fmla="*/ 20 w 62"/>
                  <a:gd name="T77" fmla="*/ 79 h 80"/>
                  <a:gd name="T78" fmla="*/ 19 w 62"/>
                  <a:gd name="T79" fmla="*/ 80 h 80"/>
                  <a:gd name="T80" fmla="*/ 17 w 62"/>
                  <a:gd name="T81" fmla="*/ 79 h 80"/>
                  <a:gd name="T82" fmla="*/ 30 w 62"/>
                  <a:gd name="T83" fmla="*/ 55 h 80"/>
                  <a:gd name="T84" fmla="*/ 34 w 62"/>
                  <a:gd name="T85" fmla="*/ 57 h 80"/>
                  <a:gd name="T86" fmla="*/ 37 w 62"/>
                  <a:gd name="T87" fmla="*/ 54 h 80"/>
                  <a:gd name="T88" fmla="*/ 35 w 62"/>
                  <a:gd name="T89" fmla="*/ 61 h 80"/>
                  <a:gd name="T90" fmla="*/ 39 w 62"/>
                  <a:gd name="T91" fmla="*/ 64 h 80"/>
                  <a:gd name="T92" fmla="*/ 39 w 62"/>
                  <a:gd name="T93" fmla="*/ 66 h 80"/>
                  <a:gd name="T94" fmla="*/ 34 w 62"/>
                  <a:gd name="T95" fmla="*/ 73 h 80"/>
                  <a:gd name="T96" fmla="*/ 46 w 62"/>
                  <a:gd name="T97" fmla="*/ 64 h 80"/>
                  <a:gd name="T98" fmla="*/ 38 w 62"/>
                  <a:gd name="T99" fmla="*/ 60 h 80"/>
                  <a:gd name="T100" fmla="*/ 43 w 62"/>
                  <a:gd name="T101" fmla="*/ 50 h 80"/>
                  <a:gd name="T102" fmla="*/ 30 w 62"/>
                  <a:gd name="T103"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 h="80">
                    <a:moveTo>
                      <a:pt x="30" y="19"/>
                    </a:moveTo>
                    <a:cubicBezTo>
                      <a:pt x="30" y="19"/>
                      <a:pt x="34" y="10"/>
                      <a:pt x="27" y="9"/>
                    </a:cubicBezTo>
                    <a:cubicBezTo>
                      <a:pt x="27" y="9"/>
                      <a:pt x="23" y="0"/>
                      <a:pt x="37" y="6"/>
                    </a:cubicBezTo>
                    <a:cubicBezTo>
                      <a:pt x="37" y="6"/>
                      <a:pt x="39" y="7"/>
                      <a:pt x="38" y="10"/>
                    </a:cubicBezTo>
                    <a:cubicBezTo>
                      <a:pt x="38" y="10"/>
                      <a:pt x="35" y="14"/>
                      <a:pt x="34" y="17"/>
                    </a:cubicBezTo>
                    <a:cubicBezTo>
                      <a:pt x="34" y="17"/>
                      <a:pt x="32" y="17"/>
                      <a:pt x="31" y="19"/>
                    </a:cubicBezTo>
                    <a:cubicBezTo>
                      <a:pt x="30" y="19"/>
                      <a:pt x="30" y="19"/>
                      <a:pt x="30" y="19"/>
                    </a:cubicBezTo>
                    <a:close/>
                    <a:moveTo>
                      <a:pt x="1" y="38"/>
                    </a:moveTo>
                    <a:cubicBezTo>
                      <a:pt x="1" y="38"/>
                      <a:pt x="0" y="43"/>
                      <a:pt x="4" y="43"/>
                    </a:cubicBezTo>
                    <a:cubicBezTo>
                      <a:pt x="4" y="43"/>
                      <a:pt x="14" y="41"/>
                      <a:pt x="38" y="23"/>
                    </a:cubicBezTo>
                    <a:cubicBezTo>
                      <a:pt x="38" y="23"/>
                      <a:pt x="49" y="15"/>
                      <a:pt x="50" y="16"/>
                    </a:cubicBezTo>
                    <a:cubicBezTo>
                      <a:pt x="50" y="16"/>
                      <a:pt x="39" y="27"/>
                      <a:pt x="38" y="28"/>
                    </a:cubicBezTo>
                    <a:cubicBezTo>
                      <a:pt x="38" y="28"/>
                      <a:pt x="25" y="38"/>
                      <a:pt x="26" y="41"/>
                    </a:cubicBezTo>
                    <a:cubicBezTo>
                      <a:pt x="26" y="41"/>
                      <a:pt x="27" y="42"/>
                      <a:pt x="29" y="41"/>
                    </a:cubicBezTo>
                    <a:cubicBezTo>
                      <a:pt x="29" y="41"/>
                      <a:pt x="41" y="31"/>
                      <a:pt x="46" y="32"/>
                    </a:cubicBezTo>
                    <a:cubicBezTo>
                      <a:pt x="45" y="32"/>
                      <a:pt x="45" y="40"/>
                      <a:pt x="20" y="53"/>
                    </a:cubicBezTo>
                    <a:cubicBezTo>
                      <a:pt x="20" y="53"/>
                      <a:pt x="16" y="57"/>
                      <a:pt x="25" y="55"/>
                    </a:cubicBezTo>
                    <a:cubicBezTo>
                      <a:pt x="25" y="55"/>
                      <a:pt x="37" y="46"/>
                      <a:pt x="43" y="42"/>
                    </a:cubicBezTo>
                    <a:cubicBezTo>
                      <a:pt x="43" y="42"/>
                      <a:pt x="53" y="33"/>
                      <a:pt x="53" y="40"/>
                    </a:cubicBezTo>
                    <a:cubicBezTo>
                      <a:pt x="53" y="40"/>
                      <a:pt x="55" y="57"/>
                      <a:pt x="54" y="61"/>
                    </a:cubicBezTo>
                    <a:cubicBezTo>
                      <a:pt x="54" y="61"/>
                      <a:pt x="53" y="72"/>
                      <a:pt x="54" y="73"/>
                    </a:cubicBezTo>
                    <a:cubicBezTo>
                      <a:pt x="54" y="75"/>
                      <a:pt x="44" y="71"/>
                      <a:pt x="42" y="72"/>
                    </a:cubicBezTo>
                    <a:cubicBezTo>
                      <a:pt x="42" y="72"/>
                      <a:pt x="41" y="72"/>
                      <a:pt x="43" y="73"/>
                    </a:cubicBezTo>
                    <a:cubicBezTo>
                      <a:pt x="43" y="73"/>
                      <a:pt x="53" y="80"/>
                      <a:pt x="58" y="79"/>
                    </a:cubicBezTo>
                    <a:cubicBezTo>
                      <a:pt x="58" y="79"/>
                      <a:pt x="62" y="78"/>
                      <a:pt x="61" y="75"/>
                    </a:cubicBezTo>
                    <a:cubicBezTo>
                      <a:pt x="61" y="75"/>
                      <a:pt x="58" y="36"/>
                      <a:pt x="60" y="36"/>
                    </a:cubicBezTo>
                    <a:cubicBezTo>
                      <a:pt x="60" y="36"/>
                      <a:pt x="57" y="30"/>
                      <a:pt x="51" y="34"/>
                    </a:cubicBezTo>
                    <a:cubicBezTo>
                      <a:pt x="51" y="34"/>
                      <a:pt x="48" y="34"/>
                      <a:pt x="52" y="30"/>
                    </a:cubicBezTo>
                    <a:cubicBezTo>
                      <a:pt x="52" y="30"/>
                      <a:pt x="53" y="23"/>
                      <a:pt x="43" y="28"/>
                    </a:cubicBezTo>
                    <a:cubicBezTo>
                      <a:pt x="43" y="28"/>
                      <a:pt x="38" y="30"/>
                      <a:pt x="43" y="25"/>
                    </a:cubicBezTo>
                    <a:cubicBezTo>
                      <a:pt x="43" y="25"/>
                      <a:pt x="49" y="19"/>
                      <a:pt x="52" y="18"/>
                    </a:cubicBezTo>
                    <a:cubicBezTo>
                      <a:pt x="52" y="18"/>
                      <a:pt x="56" y="13"/>
                      <a:pt x="57" y="13"/>
                    </a:cubicBezTo>
                    <a:cubicBezTo>
                      <a:pt x="57" y="13"/>
                      <a:pt x="59" y="7"/>
                      <a:pt x="52" y="11"/>
                    </a:cubicBezTo>
                    <a:cubicBezTo>
                      <a:pt x="50" y="14"/>
                      <a:pt x="2" y="40"/>
                      <a:pt x="1" y="38"/>
                    </a:cubicBezTo>
                    <a:close/>
                    <a:moveTo>
                      <a:pt x="17" y="79"/>
                    </a:moveTo>
                    <a:cubicBezTo>
                      <a:pt x="17" y="79"/>
                      <a:pt x="15" y="74"/>
                      <a:pt x="17" y="73"/>
                    </a:cubicBezTo>
                    <a:cubicBezTo>
                      <a:pt x="17" y="73"/>
                      <a:pt x="19" y="65"/>
                      <a:pt x="18" y="61"/>
                    </a:cubicBezTo>
                    <a:cubicBezTo>
                      <a:pt x="18" y="61"/>
                      <a:pt x="21" y="56"/>
                      <a:pt x="23" y="60"/>
                    </a:cubicBezTo>
                    <a:cubicBezTo>
                      <a:pt x="23" y="60"/>
                      <a:pt x="27" y="72"/>
                      <a:pt x="20" y="79"/>
                    </a:cubicBezTo>
                    <a:cubicBezTo>
                      <a:pt x="19" y="80"/>
                      <a:pt x="19" y="80"/>
                      <a:pt x="19" y="80"/>
                    </a:cubicBezTo>
                    <a:cubicBezTo>
                      <a:pt x="18" y="80"/>
                      <a:pt x="17" y="79"/>
                      <a:pt x="17" y="79"/>
                    </a:cubicBezTo>
                    <a:close/>
                    <a:moveTo>
                      <a:pt x="30" y="55"/>
                    </a:moveTo>
                    <a:cubicBezTo>
                      <a:pt x="30" y="55"/>
                      <a:pt x="31" y="57"/>
                      <a:pt x="34" y="57"/>
                    </a:cubicBezTo>
                    <a:cubicBezTo>
                      <a:pt x="34" y="57"/>
                      <a:pt x="36" y="53"/>
                      <a:pt x="37" y="54"/>
                    </a:cubicBezTo>
                    <a:cubicBezTo>
                      <a:pt x="39" y="54"/>
                      <a:pt x="39" y="54"/>
                      <a:pt x="35" y="61"/>
                    </a:cubicBezTo>
                    <a:cubicBezTo>
                      <a:pt x="35" y="61"/>
                      <a:pt x="34" y="65"/>
                      <a:pt x="39" y="64"/>
                    </a:cubicBezTo>
                    <a:cubicBezTo>
                      <a:pt x="39" y="64"/>
                      <a:pt x="41" y="63"/>
                      <a:pt x="39" y="66"/>
                    </a:cubicBezTo>
                    <a:cubicBezTo>
                      <a:pt x="39" y="66"/>
                      <a:pt x="35" y="71"/>
                      <a:pt x="34" y="73"/>
                    </a:cubicBezTo>
                    <a:cubicBezTo>
                      <a:pt x="34" y="73"/>
                      <a:pt x="44" y="67"/>
                      <a:pt x="46" y="64"/>
                    </a:cubicBezTo>
                    <a:cubicBezTo>
                      <a:pt x="46" y="64"/>
                      <a:pt x="45" y="59"/>
                      <a:pt x="38" y="60"/>
                    </a:cubicBezTo>
                    <a:cubicBezTo>
                      <a:pt x="38" y="60"/>
                      <a:pt x="39" y="57"/>
                      <a:pt x="43" y="50"/>
                    </a:cubicBezTo>
                    <a:cubicBezTo>
                      <a:pt x="45" y="45"/>
                      <a:pt x="29" y="54"/>
                      <a:pt x="30" y="55"/>
                    </a:cubicBezTo>
                    <a:close/>
                  </a:path>
                </a:pathLst>
              </a:custGeom>
              <a:solidFill>
                <a:srgbClr val="3E3A39"/>
              </a:solidFill>
              <a:ln>
                <a:noFill/>
              </a:ln>
            </p:spPr>
            <p:txBody>
              <a:bodyPr vert="horz" wrap="square" lIns="91440" tIns="45720" rIns="91440" bIns="45720" numCol="1" anchor="t" anchorCtr="0" compatLnSpc="1"/>
              <a:p>
                <a:endParaRPr lang="zh-CN" altLang="en-US"/>
              </a:p>
            </p:txBody>
          </p:sp>
          <p:sp>
            <p:nvSpPr>
              <p:cNvPr id="46" name="Freeform 42"/>
              <p:cNvSpPr>
                <a:spLocks noEditPoints="1"/>
              </p:cNvSpPr>
              <p:nvPr/>
            </p:nvSpPr>
            <p:spPr bwMode="auto">
              <a:xfrm>
                <a:off x="6997700" y="4964113"/>
                <a:ext cx="517525" cy="549275"/>
              </a:xfrm>
              <a:custGeom>
                <a:avLst/>
                <a:gdLst>
                  <a:gd name="T0" fmla="*/ 28 w 67"/>
                  <a:gd name="T1" fmla="*/ 0 h 71"/>
                  <a:gd name="T2" fmla="*/ 28 w 67"/>
                  <a:gd name="T3" fmla="*/ 14 h 71"/>
                  <a:gd name="T4" fmla="*/ 33 w 67"/>
                  <a:gd name="T5" fmla="*/ 34 h 71"/>
                  <a:gd name="T6" fmla="*/ 3 w 67"/>
                  <a:gd name="T7" fmla="*/ 53 h 71"/>
                  <a:gd name="T8" fmla="*/ 3 w 67"/>
                  <a:gd name="T9" fmla="*/ 59 h 71"/>
                  <a:gd name="T10" fmla="*/ 16 w 67"/>
                  <a:gd name="T11" fmla="*/ 60 h 71"/>
                  <a:gd name="T12" fmla="*/ 33 w 67"/>
                  <a:gd name="T13" fmla="*/ 45 h 71"/>
                  <a:gd name="T14" fmla="*/ 20 w 67"/>
                  <a:gd name="T15" fmla="*/ 68 h 71"/>
                  <a:gd name="T16" fmla="*/ 30 w 67"/>
                  <a:gd name="T17" fmla="*/ 65 h 71"/>
                  <a:gd name="T18" fmla="*/ 38 w 67"/>
                  <a:gd name="T19" fmla="*/ 50 h 71"/>
                  <a:gd name="T20" fmla="*/ 40 w 67"/>
                  <a:gd name="T21" fmla="*/ 36 h 71"/>
                  <a:gd name="T22" fmla="*/ 50 w 67"/>
                  <a:gd name="T23" fmla="*/ 28 h 71"/>
                  <a:gd name="T24" fmla="*/ 52 w 67"/>
                  <a:gd name="T25" fmla="*/ 22 h 71"/>
                  <a:gd name="T26" fmla="*/ 47 w 67"/>
                  <a:gd name="T27" fmla="*/ 23 h 71"/>
                  <a:gd name="T28" fmla="*/ 40 w 67"/>
                  <a:gd name="T29" fmla="*/ 30 h 71"/>
                  <a:gd name="T30" fmla="*/ 39 w 67"/>
                  <a:gd name="T31" fmla="*/ 15 h 71"/>
                  <a:gd name="T32" fmla="*/ 39 w 67"/>
                  <a:gd name="T33" fmla="*/ 8 h 71"/>
                  <a:gd name="T34" fmla="*/ 32 w 67"/>
                  <a:gd name="T35" fmla="*/ 2 h 71"/>
                  <a:gd name="T36" fmla="*/ 28 w 67"/>
                  <a:gd name="T37" fmla="*/ 0 h 71"/>
                  <a:gd name="T38" fmla="*/ 46 w 67"/>
                  <a:gd name="T39" fmla="*/ 43 h 71"/>
                  <a:gd name="T40" fmla="*/ 57 w 67"/>
                  <a:gd name="T41" fmla="*/ 55 h 71"/>
                  <a:gd name="T42" fmla="*/ 58 w 67"/>
                  <a:gd name="T43" fmla="*/ 61 h 71"/>
                  <a:gd name="T44" fmla="*/ 66 w 67"/>
                  <a:gd name="T45" fmla="*/ 52 h 71"/>
                  <a:gd name="T46" fmla="*/ 54 w 67"/>
                  <a:gd name="T47" fmla="*/ 44 h 71"/>
                  <a:gd name="T48" fmla="*/ 46 w 67"/>
                  <a:gd name="T49"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 h="71">
                    <a:moveTo>
                      <a:pt x="28" y="0"/>
                    </a:moveTo>
                    <a:cubicBezTo>
                      <a:pt x="28" y="0"/>
                      <a:pt x="22" y="3"/>
                      <a:pt x="28" y="14"/>
                    </a:cubicBezTo>
                    <a:cubicBezTo>
                      <a:pt x="28" y="14"/>
                      <a:pt x="33" y="24"/>
                      <a:pt x="33" y="34"/>
                    </a:cubicBezTo>
                    <a:cubicBezTo>
                      <a:pt x="33" y="34"/>
                      <a:pt x="19" y="52"/>
                      <a:pt x="3" y="53"/>
                    </a:cubicBezTo>
                    <a:cubicBezTo>
                      <a:pt x="3" y="53"/>
                      <a:pt x="0" y="54"/>
                      <a:pt x="3" y="59"/>
                    </a:cubicBezTo>
                    <a:cubicBezTo>
                      <a:pt x="3" y="59"/>
                      <a:pt x="12" y="62"/>
                      <a:pt x="16" y="60"/>
                    </a:cubicBezTo>
                    <a:cubicBezTo>
                      <a:pt x="16" y="60"/>
                      <a:pt x="30" y="45"/>
                      <a:pt x="33" y="45"/>
                    </a:cubicBezTo>
                    <a:cubicBezTo>
                      <a:pt x="29" y="60"/>
                      <a:pt x="27" y="61"/>
                      <a:pt x="20" y="68"/>
                    </a:cubicBezTo>
                    <a:cubicBezTo>
                      <a:pt x="20" y="68"/>
                      <a:pt x="20" y="71"/>
                      <a:pt x="30" y="65"/>
                    </a:cubicBezTo>
                    <a:cubicBezTo>
                      <a:pt x="30" y="65"/>
                      <a:pt x="35" y="61"/>
                      <a:pt x="38" y="50"/>
                    </a:cubicBezTo>
                    <a:cubicBezTo>
                      <a:pt x="40" y="36"/>
                      <a:pt x="40" y="36"/>
                      <a:pt x="40" y="36"/>
                    </a:cubicBezTo>
                    <a:cubicBezTo>
                      <a:pt x="40" y="36"/>
                      <a:pt x="47" y="29"/>
                      <a:pt x="50" y="28"/>
                    </a:cubicBezTo>
                    <a:cubicBezTo>
                      <a:pt x="50" y="28"/>
                      <a:pt x="53" y="25"/>
                      <a:pt x="52" y="22"/>
                    </a:cubicBezTo>
                    <a:cubicBezTo>
                      <a:pt x="52" y="22"/>
                      <a:pt x="51" y="17"/>
                      <a:pt x="47" y="23"/>
                    </a:cubicBezTo>
                    <a:cubicBezTo>
                      <a:pt x="47" y="23"/>
                      <a:pt x="40" y="31"/>
                      <a:pt x="40" y="30"/>
                    </a:cubicBezTo>
                    <a:cubicBezTo>
                      <a:pt x="40" y="30"/>
                      <a:pt x="38" y="30"/>
                      <a:pt x="39" y="15"/>
                    </a:cubicBezTo>
                    <a:cubicBezTo>
                      <a:pt x="39" y="15"/>
                      <a:pt x="43" y="13"/>
                      <a:pt x="39" y="8"/>
                    </a:cubicBezTo>
                    <a:cubicBezTo>
                      <a:pt x="39" y="8"/>
                      <a:pt x="34" y="3"/>
                      <a:pt x="32" y="2"/>
                    </a:cubicBezTo>
                    <a:cubicBezTo>
                      <a:pt x="28" y="0"/>
                      <a:pt x="28" y="0"/>
                      <a:pt x="28" y="0"/>
                    </a:cubicBezTo>
                    <a:close/>
                    <a:moveTo>
                      <a:pt x="46" y="43"/>
                    </a:moveTo>
                    <a:cubicBezTo>
                      <a:pt x="46" y="43"/>
                      <a:pt x="51" y="49"/>
                      <a:pt x="57" y="55"/>
                    </a:cubicBezTo>
                    <a:cubicBezTo>
                      <a:pt x="57" y="55"/>
                      <a:pt x="60" y="57"/>
                      <a:pt x="58" y="61"/>
                    </a:cubicBezTo>
                    <a:cubicBezTo>
                      <a:pt x="58" y="61"/>
                      <a:pt x="67" y="57"/>
                      <a:pt x="66" y="52"/>
                    </a:cubicBezTo>
                    <a:cubicBezTo>
                      <a:pt x="66" y="52"/>
                      <a:pt x="67" y="47"/>
                      <a:pt x="54" y="44"/>
                    </a:cubicBezTo>
                    <a:cubicBezTo>
                      <a:pt x="46" y="43"/>
                      <a:pt x="46" y="43"/>
                      <a:pt x="46" y="43"/>
                    </a:cubicBezTo>
                    <a:close/>
                  </a:path>
                </a:pathLst>
              </a:custGeom>
              <a:solidFill>
                <a:srgbClr val="3E3A39"/>
              </a:solidFill>
              <a:ln>
                <a:noFill/>
              </a:ln>
            </p:spPr>
            <p:txBody>
              <a:bodyPr vert="horz" wrap="square" lIns="91440" tIns="45720" rIns="91440" bIns="45720" numCol="1" anchor="t" anchorCtr="0" compatLnSpc="1"/>
              <a:p>
                <a:endParaRPr lang="zh-CN" altLang="en-US"/>
              </a:p>
            </p:txBody>
          </p:sp>
          <p:sp>
            <p:nvSpPr>
              <p:cNvPr id="47" name="Freeform 43"/>
              <p:cNvSpPr>
                <a:spLocks noEditPoints="1"/>
              </p:cNvSpPr>
              <p:nvPr/>
            </p:nvSpPr>
            <p:spPr bwMode="auto">
              <a:xfrm>
                <a:off x="7561263" y="4386263"/>
                <a:ext cx="423863" cy="647700"/>
              </a:xfrm>
              <a:custGeom>
                <a:avLst/>
                <a:gdLst>
                  <a:gd name="T0" fmla="*/ 14 w 55"/>
                  <a:gd name="T1" fmla="*/ 49 h 84"/>
                  <a:gd name="T2" fmla="*/ 13 w 55"/>
                  <a:gd name="T3" fmla="*/ 55 h 84"/>
                  <a:gd name="T4" fmla="*/ 8 w 55"/>
                  <a:gd name="T5" fmla="*/ 48 h 84"/>
                  <a:gd name="T6" fmla="*/ 9 w 55"/>
                  <a:gd name="T7" fmla="*/ 41 h 84"/>
                  <a:gd name="T8" fmla="*/ 11 w 55"/>
                  <a:gd name="T9" fmla="*/ 44 h 84"/>
                  <a:gd name="T10" fmla="*/ 15 w 55"/>
                  <a:gd name="T11" fmla="*/ 39 h 84"/>
                  <a:gd name="T12" fmla="*/ 11 w 55"/>
                  <a:gd name="T13" fmla="*/ 37 h 84"/>
                  <a:gd name="T14" fmla="*/ 6 w 55"/>
                  <a:gd name="T15" fmla="*/ 32 h 84"/>
                  <a:gd name="T16" fmla="*/ 9 w 55"/>
                  <a:gd name="T17" fmla="*/ 30 h 84"/>
                  <a:gd name="T18" fmla="*/ 15 w 55"/>
                  <a:gd name="T19" fmla="*/ 35 h 84"/>
                  <a:gd name="T20" fmla="*/ 17 w 55"/>
                  <a:gd name="T21" fmla="*/ 33 h 84"/>
                  <a:gd name="T22" fmla="*/ 19 w 55"/>
                  <a:gd name="T23" fmla="*/ 25 h 84"/>
                  <a:gd name="T24" fmla="*/ 17 w 55"/>
                  <a:gd name="T25" fmla="*/ 25 h 84"/>
                  <a:gd name="T26" fmla="*/ 15 w 55"/>
                  <a:gd name="T27" fmla="*/ 30 h 84"/>
                  <a:gd name="T28" fmla="*/ 14 w 55"/>
                  <a:gd name="T29" fmla="*/ 25 h 84"/>
                  <a:gd name="T30" fmla="*/ 9 w 55"/>
                  <a:gd name="T31" fmla="*/ 27 h 84"/>
                  <a:gd name="T32" fmla="*/ 15 w 55"/>
                  <a:gd name="T33" fmla="*/ 20 h 84"/>
                  <a:gd name="T34" fmla="*/ 14 w 55"/>
                  <a:gd name="T35" fmla="*/ 4 h 84"/>
                  <a:gd name="T36" fmla="*/ 19 w 55"/>
                  <a:gd name="T37" fmla="*/ 4 h 84"/>
                  <a:gd name="T38" fmla="*/ 18 w 55"/>
                  <a:gd name="T39" fmla="*/ 17 h 84"/>
                  <a:gd name="T40" fmla="*/ 20 w 55"/>
                  <a:gd name="T41" fmla="*/ 18 h 84"/>
                  <a:gd name="T42" fmla="*/ 23 w 55"/>
                  <a:gd name="T43" fmla="*/ 18 h 84"/>
                  <a:gd name="T44" fmla="*/ 33 w 55"/>
                  <a:gd name="T45" fmla="*/ 7 h 84"/>
                  <a:gd name="T46" fmla="*/ 34 w 55"/>
                  <a:gd name="T47" fmla="*/ 28 h 84"/>
                  <a:gd name="T48" fmla="*/ 29 w 55"/>
                  <a:gd name="T49" fmla="*/ 33 h 84"/>
                  <a:gd name="T50" fmla="*/ 30 w 55"/>
                  <a:gd name="T51" fmla="*/ 25 h 84"/>
                  <a:gd name="T52" fmla="*/ 28 w 55"/>
                  <a:gd name="T53" fmla="*/ 22 h 84"/>
                  <a:gd name="T54" fmla="*/ 30 w 55"/>
                  <a:gd name="T55" fmla="*/ 21 h 84"/>
                  <a:gd name="T56" fmla="*/ 30 w 55"/>
                  <a:gd name="T57" fmla="*/ 13 h 84"/>
                  <a:gd name="T58" fmla="*/ 23 w 55"/>
                  <a:gd name="T59" fmla="*/ 23 h 84"/>
                  <a:gd name="T60" fmla="*/ 23 w 55"/>
                  <a:gd name="T61" fmla="*/ 32 h 84"/>
                  <a:gd name="T62" fmla="*/ 30 w 55"/>
                  <a:gd name="T63" fmla="*/ 36 h 84"/>
                  <a:gd name="T64" fmla="*/ 23 w 55"/>
                  <a:gd name="T65" fmla="*/ 36 h 84"/>
                  <a:gd name="T66" fmla="*/ 22 w 55"/>
                  <a:gd name="T67" fmla="*/ 41 h 84"/>
                  <a:gd name="T68" fmla="*/ 20 w 55"/>
                  <a:gd name="T69" fmla="*/ 46 h 84"/>
                  <a:gd name="T70" fmla="*/ 19 w 55"/>
                  <a:gd name="T71" fmla="*/ 44 h 84"/>
                  <a:gd name="T72" fmla="*/ 20 w 55"/>
                  <a:gd name="T73" fmla="*/ 36 h 84"/>
                  <a:gd name="T74" fmla="*/ 14 w 55"/>
                  <a:gd name="T75" fmla="*/ 49 h 84"/>
                  <a:gd name="T76" fmla="*/ 7 w 55"/>
                  <a:gd name="T77" fmla="*/ 76 h 84"/>
                  <a:gd name="T78" fmla="*/ 13 w 55"/>
                  <a:gd name="T79" fmla="*/ 78 h 84"/>
                  <a:gd name="T80" fmla="*/ 21 w 55"/>
                  <a:gd name="T81" fmla="*/ 65 h 84"/>
                  <a:gd name="T82" fmla="*/ 34 w 55"/>
                  <a:gd name="T83" fmla="*/ 39 h 84"/>
                  <a:gd name="T84" fmla="*/ 35 w 55"/>
                  <a:gd name="T85" fmla="*/ 40 h 84"/>
                  <a:gd name="T86" fmla="*/ 33 w 55"/>
                  <a:gd name="T87" fmla="*/ 47 h 84"/>
                  <a:gd name="T88" fmla="*/ 39 w 55"/>
                  <a:gd name="T89" fmla="*/ 34 h 84"/>
                  <a:gd name="T90" fmla="*/ 33 w 55"/>
                  <a:gd name="T91" fmla="*/ 34 h 84"/>
                  <a:gd name="T92" fmla="*/ 8 w 55"/>
                  <a:gd name="T93" fmla="*/ 75 h 84"/>
                  <a:gd name="T94" fmla="*/ 7 w 55"/>
                  <a:gd name="T95" fmla="*/ 76 h 84"/>
                  <a:gd name="T96" fmla="*/ 27 w 55"/>
                  <a:gd name="T97" fmla="*/ 67 h 84"/>
                  <a:gd name="T98" fmla="*/ 38 w 55"/>
                  <a:gd name="T99" fmla="*/ 62 h 84"/>
                  <a:gd name="T100" fmla="*/ 45 w 55"/>
                  <a:gd name="T101" fmla="*/ 76 h 84"/>
                  <a:gd name="T102" fmla="*/ 30 w 55"/>
                  <a:gd name="T103" fmla="*/ 83 h 84"/>
                  <a:gd name="T104" fmla="*/ 33 w 55"/>
                  <a:gd name="T105" fmla="*/ 84 h 84"/>
                  <a:gd name="T106" fmla="*/ 52 w 55"/>
                  <a:gd name="T107" fmla="*/ 83 h 84"/>
                  <a:gd name="T108" fmla="*/ 52 w 55"/>
                  <a:gd name="T109" fmla="*/ 76 h 84"/>
                  <a:gd name="T110" fmla="*/ 42 w 55"/>
                  <a:gd name="T111" fmla="*/ 59 h 84"/>
                  <a:gd name="T112" fmla="*/ 48 w 55"/>
                  <a:gd name="T113" fmla="*/ 46 h 84"/>
                  <a:gd name="T114" fmla="*/ 51 w 55"/>
                  <a:gd name="T115" fmla="*/ 39 h 84"/>
                  <a:gd name="T116" fmla="*/ 45 w 55"/>
                  <a:gd name="T117" fmla="*/ 38 h 84"/>
                  <a:gd name="T118" fmla="*/ 37 w 55"/>
                  <a:gd name="T119" fmla="*/ 50 h 84"/>
                  <a:gd name="T120" fmla="*/ 34 w 55"/>
                  <a:gd name="T121" fmla="*/ 54 h 84"/>
                  <a:gd name="T122" fmla="*/ 27 w 55"/>
                  <a:gd name="T123" fmla="*/ 6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84">
                    <a:moveTo>
                      <a:pt x="14" y="49"/>
                    </a:moveTo>
                    <a:cubicBezTo>
                      <a:pt x="14" y="49"/>
                      <a:pt x="20" y="57"/>
                      <a:pt x="13" y="55"/>
                    </a:cubicBezTo>
                    <a:cubicBezTo>
                      <a:pt x="13" y="55"/>
                      <a:pt x="8" y="50"/>
                      <a:pt x="8" y="48"/>
                    </a:cubicBezTo>
                    <a:cubicBezTo>
                      <a:pt x="8" y="48"/>
                      <a:pt x="0" y="41"/>
                      <a:pt x="9" y="41"/>
                    </a:cubicBezTo>
                    <a:cubicBezTo>
                      <a:pt x="9" y="41"/>
                      <a:pt x="11" y="43"/>
                      <a:pt x="11" y="44"/>
                    </a:cubicBezTo>
                    <a:cubicBezTo>
                      <a:pt x="11" y="44"/>
                      <a:pt x="11" y="48"/>
                      <a:pt x="15" y="39"/>
                    </a:cubicBezTo>
                    <a:cubicBezTo>
                      <a:pt x="15" y="39"/>
                      <a:pt x="9" y="39"/>
                      <a:pt x="11" y="37"/>
                    </a:cubicBezTo>
                    <a:cubicBezTo>
                      <a:pt x="11" y="37"/>
                      <a:pt x="7" y="33"/>
                      <a:pt x="6" y="32"/>
                    </a:cubicBezTo>
                    <a:cubicBezTo>
                      <a:pt x="6" y="32"/>
                      <a:pt x="4" y="30"/>
                      <a:pt x="9" y="30"/>
                    </a:cubicBezTo>
                    <a:cubicBezTo>
                      <a:pt x="9" y="30"/>
                      <a:pt x="14" y="33"/>
                      <a:pt x="15" y="35"/>
                    </a:cubicBezTo>
                    <a:cubicBezTo>
                      <a:pt x="15" y="35"/>
                      <a:pt x="16" y="34"/>
                      <a:pt x="17" y="33"/>
                    </a:cubicBezTo>
                    <a:cubicBezTo>
                      <a:pt x="18" y="32"/>
                      <a:pt x="19" y="26"/>
                      <a:pt x="19" y="25"/>
                    </a:cubicBezTo>
                    <a:cubicBezTo>
                      <a:pt x="19" y="25"/>
                      <a:pt x="19" y="20"/>
                      <a:pt x="17" y="25"/>
                    </a:cubicBezTo>
                    <a:cubicBezTo>
                      <a:pt x="17" y="25"/>
                      <a:pt x="16" y="30"/>
                      <a:pt x="15" y="30"/>
                    </a:cubicBezTo>
                    <a:cubicBezTo>
                      <a:pt x="15" y="30"/>
                      <a:pt x="14" y="27"/>
                      <a:pt x="14" y="25"/>
                    </a:cubicBezTo>
                    <a:cubicBezTo>
                      <a:pt x="14" y="25"/>
                      <a:pt x="9" y="28"/>
                      <a:pt x="9" y="27"/>
                    </a:cubicBezTo>
                    <a:cubicBezTo>
                      <a:pt x="9" y="27"/>
                      <a:pt x="10" y="23"/>
                      <a:pt x="15" y="20"/>
                    </a:cubicBezTo>
                    <a:cubicBezTo>
                      <a:pt x="15" y="20"/>
                      <a:pt x="14" y="9"/>
                      <a:pt x="14" y="4"/>
                    </a:cubicBezTo>
                    <a:cubicBezTo>
                      <a:pt x="14" y="4"/>
                      <a:pt x="17" y="0"/>
                      <a:pt x="19" y="4"/>
                    </a:cubicBezTo>
                    <a:cubicBezTo>
                      <a:pt x="19" y="4"/>
                      <a:pt x="18" y="15"/>
                      <a:pt x="18" y="17"/>
                    </a:cubicBezTo>
                    <a:cubicBezTo>
                      <a:pt x="18" y="17"/>
                      <a:pt x="19" y="18"/>
                      <a:pt x="20" y="18"/>
                    </a:cubicBezTo>
                    <a:cubicBezTo>
                      <a:pt x="20" y="18"/>
                      <a:pt x="21" y="17"/>
                      <a:pt x="23" y="18"/>
                    </a:cubicBezTo>
                    <a:cubicBezTo>
                      <a:pt x="23" y="18"/>
                      <a:pt x="29" y="5"/>
                      <a:pt x="33" y="7"/>
                    </a:cubicBezTo>
                    <a:cubicBezTo>
                      <a:pt x="33" y="7"/>
                      <a:pt x="36" y="8"/>
                      <a:pt x="34" y="28"/>
                    </a:cubicBezTo>
                    <a:cubicBezTo>
                      <a:pt x="34" y="28"/>
                      <a:pt x="31" y="34"/>
                      <a:pt x="29" y="33"/>
                    </a:cubicBezTo>
                    <a:cubicBezTo>
                      <a:pt x="29" y="33"/>
                      <a:pt x="30" y="26"/>
                      <a:pt x="30" y="25"/>
                    </a:cubicBezTo>
                    <a:cubicBezTo>
                      <a:pt x="28" y="22"/>
                      <a:pt x="28" y="22"/>
                      <a:pt x="28" y="22"/>
                    </a:cubicBezTo>
                    <a:cubicBezTo>
                      <a:pt x="30" y="21"/>
                      <a:pt x="30" y="21"/>
                      <a:pt x="30" y="21"/>
                    </a:cubicBezTo>
                    <a:cubicBezTo>
                      <a:pt x="30" y="21"/>
                      <a:pt x="30" y="15"/>
                      <a:pt x="30" y="13"/>
                    </a:cubicBezTo>
                    <a:cubicBezTo>
                      <a:pt x="30" y="13"/>
                      <a:pt x="31" y="10"/>
                      <a:pt x="23" y="23"/>
                    </a:cubicBezTo>
                    <a:cubicBezTo>
                      <a:pt x="23" y="32"/>
                      <a:pt x="23" y="32"/>
                      <a:pt x="23" y="32"/>
                    </a:cubicBezTo>
                    <a:cubicBezTo>
                      <a:pt x="23" y="32"/>
                      <a:pt x="29" y="32"/>
                      <a:pt x="30" y="36"/>
                    </a:cubicBezTo>
                    <a:cubicBezTo>
                      <a:pt x="30" y="36"/>
                      <a:pt x="28" y="39"/>
                      <a:pt x="23" y="36"/>
                    </a:cubicBezTo>
                    <a:cubicBezTo>
                      <a:pt x="23" y="36"/>
                      <a:pt x="22" y="34"/>
                      <a:pt x="22" y="41"/>
                    </a:cubicBezTo>
                    <a:cubicBezTo>
                      <a:pt x="22" y="41"/>
                      <a:pt x="20" y="47"/>
                      <a:pt x="20" y="46"/>
                    </a:cubicBezTo>
                    <a:cubicBezTo>
                      <a:pt x="20" y="46"/>
                      <a:pt x="18" y="47"/>
                      <a:pt x="19" y="44"/>
                    </a:cubicBezTo>
                    <a:cubicBezTo>
                      <a:pt x="19" y="43"/>
                      <a:pt x="19" y="37"/>
                      <a:pt x="20" y="36"/>
                    </a:cubicBezTo>
                    <a:cubicBezTo>
                      <a:pt x="19" y="32"/>
                      <a:pt x="14" y="46"/>
                      <a:pt x="14" y="49"/>
                    </a:cubicBezTo>
                    <a:close/>
                    <a:moveTo>
                      <a:pt x="7" y="76"/>
                    </a:moveTo>
                    <a:cubicBezTo>
                      <a:pt x="7" y="76"/>
                      <a:pt x="11" y="79"/>
                      <a:pt x="13" y="78"/>
                    </a:cubicBezTo>
                    <a:cubicBezTo>
                      <a:pt x="13" y="78"/>
                      <a:pt x="18" y="73"/>
                      <a:pt x="21" y="65"/>
                    </a:cubicBezTo>
                    <a:cubicBezTo>
                      <a:pt x="21" y="65"/>
                      <a:pt x="32" y="42"/>
                      <a:pt x="34" y="39"/>
                    </a:cubicBezTo>
                    <a:cubicBezTo>
                      <a:pt x="34" y="39"/>
                      <a:pt x="35" y="39"/>
                      <a:pt x="35" y="40"/>
                    </a:cubicBezTo>
                    <a:cubicBezTo>
                      <a:pt x="35" y="40"/>
                      <a:pt x="33" y="46"/>
                      <a:pt x="33" y="47"/>
                    </a:cubicBezTo>
                    <a:cubicBezTo>
                      <a:pt x="33" y="47"/>
                      <a:pt x="38" y="41"/>
                      <a:pt x="39" y="34"/>
                    </a:cubicBezTo>
                    <a:cubicBezTo>
                      <a:pt x="39" y="34"/>
                      <a:pt x="37" y="30"/>
                      <a:pt x="33" y="34"/>
                    </a:cubicBezTo>
                    <a:cubicBezTo>
                      <a:pt x="26" y="48"/>
                      <a:pt x="20" y="60"/>
                      <a:pt x="8" y="75"/>
                    </a:cubicBezTo>
                    <a:cubicBezTo>
                      <a:pt x="8" y="75"/>
                      <a:pt x="8" y="76"/>
                      <a:pt x="7" y="76"/>
                    </a:cubicBezTo>
                    <a:close/>
                    <a:moveTo>
                      <a:pt x="27" y="67"/>
                    </a:moveTo>
                    <a:cubicBezTo>
                      <a:pt x="27" y="67"/>
                      <a:pt x="31" y="69"/>
                      <a:pt x="38" y="62"/>
                    </a:cubicBezTo>
                    <a:cubicBezTo>
                      <a:pt x="45" y="76"/>
                      <a:pt x="45" y="76"/>
                      <a:pt x="45" y="76"/>
                    </a:cubicBezTo>
                    <a:cubicBezTo>
                      <a:pt x="45" y="76"/>
                      <a:pt x="36" y="82"/>
                      <a:pt x="30" y="83"/>
                    </a:cubicBezTo>
                    <a:cubicBezTo>
                      <a:pt x="30" y="83"/>
                      <a:pt x="30" y="83"/>
                      <a:pt x="33" y="84"/>
                    </a:cubicBezTo>
                    <a:cubicBezTo>
                      <a:pt x="33" y="84"/>
                      <a:pt x="43" y="82"/>
                      <a:pt x="52" y="83"/>
                    </a:cubicBezTo>
                    <a:cubicBezTo>
                      <a:pt x="52" y="83"/>
                      <a:pt x="55" y="81"/>
                      <a:pt x="52" y="76"/>
                    </a:cubicBezTo>
                    <a:cubicBezTo>
                      <a:pt x="42" y="59"/>
                      <a:pt x="42" y="59"/>
                      <a:pt x="42" y="59"/>
                    </a:cubicBezTo>
                    <a:cubicBezTo>
                      <a:pt x="42" y="59"/>
                      <a:pt x="49" y="47"/>
                      <a:pt x="48" y="46"/>
                    </a:cubicBezTo>
                    <a:cubicBezTo>
                      <a:pt x="48" y="46"/>
                      <a:pt x="50" y="40"/>
                      <a:pt x="51" y="39"/>
                    </a:cubicBezTo>
                    <a:cubicBezTo>
                      <a:pt x="51" y="39"/>
                      <a:pt x="49" y="35"/>
                      <a:pt x="45" y="38"/>
                    </a:cubicBezTo>
                    <a:cubicBezTo>
                      <a:pt x="45" y="38"/>
                      <a:pt x="36" y="51"/>
                      <a:pt x="37" y="50"/>
                    </a:cubicBezTo>
                    <a:cubicBezTo>
                      <a:pt x="37" y="50"/>
                      <a:pt x="30" y="46"/>
                      <a:pt x="34" y="54"/>
                    </a:cubicBezTo>
                    <a:cubicBezTo>
                      <a:pt x="31" y="59"/>
                      <a:pt x="28" y="63"/>
                      <a:pt x="27" y="67"/>
                    </a:cubicBezTo>
                    <a:close/>
                  </a:path>
                </a:pathLst>
              </a:custGeom>
              <a:solidFill>
                <a:srgbClr val="3E3A39"/>
              </a:solidFill>
              <a:ln>
                <a:noFill/>
              </a:ln>
            </p:spPr>
            <p:txBody>
              <a:bodyPr vert="horz" wrap="square" lIns="91440" tIns="45720" rIns="91440" bIns="45720" numCol="1" anchor="t" anchorCtr="0" compatLnSpc="1"/>
              <a:p>
                <a:endParaRPr lang="zh-CN" altLang="en-US"/>
              </a:p>
            </p:txBody>
          </p:sp>
          <p:sp>
            <p:nvSpPr>
              <p:cNvPr id="48" name="Freeform 44"/>
              <p:cNvSpPr>
                <a:spLocks noEditPoints="1"/>
              </p:cNvSpPr>
              <p:nvPr/>
            </p:nvSpPr>
            <p:spPr bwMode="auto">
              <a:xfrm>
                <a:off x="4152900" y="4548188"/>
                <a:ext cx="677863" cy="593725"/>
              </a:xfrm>
              <a:custGeom>
                <a:avLst/>
                <a:gdLst>
                  <a:gd name="T0" fmla="*/ 45 w 88"/>
                  <a:gd name="T1" fmla="*/ 5 h 77"/>
                  <a:gd name="T2" fmla="*/ 40 w 88"/>
                  <a:gd name="T3" fmla="*/ 12 h 77"/>
                  <a:gd name="T4" fmla="*/ 51 w 88"/>
                  <a:gd name="T5" fmla="*/ 11 h 77"/>
                  <a:gd name="T6" fmla="*/ 48 w 88"/>
                  <a:gd name="T7" fmla="*/ 0 h 77"/>
                  <a:gd name="T8" fmla="*/ 23 w 88"/>
                  <a:gd name="T9" fmla="*/ 29 h 77"/>
                  <a:gd name="T10" fmla="*/ 3 w 88"/>
                  <a:gd name="T11" fmla="*/ 49 h 77"/>
                  <a:gd name="T12" fmla="*/ 12 w 88"/>
                  <a:gd name="T13" fmla="*/ 44 h 77"/>
                  <a:gd name="T14" fmla="*/ 18 w 88"/>
                  <a:gd name="T15" fmla="*/ 40 h 77"/>
                  <a:gd name="T16" fmla="*/ 24 w 88"/>
                  <a:gd name="T17" fmla="*/ 36 h 77"/>
                  <a:gd name="T18" fmla="*/ 13 w 88"/>
                  <a:gd name="T19" fmla="*/ 40 h 77"/>
                  <a:gd name="T20" fmla="*/ 33 w 88"/>
                  <a:gd name="T21" fmla="*/ 26 h 77"/>
                  <a:gd name="T22" fmla="*/ 41 w 88"/>
                  <a:gd name="T23" fmla="*/ 25 h 77"/>
                  <a:gd name="T24" fmla="*/ 42 w 88"/>
                  <a:gd name="T25" fmla="*/ 33 h 77"/>
                  <a:gd name="T26" fmla="*/ 45 w 88"/>
                  <a:gd name="T27" fmla="*/ 42 h 77"/>
                  <a:gd name="T28" fmla="*/ 16 w 88"/>
                  <a:gd name="T29" fmla="*/ 45 h 77"/>
                  <a:gd name="T30" fmla="*/ 27 w 88"/>
                  <a:gd name="T31" fmla="*/ 49 h 77"/>
                  <a:gd name="T32" fmla="*/ 39 w 88"/>
                  <a:gd name="T33" fmla="*/ 55 h 77"/>
                  <a:gd name="T34" fmla="*/ 63 w 88"/>
                  <a:gd name="T35" fmla="*/ 48 h 77"/>
                  <a:gd name="T36" fmla="*/ 47 w 88"/>
                  <a:gd name="T37" fmla="*/ 65 h 77"/>
                  <a:gd name="T38" fmla="*/ 73 w 88"/>
                  <a:gd name="T39" fmla="*/ 62 h 77"/>
                  <a:gd name="T40" fmla="*/ 76 w 88"/>
                  <a:gd name="T41" fmla="*/ 60 h 77"/>
                  <a:gd name="T42" fmla="*/ 70 w 88"/>
                  <a:gd name="T43" fmla="*/ 49 h 77"/>
                  <a:gd name="T44" fmla="*/ 85 w 88"/>
                  <a:gd name="T45" fmla="*/ 47 h 77"/>
                  <a:gd name="T46" fmla="*/ 63 w 88"/>
                  <a:gd name="T47" fmla="*/ 45 h 77"/>
                  <a:gd name="T48" fmla="*/ 59 w 88"/>
                  <a:gd name="T49" fmla="*/ 35 h 77"/>
                  <a:gd name="T50" fmla="*/ 72 w 88"/>
                  <a:gd name="T51" fmla="*/ 31 h 77"/>
                  <a:gd name="T52" fmla="*/ 67 w 88"/>
                  <a:gd name="T53" fmla="*/ 18 h 77"/>
                  <a:gd name="T54" fmla="*/ 41 w 88"/>
                  <a:gd name="T55" fmla="*/ 25 h 77"/>
                  <a:gd name="T56" fmla="*/ 39 w 88"/>
                  <a:gd name="T57" fmla="*/ 48 h 77"/>
                  <a:gd name="T58" fmla="*/ 32 w 88"/>
                  <a:gd name="T59" fmla="*/ 48 h 77"/>
                  <a:gd name="T60" fmla="*/ 69 w 88"/>
                  <a:gd name="T61" fmla="*/ 25 h 77"/>
                  <a:gd name="T62" fmla="*/ 69 w 88"/>
                  <a:gd name="T63" fmla="*/ 31 h 77"/>
                  <a:gd name="T64" fmla="*/ 69 w 88"/>
                  <a:gd name="T65" fmla="*/ 25 h 77"/>
                  <a:gd name="T66" fmla="*/ 52 w 88"/>
                  <a:gd name="T67" fmla="*/ 77 h 77"/>
                  <a:gd name="T68" fmla="*/ 65 w 88"/>
                  <a:gd name="T69" fmla="*/ 67 h 77"/>
                  <a:gd name="T70" fmla="*/ 48 w 88"/>
                  <a:gd name="T71"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77">
                    <a:moveTo>
                      <a:pt x="48" y="0"/>
                    </a:moveTo>
                    <a:cubicBezTo>
                      <a:pt x="48" y="0"/>
                      <a:pt x="46" y="5"/>
                      <a:pt x="45" y="5"/>
                    </a:cubicBezTo>
                    <a:cubicBezTo>
                      <a:pt x="45" y="5"/>
                      <a:pt x="45" y="6"/>
                      <a:pt x="45" y="7"/>
                    </a:cubicBezTo>
                    <a:cubicBezTo>
                      <a:pt x="45" y="7"/>
                      <a:pt x="41" y="12"/>
                      <a:pt x="40" y="12"/>
                    </a:cubicBezTo>
                    <a:cubicBezTo>
                      <a:pt x="40" y="12"/>
                      <a:pt x="42" y="12"/>
                      <a:pt x="44" y="11"/>
                    </a:cubicBezTo>
                    <a:cubicBezTo>
                      <a:pt x="44" y="11"/>
                      <a:pt x="48" y="14"/>
                      <a:pt x="51" y="11"/>
                    </a:cubicBezTo>
                    <a:cubicBezTo>
                      <a:pt x="51" y="11"/>
                      <a:pt x="52" y="8"/>
                      <a:pt x="50" y="3"/>
                    </a:cubicBezTo>
                    <a:cubicBezTo>
                      <a:pt x="48" y="0"/>
                      <a:pt x="48" y="0"/>
                      <a:pt x="48" y="0"/>
                    </a:cubicBezTo>
                    <a:close/>
                    <a:moveTo>
                      <a:pt x="32" y="18"/>
                    </a:moveTo>
                    <a:cubicBezTo>
                      <a:pt x="32" y="18"/>
                      <a:pt x="29" y="19"/>
                      <a:pt x="23" y="29"/>
                    </a:cubicBezTo>
                    <a:cubicBezTo>
                      <a:pt x="23" y="29"/>
                      <a:pt x="16" y="35"/>
                      <a:pt x="7" y="39"/>
                    </a:cubicBezTo>
                    <a:cubicBezTo>
                      <a:pt x="7" y="39"/>
                      <a:pt x="0" y="41"/>
                      <a:pt x="3" y="49"/>
                    </a:cubicBezTo>
                    <a:cubicBezTo>
                      <a:pt x="3" y="49"/>
                      <a:pt x="6" y="49"/>
                      <a:pt x="10" y="46"/>
                    </a:cubicBezTo>
                    <a:cubicBezTo>
                      <a:pt x="12" y="44"/>
                      <a:pt x="12" y="44"/>
                      <a:pt x="12" y="44"/>
                    </a:cubicBezTo>
                    <a:cubicBezTo>
                      <a:pt x="13" y="44"/>
                      <a:pt x="14" y="43"/>
                      <a:pt x="15" y="43"/>
                    </a:cubicBezTo>
                    <a:cubicBezTo>
                      <a:pt x="18" y="40"/>
                      <a:pt x="18" y="40"/>
                      <a:pt x="18" y="40"/>
                    </a:cubicBezTo>
                    <a:cubicBezTo>
                      <a:pt x="18" y="40"/>
                      <a:pt x="19" y="39"/>
                      <a:pt x="21" y="37"/>
                    </a:cubicBezTo>
                    <a:cubicBezTo>
                      <a:pt x="24" y="35"/>
                      <a:pt x="22" y="36"/>
                      <a:pt x="24" y="36"/>
                    </a:cubicBezTo>
                    <a:cubicBezTo>
                      <a:pt x="24" y="35"/>
                      <a:pt x="24" y="35"/>
                      <a:pt x="24" y="35"/>
                    </a:cubicBezTo>
                    <a:cubicBezTo>
                      <a:pt x="24" y="35"/>
                      <a:pt x="25" y="32"/>
                      <a:pt x="13" y="40"/>
                    </a:cubicBezTo>
                    <a:cubicBezTo>
                      <a:pt x="15" y="37"/>
                      <a:pt x="21" y="33"/>
                      <a:pt x="25" y="30"/>
                    </a:cubicBezTo>
                    <a:cubicBezTo>
                      <a:pt x="25" y="30"/>
                      <a:pt x="32" y="25"/>
                      <a:pt x="33" y="26"/>
                    </a:cubicBezTo>
                    <a:cubicBezTo>
                      <a:pt x="34" y="24"/>
                      <a:pt x="33" y="18"/>
                      <a:pt x="32" y="18"/>
                    </a:cubicBezTo>
                    <a:close/>
                    <a:moveTo>
                      <a:pt x="41" y="25"/>
                    </a:moveTo>
                    <a:cubicBezTo>
                      <a:pt x="41" y="25"/>
                      <a:pt x="37" y="25"/>
                      <a:pt x="40" y="32"/>
                    </a:cubicBezTo>
                    <a:cubicBezTo>
                      <a:pt x="40" y="32"/>
                      <a:pt x="41" y="33"/>
                      <a:pt x="42" y="33"/>
                    </a:cubicBezTo>
                    <a:cubicBezTo>
                      <a:pt x="42" y="33"/>
                      <a:pt x="50" y="33"/>
                      <a:pt x="51" y="34"/>
                    </a:cubicBezTo>
                    <a:cubicBezTo>
                      <a:pt x="51" y="34"/>
                      <a:pt x="55" y="33"/>
                      <a:pt x="45" y="42"/>
                    </a:cubicBezTo>
                    <a:cubicBezTo>
                      <a:pt x="45" y="42"/>
                      <a:pt x="21" y="42"/>
                      <a:pt x="20" y="41"/>
                    </a:cubicBezTo>
                    <a:cubicBezTo>
                      <a:pt x="20" y="41"/>
                      <a:pt x="17" y="44"/>
                      <a:pt x="16" y="45"/>
                    </a:cubicBezTo>
                    <a:cubicBezTo>
                      <a:pt x="18" y="46"/>
                      <a:pt x="18" y="48"/>
                      <a:pt x="19" y="48"/>
                    </a:cubicBezTo>
                    <a:cubicBezTo>
                      <a:pt x="20" y="49"/>
                      <a:pt x="21" y="48"/>
                      <a:pt x="27" y="49"/>
                    </a:cubicBezTo>
                    <a:cubicBezTo>
                      <a:pt x="27" y="49"/>
                      <a:pt x="31" y="52"/>
                      <a:pt x="32" y="55"/>
                    </a:cubicBezTo>
                    <a:cubicBezTo>
                      <a:pt x="32" y="55"/>
                      <a:pt x="35" y="59"/>
                      <a:pt x="39" y="55"/>
                    </a:cubicBezTo>
                    <a:cubicBezTo>
                      <a:pt x="39" y="55"/>
                      <a:pt x="48" y="47"/>
                      <a:pt x="48" y="47"/>
                    </a:cubicBezTo>
                    <a:cubicBezTo>
                      <a:pt x="48" y="47"/>
                      <a:pt x="62" y="47"/>
                      <a:pt x="63" y="48"/>
                    </a:cubicBezTo>
                    <a:cubicBezTo>
                      <a:pt x="63" y="48"/>
                      <a:pt x="45" y="57"/>
                      <a:pt x="44" y="62"/>
                    </a:cubicBezTo>
                    <a:cubicBezTo>
                      <a:pt x="44" y="62"/>
                      <a:pt x="46" y="65"/>
                      <a:pt x="47" y="65"/>
                    </a:cubicBezTo>
                    <a:cubicBezTo>
                      <a:pt x="47" y="65"/>
                      <a:pt x="49" y="64"/>
                      <a:pt x="50" y="64"/>
                    </a:cubicBezTo>
                    <a:cubicBezTo>
                      <a:pt x="50" y="64"/>
                      <a:pt x="68" y="60"/>
                      <a:pt x="73" y="62"/>
                    </a:cubicBezTo>
                    <a:cubicBezTo>
                      <a:pt x="77" y="63"/>
                      <a:pt x="77" y="63"/>
                      <a:pt x="77" y="63"/>
                    </a:cubicBezTo>
                    <a:cubicBezTo>
                      <a:pt x="77" y="63"/>
                      <a:pt x="80" y="61"/>
                      <a:pt x="76" y="60"/>
                    </a:cubicBezTo>
                    <a:cubicBezTo>
                      <a:pt x="76" y="60"/>
                      <a:pt x="74" y="57"/>
                      <a:pt x="56" y="59"/>
                    </a:cubicBezTo>
                    <a:cubicBezTo>
                      <a:pt x="56" y="59"/>
                      <a:pt x="57" y="56"/>
                      <a:pt x="70" y="49"/>
                    </a:cubicBezTo>
                    <a:cubicBezTo>
                      <a:pt x="70" y="49"/>
                      <a:pt x="86" y="50"/>
                      <a:pt x="86" y="50"/>
                    </a:cubicBezTo>
                    <a:cubicBezTo>
                      <a:pt x="86" y="50"/>
                      <a:pt x="88" y="48"/>
                      <a:pt x="85" y="47"/>
                    </a:cubicBezTo>
                    <a:cubicBezTo>
                      <a:pt x="85" y="47"/>
                      <a:pt x="75" y="43"/>
                      <a:pt x="69" y="46"/>
                    </a:cubicBezTo>
                    <a:cubicBezTo>
                      <a:pt x="63" y="45"/>
                      <a:pt x="63" y="45"/>
                      <a:pt x="63" y="45"/>
                    </a:cubicBezTo>
                    <a:cubicBezTo>
                      <a:pt x="63" y="45"/>
                      <a:pt x="56" y="45"/>
                      <a:pt x="52" y="43"/>
                    </a:cubicBezTo>
                    <a:cubicBezTo>
                      <a:pt x="52" y="43"/>
                      <a:pt x="55" y="39"/>
                      <a:pt x="59" y="35"/>
                    </a:cubicBezTo>
                    <a:cubicBezTo>
                      <a:pt x="59" y="35"/>
                      <a:pt x="71" y="36"/>
                      <a:pt x="72" y="34"/>
                    </a:cubicBezTo>
                    <a:cubicBezTo>
                      <a:pt x="72" y="34"/>
                      <a:pt x="74" y="33"/>
                      <a:pt x="72" y="31"/>
                    </a:cubicBezTo>
                    <a:cubicBezTo>
                      <a:pt x="72" y="31"/>
                      <a:pt x="71" y="27"/>
                      <a:pt x="70" y="19"/>
                    </a:cubicBezTo>
                    <a:cubicBezTo>
                      <a:pt x="70" y="19"/>
                      <a:pt x="68" y="16"/>
                      <a:pt x="67" y="18"/>
                    </a:cubicBezTo>
                    <a:cubicBezTo>
                      <a:pt x="67" y="18"/>
                      <a:pt x="60" y="27"/>
                      <a:pt x="57" y="29"/>
                    </a:cubicBezTo>
                    <a:cubicBezTo>
                      <a:pt x="51" y="28"/>
                      <a:pt x="45" y="28"/>
                      <a:pt x="41" y="25"/>
                    </a:cubicBezTo>
                    <a:close/>
                    <a:moveTo>
                      <a:pt x="33" y="51"/>
                    </a:moveTo>
                    <a:cubicBezTo>
                      <a:pt x="33" y="51"/>
                      <a:pt x="38" y="49"/>
                      <a:pt x="39" y="48"/>
                    </a:cubicBezTo>
                    <a:cubicBezTo>
                      <a:pt x="39" y="47"/>
                      <a:pt x="39" y="47"/>
                      <a:pt x="39" y="47"/>
                    </a:cubicBezTo>
                    <a:cubicBezTo>
                      <a:pt x="39" y="47"/>
                      <a:pt x="40" y="46"/>
                      <a:pt x="32" y="48"/>
                    </a:cubicBezTo>
                    <a:cubicBezTo>
                      <a:pt x="30" y="48"/>
                      <a:pt x="31" y="49"/>
                      <a:pt x="33" y="51"/>
                    </a:cubicBezTo>
                    <a:close/>
                    <a:moveTo>
                      <a:pt x="69" y="25"/>
                    </a:moveTo>
                    <a:cubicBezTo>
                      <a:pt x="65" y="30"/>
                      <a:pt x="65" y="30"/>
                      <a:pt x="65" y="30"/>
                    </a:cubicBezTo>
                    <a:cubicBezTo>
                      <a:pt x="66" y="32"/>
                      <a:pt x="68" y="29"/>
                      <a:pt x="69" y="31"/>
                    </a:cubicBezTo>
                    <a:cubicBezTo>
                      <a:pt x="69" y="31"/>
                      <a:pt x="71" y="30"/>
                      <a:pt x="70" y="29"/>
                    </a:cubicBezTo>
                    <a:cubicBezTo>
                      <a:pt x="70" y="29"/>
                      <a:pt x="69" y="26"/>
                      <a:pt x="69" y="25"/>
                    </a:cubicBezTo>
                    <a:close/>
                    <a:moveTo>
                      <a:pt x="48" y="76"/>
                    </a:moveTo>
                    <a:cubicBezTo>
                      <a:pt x="48" y="76"/>
                      <a:pt x="50" y="77"/>
                      <a:pt x="52" y="77"/>
                    </a:cubicBezTo>
                    <a:cubicBezTo>
                      <a:pt x="52" y="77"/>
                      <a:pt x="55" y="76"/>
                      <a:pt x="57" y="73"/>
                    </a:cubicBezTo>
                    <a:cubicBezTo>
                      <a:pt x="57" y="73"/>
                      <a:pt x="65" y="66"/>
                      <a:pt x="65" y="67"/>
                    </a:cubicBezTo>
                    <a:cubicBezTo>
                      <a:pt x="65" y="67"/>
                      <a:pt x="67" y="61"/>
                      <a:pt x="61" y="63"/>
                    </a:cubicBezTo>
                    <a:cubicBezTo>
                      <a:pt x="57" y="68"/>
                      <a:pt x="52" y="71"/>
                      <a:pt x="48" y="76"/>
                    </a:cubicBezTo>
                    <a:close/>
                  </a:path>
                </a:pathLst>
              </a:custGeom>
              <a:solidFill>
                <a:srgbClr val="3E3A39"/>
              </a:solidFill>
              <a:ln>
                <a:noFill/>
              </a:ln>
            </p:spPr>
            <p:txBody>
              <a:bodyPr vert="horz" wrap="square" lIns="91440" tIns="45720" rIns="91440" bIns="45720" numCol="1" anchor="t" anchorCtr="0" compatLnSpc="1"/>
              <a:p>
                <a:endParaRPr lang="zh-CN" altLang="en-US"/>
              </a:p>
            </p:txBody>
          </p:sp>
        </p:grpSp>
        <p:sp>
          <p:nvSpPr>
            <p:cNvPr id="49" name="椭圆 57"/>
            <p:cNvSpPr/>
            <p:nvPr/>
          </p:nvSpPr>
          <p:spPr>
            <a:xfrm>
              <a:off x="1128982" y="2642197"/>
              <a:ext cx="1774763" cy="177476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0" name="文本占位符 49"/>
          <p:cNvSpPr>
            <a:spLocks noGrp="1"/>
          </p:cNvSpPr>
          <p:nvPr>
            <p:ph type="body" idx="13" hasCustomPrompt="1"/>
          </p:nvPr>
        </p:nvSpPr>
        <p:spPr>
          <a:xfrm>
            <a:off x="612140" y="5608320"/>
            <a:ext cx="10965180" cy="706755"/>
          </a:xfrm>
        </p:spPr>
        <p:txBody>
          <a:bodyPr/>
          <a:lstStyle>
            <a:lvl1pPr marL="0" indent="0" algn="ctr">
              <a:buNone/>
              <a:defRPr sz="1400">
                <a:solidFill>
                  <a:schemeClr val="tx1"/>
                </a:solidFill>
              </a:defRPr>
            </a:lvl1pPr>
          </a:lstStyle>
          <a:p>
            <a:pPr lvl="0"/>
            <a:r>
              <a:rPr lang="zh-CN" altLang="en-US">
                <a:sym typeface="+mn-ea"/>
              </a:rPr>
              <a:t>作者</a:t>
            </a:r>
            <a:r>
              <a:rPr lang="zh-CN" altLang="en-US">
                <a:sym typeface="+mn-ea"/>
              </a:rPr>
              <a:t>名</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sym typeface="+mn-ea"/>
              </a:rPr>
              <a:t>汇报人：戴子轩</a:t>
            </a:r>
            <a:endParaRPr lang="zh-CN" altLang="en-US"/>
          </a:p>
        </p:txBody>
      </p:sp>
      <p:sp>
        <p:nvSpPr>
          <p:cNvPr id="5" name="灯片编号占位符 4"/>
          <p:cNvSpPr>
            <a:spLocks noGrp="1"/>
          </p:cNvSpPr>
          <p:nvPr>
            <p:ph type="sldNum" sz="quarter" idx="12"/>
            <p:custDataLst>
              <p:tags r:id="rId4"/>
            </p:custDataLst>
          </p:nvPr>
        </p:nvSpPr>
        <p:spPr/>
        <p:txBody>
          <a:bodyPr/>
          <a:lstStyle/>
          <a:p>
            <a:r>
              <a:rPr lang="en-US" altLang="zh-CN" smtClean="0"/>
              <a:t>page </a:t>
            </a:r>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汇报人：</a:t>
            </a:r>
            <a:r>
              <a:rPr lang="zh-CN" altLang="en-US"/>
              <a:t>戴子轩</a:t>
            </a:r>
            <a:endParaRPr lang="zh-CN" altLang="en-US"/>
          </a:p>
        </p:txBody>
      </p:sp>
      <p:sp>
        <p:nvSpPr>
          <p:cNvPr id="5" name="灯片编号占位符 4"/>
          <p:cNvSpPr>
            <a:spLocks noGrp="1"/>
          </p:cNvSpPr>
          <p:nvPr>
            <p:ph type="sldNum" sz="quarter" idx="12"/>
            <p:custDataLst>
              <p:tags r:id="rId4"/>
            </p:custDataLst>
          </p:nvPr>
        </p:nvSpPr>
        <p:spPr/>
        <p:txBody>
          <a:bodyPr/>
          <a:lstStyle/>
          <a:p>
            <a:r>
              <a:rPr lang="en-US" altLang="zh-CN" smtClean="0"/>
              <a:t>page </a:t>
            </a:r>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13410" y="2715260"/>
            <a:ext cx="10964545" cy="771525"/>
          </a:xfrm>
        </p:spPr>
        <p:txBody>
          <a:bodyPr vert="horz" lIns="90000" tIns="46800" rIns="90000" bIns="46800" rtlCol="0" anchor="t" anchorCtr="0">
            <a:normAutofit/>
          </a:bodyPr>
          <a:lstStyle>
            <a:lvl1pPr algn="ctr">
              <a:defRPr sz="3600" b="1">
                <a:solidFill>
                  <a:srgbClr val="005CA2"/>
                </a:solidFill>
              </a:defRPr>
            </a:lvl1pPr>
          </a:lstStyle>
          <a:p>
            <a:pPr lvl="0"/>
            <a:r>
              <a:rPr lang="en-US" altLang="zh-CN"/>
              <a:t>Thanks for Your Attention</a:t>
            </a:r>
            <a:r>
              <a:rPr lang="zh-CN" altLang="en-US"/>
              <a:t>！</a:t>
            </a:r>
            <a:br>
              <a:rPr lang="en-US" altLang="zh-CN"/>
            </a:br>
            <a:r>
              <a:rPr lang="en-US" altLang="zh-CN"/>
              <a:t>Q&amp;A</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sym typeface="+mn-ea"/>
              </a:rPr>
              <a:t>汇报人：戴子轩</a:t>
            </a:r>
            <a:endParaRPr lang="zh-CN" altLang="en-US"/>
          </a:p>
        </p:txBody>
      </p:sp>
      <p:sp>
        <p:nvSpPr>
          <p:cNvPr id="6" name="灯片编号占位符 5"/>
          <p:cNvSpPr>
            <a:spLocks noGrp="1"/>
          </p:cNvSpPr>
          <p:nvPr>
            <p:ph type="sldNum" sz="quarter" idx="12"/>
            <p:custDataLst>
              <p:tags r:id="rId6"/>
            </p:custDataLst>
          </p:nvPr>
        </p:nvSpPr>
        <p:spPr/>
        <p:txBody>
          <a:bodyPr/>
          <a:lstStyle/>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11505" y="2714625"/>
            <a:ext cx="10965815" cy="803910"/>
          </a:xfrm>
        </p:spPr>
        <p:txBody>
          <a:bodyPr lIns="90000" tIns="46800" rIns="90000" bIns="46800" anchor="b" anchorCtr="0">
            <a:normAutofit/>
          </a:bodyPr>
          <a:lstStyle>
            <a:lvl1pPr algn="ctr">
              <a:defRPr sz="3600"/>
            </a:lvl1pPr>
          </a:lstStyle>
          <a:p>
            <a:r>
              <a:rPr lang="zh-CN" altLang="en-US" dirty="0"/>
              <a:t>单击此处编辑标题</a:t>
            </a:r>
            <a:endParaRPr lang="zh-CN" altLang="en-US" dirty="0"/>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r>
              <a:rPr lang="zh-CN" altLang="en-US">
                <a:sym typeface="+mn-ea"/>
              </a:rPr>
              <a:t>汇报人：戴子轩</a:t>
            </a:r>
            <a:endParaRPr lang="zh-CN" altLang="en-US"/>
          </a:p>
        </p:txBody>
      </p:sp>
      <p:sp>
        <p:nvSpPr>
          <p:cNvPr id="6" name="灯片编号占位符 5"/>
          <p:cNvSpPr>
            <a:spLocks noGrp="1"/>
          </p:cNvSpPr>
          <p:nvPr>
            <p:ph type="sldNum" sz="quarter" idx="12"/>
            <p:custDataLst>
              <p:tags r:id="rId5"/>
            </p:custDataLst>
          </p:nvPr>
        </p:nvSpPr>
        <p:spPr/>
        <p:txBody>
          <a:bodyPr/>
          <a:lstStyle/>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r>
              <a:rPr lang="zh-CN" altLang="en-US">
                <a:sym typeface="+mn-ea"/>
              </a:rPr>
              <a:t>汇报人：戴子轩</a:t>
            </a:r>
            <a:endParaRPr lang="zh-CN" altLang="en-US"/>
          </a:p>
        </p:txBody>
      </p:sp>
      <p:sp>
        <p:nvSpPr>
          <p:cNvPr id="7" name="灯片编号占位符 6"/>
          <p:cNvSpPr>
            <a:spLocks noGrp="1"/>
          </p:cNvSpPr>
          <p:nvPr>
            <p:ph type="sldNum" sz="quarter" idx="12"/>
            <p:custDataLst>
              <p:tags r:id="rId7"/>
            </p:custDataLst>
          </p:nvPr>
        </p:nvSpPr>
        <p:spPr/>
        <p:txBody>
          <a:bodyPr/>
          <a:lstStyle/>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r>
              <a:rPr lang="zh-CN" altLang="en-US">
                <a:sym typeface="+mn-ea"/>
              </a:rPr>
              <a:t>汇报人：戴子轩</a:t>
            </a:r>
            <a:endParaRPr lang="zh-CN" altLang="en-US"/>
          </a:p>
        </p:txBody>
      </p:sp>
      <p:sp>
        <p:nvSpPr>
          <p:cNvPr id="9" name="灯片编号占位符 8"/>
          <p:cNvSpPr>
            <a:spLocks noGrp="1"/>
          </p:cNvSpPr>
          <p:nvPr>
            <p:ph type="sldNum" sz="quarter" idx="12"/>
            <p:custDataLst>
              <p:tags r:id="rId9"/>
            </p:custDataLst>
          </p:nvPr>
        </p:nvSpPr>
        <p:spPr/>
        <p:txBody>
          <a:bodyPr/>
          <a:lstStyle/>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sym typeface="+mn-ea"/>
              </a:rPr>
              <a:t>汇报人：戴子轩</a:t>
            </a:r>
            <a:endParaRPr lang="zh-CN" altLang="en-US"/>
          </a:p>
        </p:txBody>
      </p:sp>
      <p:sp>
        <p:nvSpPr>
          <p:cNvPr id="5" name="灯片编号占位符 4"/>
          <p:cNvSpPr>
            <a:spLocks noGrp="1"/>
          </p:cNvSpPr>
          <p:nvPr>
            <p:ph type="sldNum" sz="quarter" idx="12"/>
            <p:custDataLst>
              <p:tags r:id="rId5"/>
            </p:custDataLst>
          </p:nvPr>
        </p:nvSpPr>
        <p:spPr/>
        <p:txBody>
          <a:bodyPr/>
          <a:lstStyle/>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r>
              <a:rPr lang="zh-CN" altLang="en-US">
                <a:sym typeface="+mn-ea"/>
              </a:rPr>
              <a:t>汇报人：戴子轩</a:t>
            </a:r>
            <a:endParaRPr lang="zh-CN" altLang="en-US"/>
          </a:p>
        </p:txBody>
      </p:sp>
      <p:sp>
        <p:nvSpPr>
          <p:cNvPr id="4" name="灯片编号占位符 3"/>
          <p:cNvSpPr>
            <a:spLocks noGrp="1"/>
          </p:cNvSpPr>
          <p:nvPr>
            <p:ph type="sldNum" sz="quarter" idx="12"/>
            <p:custDataLst>
              <p:tags r:id="rId4"/>
            </p:custDataLst>
          </p:nvPr>
        </p:nvSpPr>
        <p:spPr/>
        <p:txBody>
          <a:bodyPr/>
          <a:lstStyle/>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r>
              <a:rPr lang="zh-CN" altLang="en-US">
                <a:sym typeface="+mn-ea"/>
              </a:rPr>
              <a:t>汇报人：戴子轩</a:t>
            </a:r>
            <a:endParaRPr lang="zh-CN" altLang="en-US" dirty="0"/>
          </a:p>
        </p:txBody>
      </p:sp>
      <p:sp>
        <p:nvSpPr>
          <p:cNvPr id="7" name="灯片编号占位符 6"/>
          <p:cNvSpPr>
            <a:spLocks noGrp="1"/>
          </p:cNvSpPr>
          <p:nvPr>
            <p:ph type="sldNum" sz="quarter" idx="12"/>
            <p:custDataLst>
              <p:tags r:id="rId6"/>
            </p:custDataLst>
          </p:nvPr>
        </p:nvSpPr>
        <p:spPr/>
        <p:txBody>
          <a:bodyPr/>
          <a:lstStyle/>
          <a:p>
            <a:r>
              <a:rPr lang="en-US" altLang="zh-CN" smtClean="0"/>
              <a:t>page </a:t>
            </a:r>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36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sym typeface="+mn-ea"/>
              </a:rPr>
              <a:t>汇报人：戴子轩</a:t>
            </a:r>
            <a:endParaRPr lang="zh-CN" altLang="en-US"/>
          </a:p>
        </p:txBody>
      </p:sp>
      <p:sp>
        <p:nvSpPr>
          <p:cNvPr id="6" name="灯片编号占位符 5"/>
          <p:cNvSpPr>
            <a:spLocks noGrp="1"/>
          </p:cNvSpPr>
          <p:nvPr>
            <p:ph type="sldNum" sz="quarter" idx="12"/>
            <p:custDataLst>
              <p:tags r:id="rId6"/>
            </p:custDataLst>
          </p:nvPr>
        </p:nvSpPr>
        <p:spPr/>
        <p:txBody>
          <a:bodyPr/>
          <a:lstStyle/>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r>
              <a:rPr lang="zh-CN" altLang="en-US">
                <a:sym typeface="+mn-ea"/>
              </a:rPr>
              <a:t>汇报人：戴子轩</a:t>
            </a:r>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r>
              <a:rPr lang="en-US" altLang="zh-CN" smtClean="0"/>
              <a:t>page </a:t>
            </a:r>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rgbClr val="005CA2"/>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8.xml"/><Relationship Id="rId3" Type="http://schemas.openxmlformats.org/officeDocument/2006/relationships/image" Target="../media/image15.png"/><Relationship Id="rId2" Type="http://schemas.openxmlformats.org/officeDocument/2006/relationships/tags" Target="../tags/tag61.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5.png"/><Relationship Id="rId2" Type="http://schemas.openxmlformats.org/officeDocument/2006/relationships/tags" Target="../tags/tag6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5.png"/><Relationship Id="rId2" Type="http://schemas.openxmlformats.org/officeDocument/2006/relationships/tags" Target="../tags/tag63.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5.png"/><Relationship Id="rId2" Type="http://schemas.openxmlformats.org/officeDocument/2006/relationships/tags" Target="../tags/tag64.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sciencedirect.com/science/article/pii/S0950584923000708#d1e1113" TargetMode="External"/><Relationship Id="rId3" Type="http://schemas.openxmlformats.org/officeDocument/2006/relationships/hyperlink" Target="https://www.sciencedirect.com/science/article/abs/pii/S0950584921001889" TargetMode="External"/><Relationship Id="rId2" Type="http://schemas.openxmlformats.org/officeDocument/2006/relationships/hyperlink" Target="https://dl.acm.org/doi/abs/10.1145/3387906.3388621" TargetMode="External"/><Relationship Id="rId1" Type="http://schemas.openxmlformats.org/officeDocument/2006/relationships/hyperlink" Target="https://ieeexplore.ieee.org/abstract/document/982587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p:txBody>
          <a:bodyPr/>
          <a:p>
            <a:r>
              <a:rPr lang="en-US" altLang="zh-CN"/>
              <a:t>Do practitioners intentionally self-fix Technical Debt and why?</a:t>
            </a:r>
            <a:endParaRPr lang="en-US" altLang="zh-CN"/>
          </a:p>
        </p:txBody>
      </p:sp>
      <p:sp>
        <p:nvSpPr>
          <p:cNvPr id="4" name="副标题 3"/>
          <p:cNvSpPr>
            <a:spLocks noGrp="1"/>
          </p:cNvSpPr>
          <p:nvPr>
            <p:ph type="subTitle" idx="1"/>
          </p:nvPr>
        </p:nvSpPr>
        <p:spPr/>
        <p:txBody>
          <a:bodyPr/>
          <a:p>
            <a:r>
              <a:rPr lang="en-US" altLang="zh-CN"/>
              <a:t>2021-06-22</a:t>
            </a:r>
            <a:r>
              <a:rPr lang="zh-CN" altLang="en-US"/>
              <a:t>，</a:t>
            </a:r>
            <a:r>
              <a:rPr lang="en-US" altLang="zh-CN"/>
              <a:t>ICSME</a:t>
            </a:r>
            <a:endParaRPr lang="en-US" altLang="zh-CN"/>
          </a:p>
        </p:txBody>
      </p:sp>
      <p:sp>
        <p:nvSpPr>
          <p:cNvPr id="5" name="文本占位符 4"/>
          <p:cNvSpPr>
            <a:spLocks noGrp="1"/>
          </p:cNvSpPr>
          <p:nvPr>
            <p:ph type="body" idx="13"/>
          </p:nvPr>
        </p:nvSpPr>
        <p:spPr>
          <a:xfrm>
            <a:off x="612140" y="5608320"/>
            <a:ext cx="10965180" cy="706120"/>
          </a:xfrm>
        </p:spPr>
        <p:txBody>
          <a:bodyPr>
            <a:normAutofit/>
          </a:bodyPr>
          <a:p>
            <a:r>
              <a:rPr lang="en-US">
                <a:sym typeface="+mn-ea"/>
              </a:rPr>
              <a:t>Jie Tan, Daniel Feitosa, Paris Avgeriou</a:t>
            </a:r>
            <a:endParaRPr lang="en-US">
              <a:sym typeface="+mn-ea"/>
            </a:endParaRPr>
          </a:p>
          <a:p>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dirty="0"/>
          </a:p>
        </p:txBody>
      </p:sp>
      <p:sp>
        <p:nvSpPr>
          <p:cNvPr id="6" name="日期占位符 5"/>
          <p:cNvSpPr>
            <a:spLocks noGrp="1"/>
          </p:cNvSpPr>
          <p:nvPr>
            <p:ph type="dt" sz="half" idx="10"/>
          </p:nvPr>
        </p:nvSpPr>
        <p:spPr/>
        <p:txBody>
          <a:bodyPr/>
          <a:p>
            <a:fld id="{760FBDFE-C587-4B4C-A407-44438C67B59E}" type="datetime1">
              <a:rPr lang="zh-CN" altLang="en-US" smtClean="0"/>
            </a:fld>
            <a:endParaRPr lang="zh-CN" altLang="en-US"/>
          </a:p>
        </p:txBody>
      </p:sp>
      <p:sp>
        <p:nvSpPr>
          <p:cNvPr id="7" name="页脚占位符 6"/>
          <p:cNvSpPr>
            <a:spLocks noGrp="1"/>
          </p:cNvSpPr>
          <p:nvPr>
            <p:ph type="ftr" sz="quarter" idx="11"/>
          </p:nvPr>
        </p:nvSpPr>
        <p:spPr/>
        <p:txBody>
          <a:bodyPr/>
          <a:p>
            <a:r>
              <a:rPr lang="zh-CN" altLang="en-US" dirty="0"/>
              <a:t>汇报人：</a:t>
            </a:r>
            <a:r>
              <a:rPr lang="zh-CN" altLang="en-US" dirty="0"/>
              <a:t>戴子轩</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RQ1</a:t>
            </a:r>
            <a:r>
              <a:rPr lang="zh-CN" altLang="en-US">
                <a:sym typeface="+mn-ea"/>
              </a:rPr>
              <a:t>：大部分</a:t>
            </a:r>
            <a:r>
              <a:rPr lang="zh-CN" altLang="en-US">
                <a:sym typeface="+mn-ea"/>
              </a:rPr>
              <a:t>从业者有意</a:t>
            </a:r>
            <a:r>
              <a:rPr lang="en-US" altLang="zh-CN">
                <a:sym typeface="+mn-ea"/>
              </a:rPr>
              <a:t>Self-Fix </a:t>
            </a:r>
            <a:r>
              <a:rPr lang="en-US" altLang="zh-CN">
                <a:sym typeface="+mn-ea"/>
              </a:rPr>
              <a:t>TD</a:t>
            </a:r>
            <a:endParaRPr lang="en-US" altLang="zh-CN">
              <a:sym typeface="+mn-ea"/>
            </a:endParaRPr>
          </a:p>
        </p:txBody>
      </p:sp>
      <p:pic>
        <p:nvPicPr>
          <p:cNvPr id="5" name="内容占位符 4"/>
          <p:cNvPicPr>
            <a:picLocks noChangeAspect="1"/>
          </p:cNvPicPr>
          <p:nvPr>
            <p:ph idx="1"/>
          </p:nvPr>
        </p:nvPicPr>
        <p:blipFill>
          <a:blip r:embed="rId1"/>
          <a:stretch>
            <a:fillRect/>
          </a:stretch>
        </p:blipFill>
        <p:spPr>
          <a:xfrm>
            <a:off x="608330" y="2553335"/>
            <a:ext cx="4710430" cy="2259965"/>
          </a:xfrm>
          <a:prstGeom prst="rect">
            <a:avLst/>
          </a:prstGeom>
        </p:spPr>
      </p:pic>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9" name="内容占位符 3"/>
          <p:cNvSpPr>
            <a:spLocks noGrp="1"/>
          </p:cNvSpPr>
          <p:nvPr/>
        </p:nvSpPr>
        <p:spPr>
          <a:xfrm>
            <a:off x="5318125" y="1490345"/>
            <a:ext cx="6259195"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各类型：超过半数的参与者都提到相对积极</a:t>
            </a:r>
            <a:r>
              <a:rPr lang="zh-CN" altLang="en-US"/>
              <a:t>的回答：</a:t>
            </a:r>
            <a:endParaRPr lang="zh-CN" altLang="en-US"/>
          </a:p>
          <a:p>
            <a:pPr lvl="1">
              <a:buFont typeface="Wingdings" panose="05000000000000000000" charset="0"/>
              <a:buChar char="Ø"/>
            </a:pPr>
            <a:endParaRPr lang="zh-CN" altLang="en-US"/>
          </a:p>
          <a:p>
            <a:pPr lvl="1">
              <a:buFont typeface="Wingdings" panose="05000000000000000000" charset="0"/>
              <a:buChar char="Ø"/>
            </a:pPr>
            <a:r>
              <a:rPr lang="zh-CN" altLang="en-US"/>
              <a:t>将回答分类成</a:t>
            </a:r>
            <a:r>
              <a:rPr lang="zh-CN" altLang="en-US" i="1"/>
              <a:t>positive、neutral、negative</a:t>
            </a:r>
            <a:r>
              <a:rPr lang="zh-CN" altLang="en-US"/>
              <a:t>三类；</a:t>
            </a:r>
            <a:endParaRPr lang="en-US" altLang="zh-CN"/>
          </a:p>
          <a:p>
            <a:pPr lvl="1">
              <a:buFont typeface="Wingdings" panose="05000000000000000000" charset="0"/>
              <a:buChar char="Ø"/>
            </a:pPr>
            <a:endParaRPr lang="zh-CN" altLang="en-US">
              <a:sym typeface="+mn-ea"/>
            </a:endParaRPr>
          </a:p>
          <a:p>
            <a:pPr lvl="1">
              <a:buFont typeface="Wingdings" panose="05000000000000000000" charset="0"/>
              <a:buChar char="Ø"/>
            </a:pPr>
            <a:r>
              <a:rPr lang="zh-CN" altLang="en-US">
                <a:sym typeface="+mn-ea"/>
              </a:rPr>
              <a:t>使用Scott-Knott ESD</a:t>
            </a:r>
            <a:r>
              <a:rPr lang="en-US" altLang="zh-CN">
                <a:sym typeface="+mn-ea"/>
              </a:rPr>
              <a:t> test</a:t>
            </a:r>
            <a:r>
              <a:rPr lang="zh-CN" altLang="en-US">
                <a:sym typeface="+mn-ea"/>
              </a:rPr>
              <a:t>将三类</a:t>
            </a:r>
            <a:r>
              <a:rPr lang="zh-CN" altLang="en-US">
                <a:sym typeface="+mn-ea"/>
              </a:rPr>
              <a:t>回答进行统计分组；</a:t>
            </a:r>
            <a:endParaRPr lang="zh-CN" altLang="en-US">
              <a:sym typeface="+mn-ea"/>
            </a:endParaRPr>
          </a:p>
          <a:p>
            <a:pPr lvl="1">
              <a:buFont typeface="Wingdings" panose="05000000000000000000" charset="0"/>
              <a:buChar char="Ø"/>
            </a:pPr>
            <a:endParaRPr lang="zh-CN" altLang="en-US">
              <a:sym typeface="+mn-ea"/>
            </a:endParaRPr>
          </a:p>
          <a:p>
            <a:pPr lvl="1">
              <a:buFont typeface="Wingdings" panose="05000000000000000000" charset="0"/>
              <a:buChar char="Ø"/>
            </a:pPr>
            <a:r>
              <a:rPr lang="zh-CN" altLang="en-US">
                <a:sym typeface="+mn-ea"/>
              </a:rPr>
              <a:t>三类回答属于不同的统计组，</a:t>
            </a:r>
            <a:r>
              <a:rPr lang="en-US" altLang="zh-CN">
                <a:sym typeface="+mn-ea"/>
              </a:rPr>
              <a:t>“</a:t>
            </a:r>
            <a:r>
              <a:rPr lang="en-US" altLang="zh-CN" i="1">
                <a:sym typeface="+mn-ea"/>
              </a:rPr>
              <a:t>positive</a:t>
            </a:r>
            <a:r>
              <a:rPr lang="en-US" altLang="zh-CN">
                <a:sym typeface="+mn-ea"/>
              </a:rPr>
              <a:t>”</a:t>
            </a:r>
            <a:r>
              <a:rPr lang="zh-CN" altLang="en-US">
                <a:sym typeface="+mn-ea"/>
              </a:rPr>
              <a:t>与其他两组有显著性差异；</a:t>
            </a:r>
            <a:endParaRPr lang="zh-CN" altLang="en-US">
              <a:sym typeface="+mn-ea"/>
            </a:endParaRPr>
          </a:p>
          <a:p>
            <a:pPr lvl="1">
              <a:buFont typeface="Wingdings" panose="05000000000000000000" charset="0"/>
              <a:buChar char="Ø"/>
            </a:pPr>
            <a:endParaRPr lang="zh-CN" altLang="en-US" b="1">
              <a:sym typeface="+mn-ea"/>
            </a:endParaRPr>
          </a:p>
          <a:p>
            <a:pPr lvl="1">
              <a:buFont typeface="Wingdings" panose="05000000000000000000" charset="0"/>
              <a:buChar char="Ø"/>
            </a:pPr>
            <a:r>
              <a:rPr lang="zh-CN" altLang="en-US" b="1">
                <a:sym typeface="+mn-ea"/>
              </a:rPr>
              <a:t>大部分从业者对self-fix TD是积极的态度；</a:t>
            </a:r>
            <a:endParaRPr lang="zh-CN" altLang="en-US"/>
          </a:p>
        </p:txBody>
      </p:sp>
      <p:pic>
        <p:nvPicPr>
          <p:cNvPr id="4" name="图片 3"/>
          <p:cNvPicPr>
            <a:picLocks noChangeAspect="1"/>
          </p:cNvPicPr>
          <p:nvPr/>
        </p:nvPicPr>
        <p:blipFill>
          <a:blip r:embed="rId2"/>
          <a:stretch>
            <a:fillRect/>
          </a:stretch>
        </p:blipFill>
        <p:spPr>
          <a:xfrm>
            <a:off x="5318760" y="1490345"/>
            <a:ext cx="6397625" cy="3871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t>RQ1</a:t>
            </a:r>
            <a:r>
              <a:rPr lang="zh-CN" altLang="en-US"/>
              <a:t>：从业者有意</a:t>
            </a:r>
            <a:r>
              <a:rPr lang="en-US" altLang="zh-CN"/>
              <a:t>Self-Fix TD</a:t>
            </a:r>
            <a:r>
              <a:rPr lang="zh-CN" altLang="en-US"/>
              <a:t>的</a:t>
            </a:r>
            <a:r>
              <a:rPr lang="zh-CN" altLang="en-US"/>
              <a:t>类型</a:t>
            </a:r>
            <a:endParaRPr lang="zh-CN" altLang="en-US"/>
          </a:p>
        </p:txBody>
      </p:sp>
      <p:pic>
        <p:nvPicPr>
          <p:cNvPr id="5" name="内容占位符 4"/>
          <p:cNvPicPr>
            <a:picLocks noChangeAspect="1"/>
          </p:cNvPicPr>
          <p:nvPr>
            <p:ph idx="1"/>
          </p:nvPr>
        </p:nvPicPr>
        <p:blipFill>
          <a:blip r:embed="rId1"/>
          <a:stretch>
            <a:fillRect/>
          </a:stretch>
        </p:blipFill>
        <p:spPr>
          <a:xfrm>
            <a:off x="608330" y="2553335"/>
            <a:ext cx="4710430" cy="2259965"/>
          </a:xfrm>
          <a:prstGeom prst="rect">
            <a:avLst/>
          </a:prstGeom>
        </p:spPr>
      </p:pic>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9" name="内容占位符 3"/>
          <p:cNvSpPr>
            <a:spLocks noGrp="1"/>
          </p:cNvSpPr>
          <p:nvPr/>
        </p:nvSpPr>
        <p:spPr>
          <a:xfrm>
            <a:off x="5318125" y="1490345"/>
            <a:ext cx="6259195"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对于各类型TD：</a:t>
            </a:r>
            <a:r>
              <a:rPr lang="zh-CN">
                <a:sym typeface="+mn-ea"/>
              </a:rPr>
              <a:t>从业者</a:t>
            </a:r>
            <a:r>
              <a:rPr>
                <a:sym typeface="+mn-ea"/>
              </a:rPr>
              <a:t>对Code</a:t>
            </a:r>
            <a:r>
              <a:rPr lang="en-US">
                <a:sym typeface="+mn-ea"/>
              </a:rPr>
              <a:t> </a:t>
            </a:r>
            <a:r>
              <a:rPr>
                <a:sym typeface="+mn-ea"/>
              </a:rPr>
              <a:t>Debt更关注，Test</a:t>
            </a:r>
            <a:r>
              <a:rPr lang="en-US">
                <a:sym typeface="+mn-ea"/>
              </a:rPr>
              <a:t> </a:t>
            </a:r>
            <a:r>
              <a:rPr>
                <a:sym typeface="+mn-ea"/>
              </a:rPr>
              <a:t>Debt更少关注，Design</a:t>
            </a:r>
            <a:r>
              <a:rPr lang="en-US">
                <a:sym typeface="+mn-ea"/>
              </a:rPr>
              <a:t> </a:t>
            </a:r>
            <a:r>
              <a:rPr>
                <a:sym typeface="+mn-ea"/>
              </a:rPr>
              <a:t>Debt最少关注</a:t>
            </a:r>
            <a:r>
              <a:rPr lang="en-US">
                <a:sym typeface="+mn-ea"/>
              </a:rPr>
              <a:t>:</a:t>
            </a:r>
            <a:endParaRPr>
              <a:sym typeface="+mn-ea"/>
            </a:endParaRPr>
          </a:p>
          <a:p>
            <a:pPr lvl="0"/>
            <a:endParaRPr>
              <a:sym typeface="+mn-ea"/>
            </a:endParaRPr>
          </a:p>
          <a:p>
            <a:pPr lvl="1">
              <a:buFont typeface="Wingdings" panose="05000000000000000000" charset="0"/>
              <a:buChar char="Ø"/>
            </a:pPr>
            <a:r>
              <a:rPr lang="zh-CN">
                <a:sym typeface="+mn-ea"/>
              </a:rPr>
              <a:t>使用</a:t>
            </a:r>
            <a:r>
              <a:rPr>
                <a:sym typeface="+mn-ea"/>
              </a:rPr>
              <a:t>Scott-Knott ESD test,</a:t>
            </a:r>
            <a:r>
              <a:rPr lang="zh-CN">
                <a:sym typeface="+mn-ea"/>
              </a:rPr>
              <a:t>将各类型</a:t>
            </a:r>
            <a:r>
              <a:rPr lang="en-US" altLang="zh-CN">
                <a:sym typeface="+mn-ea"/>
              </a:rPr>
              <a:t>TD</a:t>
            </a:r>
            <a:r>
              <a:rPr lang="zh-CN" altLang="en-US">
                <a:sym typeface="+mn-ea"/>
              </a:rPr>
              <a:t>进行</a:t>
            </a:r>
            <a:r>
              <a:rPr>
                <a:sym typeface="+mn-ea"/>
              </a:rPr>
              <a:t>分组</a:t>
            </a:r>
            <a:r>
              <a:rPr lang="zh-CN">
                <a:sym typeface="+mn-ea"/>
              </a:rPr>
              <a:t>；</a:t>
            </a:r>
            <a:endParaRPr lang="zh-CN">
              <a:sym typeface="+mn-ea"/>
            </a:endParaRPr>
          </a:p>
          <a:p>
            <a:pPr lvl="1">
              <a:buFont typeface="Wingdings" panose="05000000000000000000" charset="0"/>
              <a:buChar char="Ø"/>
            </a:pPr>
            <a:endParaRPr lang="zh-CN">
              <a:sym typeface="+mn-ea"/>
            </a:endParaRPr>
          </a:p>
          <a:p>
            <a:pPr lvl="1">
              <a:buFont typeface="Wingdings" panose="05000000000000000000" charset="0"/>
              <a:buChar char="Ø"/>
            </a:pPr>
            <a:r>
              <a:rPr>
                <a:sym typeface="+mn-ea"/>
              </a:rPr>
              <a:t>除了Code</a:t>
            </a:r>
            <a:r>
              <a:rPr lang="en-US">
                <a:sym typeface="+mn-ea"/>
              </a:rPr>
              <a:t> </a:t>
            </a:r>
            <a:r>
              <a:rPr>
                <a:sym typeface="+mn-ea"/>
              </a:rPr>
              <a:t>Debt，其他</a:t>
            </a:r>
            <a:r>
              <a:rPr lang="zh-CN">
                <a:sym typeface="+mn-ea"/>
              </a:rPr>
              <a:t>类型</a:t>
            </a:r>
            <a:r>
              <a:rPr lang="en-US" altLang="zh-CN">
                <a:sym typeface="+mn-ea"/>
              </a:rPr>
              <a:t>TD</a:t>
            </a:r>
            <a:r>
              <a:rPr>
                <a:sym typeface="+mn-ea"/>
              </a:rPr>
              <a:t>没有显著性区别</a:t>
            </a:r>
            <a:r>
              <a:rPr lang="zh-CN">
                <a:sym typeface="+mn-ea"/>
              </a:rPr>
              <a:t>；</a:t>
            </a:r>
            <a:endParaRPr>
              <a:sym typeface="+mn-ea"/>
            </a:endParaRPr>
          </a:p>
          <a:p>
            <a:pPr lvl="1">
              <a:buFont typeface="Wingdings" panose="05000000000000000000" charset="0"/>
              <a:buChar char="Ø"/>
            </a:pPr>
            <a:endParaRPr b="1">
              <a:sym typeface="+mn-ea"/>
            </a:endParaRPr>
          </a:p>
          <a:p>
            <a:pPr lvl="1">
              <a:buFont typeface="Wingdings" panose="05000000000000000000" charset="0"/>
              <a:buChar char="Ø"/>
            </a:pPr>
            <a:r>
              <a:rPr b="1">
                <a:sym typeface="+mn-ea"/>
              </a:rPr>
              <a:t>Code</a:t>
            </a:r>
            <a:r>
              <a:rPr lang="en-US" b="1">
                <a:sym typeface="+mn-ea"/>
              </a:rPr>
              <a:t> </a:t>
            </a:r>
            <a:r>
              <a:rPr b="1">
                <a:sym typeface="+mn-ea"/>
              </a:rPr>
              <a:t>Debt</a:t>
            </a:r>
            <a:r>
              <a:rPr lang="zh-CN" b="1">
                <a:sym typeface="+mn-ea"/>
              </a:rPr>
              <a:t>是从业者最有意</a:t>
            </a:r>
            <a:r>
              <a:rPr lang="en-US" altLang="zh-CN" b="1">
                <a:sym typeface="+mn-ea"/>
              </a:rPr>
              <a:t>Self-Fix TD</a:t>
            </a:r>
            <a:r>
              <a:rPr lang="zh-CN" altLang="en-US" b="1">
                <a:sym typeface="+mn-ea"/>
              </a:rPr>
              <a:t>类型；</a:t>
            </a:r>
            <a:endParaRPr lang="zh-CN" altLang="en-US" b="1">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t>RQ1</a:t>
            </a:r>
            <a:r>
              <a:rPr lang="zh-CN" altLang="en-US"/>
              <a:t>：</a:t>
            </a:r>
            <a:r>
              <a:rPr lang="en-US" altLang="zh-CN"/>
              <a:t>Java</a:t>
            </a:r>
            <a:r>
              <a:rPr lang="zh-CN" altLang="en-US"/>
              <a:t>和</a:t>
            </a:r>
            <a:r>
              <a:rPr lang="en-US" altLang="zh-CN"/>
              <a:t>Python</a:t>
            </a:r>
            <a:r>
              <a:rPr lang="zh-CN" altLang="en-US"/>
              <a:t>对各类型</a:t>
            </a:r>
            <a:r>
              <a:rPr lang="en-US" altLang="zh-CN"/>
              <a:t>TD Self-Fix</a:t>
            </a:r>
            <a:r>
              <a:rPr lang="zh-CN" altLang="en-US"/>
              <a:t>态度</a:t>
            </a:r>
            <a:endParaRPr lang="zh-CN" altLang="en-US"/>
          </a:p>
        </p:txBody>
      </p:sp>
      <p:pic>
        <p:nvPicPr>
          <p:cNvPr id="5" name="内容占位符 4"/>
          <p:cNvPicPr>
            <a:picLocks noChangeAspect="1"/>
          </p:cNvPicPr>
          <p:nvPr>
            <p:ph idx="1"/>
          </p:nvPr>
        </p:nvPicPr>
        <p:blipFill>
          <a:blip r:embed="rId1"/>
          <a:stretch>
            <a:fillRect/>
          </a:stretch>
        </p:blipFill>
        <p:spPr>
          <a:xfrm>
            <a:off x="608330" y="2553335"/>
            <a:ext cx="4710430" cy="2259965"/>
          </a:xfrm>
          <a:prstGeom prst="rect">
            <a:avLst/>
          </a:prstGeom>
        </p:spPr>
      </p:pic>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9" name="内容占位符 3"/>
          <p:cNvSpPr>
            <a:spLocks noGrp="1"/>
          </p:cNvSpPr>
          <p:nvPr/>
        </p:nvSpPr>
        <p:spPr>
          <a:xfrm>
            <a:off x="5318125" y="1490345"/>
            <a:ext cx="6259195"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Java比Python</a:t>
            </a:r>
            <a:r>
              <a:rPr lang="zh-CN">
                <a:sym typeface="+mn-ea"/>
              </a:rPr>
              <a:t>组</a:t>
            </a:r>
            <a:r>
              <a:rPr lang="zh-CN">
                <a:sym typeface="+mn-ea"/>
              </a:rPr>
              <a:t>从业者态度</a:t>
            </a:r>
            <a:r>
              <a:rPr>
                <a:sym typeface="+mn-ea"/>
              </a:rPr>
              <a:t>更</a:t>
            </a:r>
            <a:r>
              <a:rPr lang="en-US" i="1">
                <a:sym typeface="+mn-ea"/>
              </a:rPr>
              <a:t>positive</a:t>
            </a:r>
            <a:r>
              <a:rPr lang="zh-CN" altLang="en-US">
                <a:sym typeface="+mn-ea"/>
              </a:rPr>
              <a:t>：</a:t>
            </a:r>
            <a:endParaRPr>
              <a:sym typeface="+mn-ea"/>
            </a:endParaRPr>
          </a:p>
          <a:p>
            <a:pPr lvl="1">
              <a:buFont typeface="Wingdings" panose="05000000000000000000" charset="0"/>
              <a:buChar char="Ø"/>
            </a:pPr>
            <a:r>
              <a:rPr>
                <a:sym typeface="+mn-ea"/>
              </a:rPr>
              <a:t>对Java和Python分别进行Scott-Knott ESD test，将TD类型分</a:t>
            </a:r>
            <a:r>
              <a:rPr lang="zh-CN">
                <a:sym typeface="+mn-ea"/>
              </a:rPr>
              <a:t>组</a:t>
            </a:r>
            <a:r>
              <a:rPr lang="en-US">
                <a:sym typeface="+mn-ea"/>
              </a:rPr>
              <a:t>;</a:t>
            </a:r>
            <a:endParaRPr lang="zh-CN">
              <a:sym typeface="+mn-ea"/>
            </a:endParaRPr>
          </a:p>
          <a:p>
            <a:pPr lvl="1">
              <a:buFont typeface="Wingdings" panose="05000000000000000000" charset="0"/>
              <a:buChar char="Ø"/>
            </a:pPr>
            <a:endParaRPr lang="zh-CN">
              <a:sym typeface="+mn-ea"/>
            </a:endParaRPr>
          </a:p>
          <a:p>
            <a:pPr lvl="1">
              <a:buFont typeface="Wingdings" panose="05000000000000000000" charset="0"/>
              <a:buChar char="Ø"/>
            </a:pPr>
            <a:r>
              <a:rPr>
                <a:sym typeface="+mn-ea"/>
              </a:rPr>
              <a:t>在Java中，CodeDebt、TestDebt、DefectDebt在一个组</a:t>
            </a:r>
            <a:r>
              <a:rPr lang="zh-CN">
                <a:sym typeface="+mn-ea"/>
              </a:rPr>
              <a:t>，</a:t>
            </a:r>
            <a:br>
              <a:rPr lang="zh-CN">
                <a:sym typeface="+mn-ea"/>
              </a:rPr>
            </a:br>
            <a:r>
              <a:rPr>
                <a:sym typeface="+mn-ea"/>
              </a:rPr>
              <a:t>在Python中，只有CodeDebt在一个组</a:t>
            </a:r>
            <a:r>
              <a:rPr lang="zh-CN">
                <a:sym typeface="+mn-ea"/>
              </a:rPr>
              <a:t>；</a:t>
            </a:r>
            <a:endParaRPr>
              <a:sym typeface="+mn-ea"/>
            </a:endParaRPr>
          </a:p>
          <a:p>
            <a:pPr lvl="1">
              <a:buFont typeface="Wingdings" panose="05000000000000000000" charset="0"/>
              <a:buChar char="Ø"/>
            </a:pPr>
            <a:endParaRPr>
              <a:sym typeface="+mn-ea"/>
            </a:endParaRPr>
          </a:p>
          <a:p>
            <a:pPr lvl="1">
              <a:buFont typeface="Wingdings" panose="05000000000000000000" charset="0"/>
              <a:buChar char="Ø"/>
            </a:pPr>
            <a:r>
              <a:rPr b="1">
                <a:sym typeface="+mn-ea"/>
              </a:rPr>
              <a:t>Code</a:t>
            </a:r>
            <a:r>
              <a:rPr lang="en-US" b="1">
                <a:sym typeface="+mn-ea"/>
              </a:rPr>
              <a:t> </a:t>
            </a:r>
            <a:r>
              <a:rPr b="1">
                <a:sym typeface="+mn-ea"/>
              </a:rPr>
              <a:t>Debt在Java和Python都很</a:t>
            </a:r>
            <a:r>
              <a:rPr lang="zh-CN" b="1">
                <a:sym typeface="+mn-ea"/>
              </a:rPr>
              <a:t>受</a:t>
            </a:r>
            <a:r>
              <a:rPr b="1">
                <a:sym typeface="+mn-ea"/>
              </a:rPr>
              <a:t>关注</a:t>
            </a:r>
            <a:r>
              <a:rPr lang="zh-CN" b="1">
                <a:sym typeface="+mn-ea"/>
              </a:rPr>
              <a:t>；</a:t>
            </a:r>
            <a:endParaRPr>
              <a:sym typeface="+mn-ea"/>
            </a:endParaRPr>
          </a:p>
          <a:p>
            <a:pPr lvl="1">
              <a:buFont typeface="Wingdings" panose="05000000000000000000" charset="0"/>
              <a:buChar char="Ø"/>
            </a:pPr>
            <a:endParaRPr>
              <a:sym typeface="+mn-ea"/>
            </a:endParaRPr>
          </a:p>
          <a:p>
            <a:pPr lvl="1">
              <a:buFont typeface="Wingdings" panose="05000000000000000000" charset="0"/>
              <a:buChar char="Ø"/>
            </a:pPr>
            <a:r>
              <a:rPr b="1">
                <a:sym typeface="+mn-ea"/>
              </a:rPr>
              <a:t>Test</a:t>
            </a:r>
            <a:r>
              <a:rPr lang="en-US" b="1">
                <a:sym typeface="+mn-ea"/>
              </a:rPr>
              <a:t> </a:t>
            </a:r>
            <a:r>
              <a:rPr b="1">
                <a:sym typeface="+mn-ea"/>
              </a:rPr>
              <a:t>Debt</a:t>
            </a:r>
            <a:r>
              <a:rPr lang="zh-CN" b="1">
                <a:sym typeface="+mn-ea"/>
              </a:rPr>
              <a:t>、</a:t>
            </a:r>
            <a:r>
              <a:rPr b="1">
                <a:sym typeface="+mn-ea"/>
              </a:rPr>
              <a:t>Defect</a:t>
            </a:r>
            <a:r>
              <a:rPr lang="en-US" b="1">
                <a:sym typeface="+mn-ea"/>
              </a:rPr>
              <a:t> </a:t>
            </a:r>
            <a:r>
              <a:rPr b="1">
                <a:sym typeface="+mn-ea"/>
              </a:rPr>
              <a:t>Debt和CodeDebt一样被关注</a:t>
            </a:r>
            <a:r>
              <a:rPr lang="zh-CN" b="1">
                <a:sym typeface="+mn-ea"/>
              </a:rPr>
              <a:t>，但</a:t>
            </a:r>
            <a:r>
              <a:rPr b="1">
                <a:sym typeface="+mn-ea"/>
              </a:rPr>
              <a:t>只在Java中</a:t>
            </a:r>
            <a:r>
              <a:rPr lang="zh-CN" b="1">
                <a:sym typeface="+mn-ea"/>
              </a:rPr>
              <a:t>，不在</a:t>
            </a:r>
            <a:r>
              <a:rPr lang="en-US" altLang="zh-CN" b="1">
                <a:sym typeface="+mn-ea"/>
              </a:rPr>
              <a:t>Python</a:t>
            </a:r>
            <a:r>
              <a:rPr lang="zh-CN" altLang="en-US" b="1">
                <a:sym typeface="+mn-ea"/>
              </a:rPr>
              <a:t>中</a:t>
            </a:r>
            <a:r>
              <a:rPr lang="zh-CN" b="1">
                <a:sym typeface="+mn-ea"/>
              </a:rPr>
              <a:t>；</a:t>
            </a:r>
            <a:endParaRPr lang="zh-CN" b="1">
              <a:sym typeface="+mn-ea"/>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研究方法：RQ2</a:t>
            </a:r>
            <a:endParaRPr lang="zh-CN" altLang="en-US"/>
          </a:p>
        </p:txBody>
      </p:sp>
      <p:sp>
        <p:nvSpPr>
          <p:cNvPr id="4" name="内容占位符 3"/>
          <p:cNvSpPr>
            <a:spLocks noGrp="1"/>
          </p:cNvSpPr>
          <p:nvPr>
            <p:ph idx="1"/>
          </p:nvPr>
        </p:nvSpPr>
        <p:spPr/>
        <p:txBody>
          <a:bodyPr>
            <a:normAutofit/>
          </a:bodyPr>
          <a:p>
            <a:r>
              <a:rPr lang="zh-CN" altLang="en-US"/>
              <a:t>通过GQ2和GQ4，调查从业者的</a:t>
            </a:r>
            <a:r>
              <a:rPr lang="zh-CN" altLang="en-US" b="1"/>
              <a:t>行为模式</a:t>
            </a:r>
            <a:r>
              <a:rPr lang="zh-CN" altLang="en-US"/>
              <a:t>；</a:t>
            </a:r>
            <a:endParaRPr lang="zh-CN" altLang="en-US"/>
          </a:p>
          <a:p>
            <a:endParaRPr lang="zh-CN" altLang="en-US"/>
          </a:p>
          <a:p>
            <a:pPr lvl="0"/>
            <a:r>
              <a:rPr lang="zh-CN" altLang="en-US"/>
              <a:t>创建</a:t>
            </a:r>
            <a:r>
              <a:rPr lang="zh-CN" altLang="en-US" b="1"/>
              <a:t>heat map</a:t>
            </a:r>
            <a:r>
              <a:rPr lang="zh-CN" altLang="en-US"/>
              <a:t>，分析引入和</a:t>
            </a:r>
            <a:r>
              <a:rPr lang="en-US" altLang="zh-CN"/>
              <a:t>Self-Fix TD</a:t>
            </a:r>
            <a:r>
              <a:rPr lang="zh-CN" altLang="en-US"/>
              <a:t>行为的</a:t>
            </a:r>
            <a:r>
              <a:rPr lang="zh-CN" altLang="en-US"/>
              <a:t>关系；</a:t>
            </a:r>
            <a:endParaRPr lang="zh-CN" altLang="en-US"/>
          </a:p>
          <a:p>
            <a:pPr lvl="0"/>
            <a:endParaRPr lang="zh-CN" altLang="en-US"/>
          </a:p>
          <a:p>
            <a:r>
              <a:rPr lang="zh-CN" altLang="en-US"/>
              <a:t>通过</a:t>
            </a:r>
            <a:r>
              <a:rPr lang="en-US" altLang="zh-CN"/>
              <a:t>GQ3</a:t>
            </a:r>
            <a:r>
              <a:rPr lang="zh-CN" altLang="en-US"/>
              <a:t>和</a:t>
            </a:r>
            <a:r>
              <a:rPr lang="en-US" altLang="zh-CN"/>
              <a:t>GQ5</a:t>
            </a:r>
            <a:r>
              <a:rPr lang="zh-CN" altLang="en-US"/>
              <a:t>，开放式编码</a:t>
            </a:r>
            <a:r>
              <a:rPr lang="zh-CN" altLang="en-US" b="1"/>
              <a:t>定性讨论具体原因</a:t>
            </a:r>
            <a:r>
              <a:rPr lang="zh-CN" altLang="en-US"/>
              <a:t>；</a:t>
            </a:r>
            <a:endParaRPr lang="zh-CN" altLang="en-US"/>
          </a:p>
          <a:p>
            <a:endParaRPr lang="zh-CN" altLang="en-US"/>
          </a:p>
          <a:p>
            <a:r>
              <a:rPr lang="zh-CN" altLang="en-US">
                <a:sym typeface="+mn-ea"/>
              </a:rPr>
              <a:t>由于参与者可以同时提供多个原因，通过</a:t>
            </a:r>
            <a:r>
              <a:rPr lang="zh-CN" altLang="en-US" b="1">
                <a:sym typeface="+mn-ea"/>
              </a:rPr>
              <a:t>chord diagram</a:t>
            </a:r>
            <a:r>
              <a:rPr lang="zh-CN" altLang="en-US">
                <a:sym typeface="+mn-ea"/>
              </a:rPr>
              <a:t>分析原因之间的关联；</a:t>
            </a:r>
            <a:endParaRPr lang="zh-CN" altLang="en-US"/>
          </a:p>
          <a:p>
            <a:pPr lvl="1"/>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占位符 5"/>
          <p:cNvPicPr>
            <a:picLocks noChangeAspect="1"/>
          </p:cNvPicPr>
          <p:nvPr>
            <p:ph type="pic" idx="1"/>
          </p:nvPr>
        </p:nvPicPr>
        <p:blipFill>
          <a:blip r:embed="rId1"/>
          <a:stretch>
            <a:fillRect/>
          </a:stretch>
        </p:blipFill>
        <p:spPr>
          <a:xfrm>
            <a:off x="608330" y="1932305"/>
            <a:ext cx="4715510" cy="3471545"/>
          </a:xfrm>
          <a:prstGeom prst="rect">
            <a:avLst/>
          </a:prstGeom>
        </p:spPr>
      </p:pic>
      <p:sp>
        <p:nvSpPr>
          <p:cNvPr id="5" name="标题 4"/>
          <p:cNvSpPr>
            <a:spLocks noGrp="1"/>
          </p:cNvSpPr>
          <p:nvPr>
            <p:ph type="title"/>
          </p:nvPr>
        </p:nvSpPr>
        <p:spPr/>
        <p:txBody>
          <a:bodyPr/>
          <a:p>
            <a:r>
              <a:rPr lang="zh-CN" altLang="en-US">
                <a:sym typeface="+mn-ea"/>
              </a:rPr>
              <a:t>heat map：引入</a:t>
            </a:r>
            <a:r>
              <a:rPr lang="en-US" altLang="zh-CN">
                <a:sym typeface="+mn-ea"/>
              </a:rPr>
              <a:t>TD</a:t>
            </a:r>
            <a:r>
              <a:rPr lang="zh-CN" altLang="en-US">
                <a:sym typeface="+mn-ea"/>
              </a:rPr>
              <a:t>与</a:t>
            </a:r>
            <a:r>
              <a:rPr lang="en-US" altLang="zh-CN">
                <a:sym typeface="+mn-ea"/>
              </a:rPr>
              <a:t>Self-Fix TD</a:t>
            </a:r>
            <a:r>
              <a:rPr lang="zh-CN" altLang="en-US">
                <a:sym typeface="+mn-ea"/>
              </a:rPr>
              <a:t>频率的</a:t>
            </a:r>
            <a:r>
              <a:rPr lang="zh-CN" altLang="en-US">
                <a:sym typeface="+mn-ea"/>
              </a:rPr>
              <a:t>关系</a:t>
            </a:r>
            <a:endParaRPr lang="zh-CN" altLang="en-US">
              <a:sym typeface="+mn-ea"/>
            </a:endParaRPr>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7" name="内容占位符 3"/>
          <p:cNvSpPr>
            <a:spLocks noGrp="1"/>
          </p:cNvSpPr>
          <p:nvPr/>
        </p:nvSpPr>
        <p:spPr>
          <a:xfrm>
            <a:off x="5323205" y="1490345"/>
            <a:ext cx="6254115"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t>通过</a:t>
            </a:r>
            <a:r>
              <a:t>Wilcoxon Signed Rank test</a:t>
            </a:r>
            <a:r>
              <a:rPr lang="zh-CN" altLang="en-US"/>
              <a:t>，</a:t>
            </a:r>
            <a:r>
              <a:rPr lang="en-US" altLang="zh-CN"/>
              <a:t>p-value=</a:t>
            </a:r>
            <a:r>
              <a:rPr lang="zh-CN" altLang="en-US">
                <a:sym typeface="+mn-ea"/>
              </a:rPr>
              <a:t>0.29</a:t>
            </a:r>
            <a:endParaRPr lang="zh-CN" altLang="en-US">
              <a:sym typeface="+mn-ea"/>
            </a:endParaRPr>
          </a:p>
          <a:p>
            <a:pPr lvl="1">
              <a:buFont typeface="Wingdings" panose="05000000000000000000" charset="0"/>
              <a:buChar char="Ø"/>
            </a:pPr>
            <a:r>
              <a:rPr lang="zh-CN" altLang="en-US"/>
              <a:t>Java 和 Python组之间在引入和</a:t>
            </a:r>
            <a:r>
              <a:rPr lang="en-US" altLang="zh-CN"/>
              <a:t>Self-Fix TD</a:t>
            </a:r>
            <a:r>
              <a:rPr lang="zh-CN" altLang="en-US"/>
              <a:t>的</a:t>
            </a:r>
            <a:r>
              <a:rPr lang="zh-CN" altLang="en-US" b="1"/>
              <a:t>行为规律没有显著差异</a:t>
            </a:r>
            <a:r>
              <a:rPr lang="en-US" altLang="zh-CN" b="1"/>
              <a:t>;</a:t>
            </a:r>
            <a:endParaRPr lang="en-US" altLang="zh-CN" b="1"/>
          </a:p>
          <a:p>
            <a:pPr lvl="0"/>
            <a:endParaRPr lang="zh-CN" altLang="en-US"/>
          </a:p>
          <a:p>
            <a:pPr lvl="0"/>
            <a:r>
              <a:rPr lang="zh-CN" altLang="en-US"/>
              <a:t>近一半(48％)</a:t>
            </a:r>
            <a:r>
              <a:rPr lang="en-US" altLang="zh-CN" i="1"/>
              <a:t>o</a:t>
            </a:r>
            <a:r>
              <a:rPr lang="en-US" altLang="zh-CN" i="1">
                <a:sym typeface="+mn-ea"/>
              </a:rPr>
              <a:t>n a regular basis </a:t>
            </a:r>
            <a:r>
              <a:rPr lang="zh-CN" altLang="en-US"/>
              <a:t>Self-FixTD，其中一半(总体的27％)</a:t>
            </a:r>
            <a:r>
              <a:rPr lang="en-US" altLang="zh-CN" i="1"/>
              <a:t>sometimes</a:t>
            </a:r>
            <a:r>
              <a:rPr lang="en-US" altLang="zh-CN"/>
              <a:t> </a:t>
            </a:r>
            <a:r>
              <a:rPr lang="zh-CN" altLang="en-US"/>
              <a:t>引入</a:t>
            </a:r>
            <a:r>
              <a:rPr lang="en-US" altLang="zh-CN"/>
              <a:t>TD:</a:t>
            </a:r>
            <a:endParaRPr lang="zh-CN" altLang="en-US"/>
          </a:p>
          <a:p>
            <a:pPr lvl="1">
              <a:buFont typeface="Wingdings" panose="05000000000000000000" charset="0"/>
              <a:buChar char="Ø"/>
            </a:pPr>
            <a:r>
              <a:rPr lang="zh-CN" altLang="en-US"/>
              <a:t>通过Scott-Knott ESD </a:t>
            </a:r>
            <a:r>
              <a:rPr>
                <a:sym typeface="+mn-ea"/>
              </a:rPr>
              <a:t>test</a:t>
            </a:r>
            <a:r>
              <a:rPr lang="zh-CN" altLang="en-US"/>
              <a:t>，基于引入频率，</a:t>
            </a:r>
            <a:br>
              <a:rPr lang="zh-CN" altLang="en-US"/>
            </a:br>
            <a:r>
              <a:rPr lang="zh-CN" altLang="en-US"/>
              <a:t>将Self-Fix</a:t>
            </a:r>
            <a:r>
              <a:rPr lang="en-US" altLang="zh-CN"/>
              <a:t> TD</a:t>
            </a:r>
            <a:r>
              <a:rPr lang="zh-CN" altLang="en-US"/>
              <a:t>频率分组；</a:t>
            </a:r>
            <a:endParaRPr lang="zh-CN" altLang="en-US"/>
          </a:p>
          <a:p>
            <a:pPr lvl="1">
              <a:buFont typeface="Wingdings" panose="05000000000000000000" charset="0"/>
              <a:buChar char="Ø"/>
            </a:pPr>
            <a:r>
              <a:rPr lang="en-US" altLang="zh-CN" i="1"/>
              <a:t>On a regular basis</a:t>
            </a:r>
            <a:r>
              <a:rPr lang="zh-CN" altLang="en-US" i="1"/>
              <a:t>、</a:t>
            </a:r>
            <a:r>
              <a:rPr lang="en-US" altLang="zh-CN" i="1">
                <a:sym typeface="+mn-ea"/>
              </a:rPr>
              <a:t>sometimes </a:t>
            </a:r>
            <a:r>
              <a:rPr lang="zh-CN" altLang="en-US"/>
              <a:t>属于</a:t>
            </a:r>
            <a:r>
              <a:rPr lang="zh-CN" altLang="en-US"/>
              <a:t>不同组；</a:t>
            </a:r>
            <a:endParaRPr lang="zh-CN" altLang="en-US"/>
          </a:p>
          <a:p>
            <a:pPr lvl="1">
              <a:buFont typeface="Wingdings" panose="05000000000000000000" charset="0"/>
              <a:buChar char="Ø"/>
            </a:pPr>
            <a:endParaRPr lang="zh-CN" altLang="en-US"/>
          </a:p>
          <a:p>
            <a:pPr lvl="0"/>
            <a:r>
              <a:rPr lang="zh-CN" altLang="en-US" b="1"/>
              <a:t>从业者有时不得不引入TD，但</a:t>
            </a:r>
            <a:r>
              <a:rPr lang="zh-CN" altLang="en-US" b="1"/>
              <a:t>也倾向于主动偿还；</a:t>
            </a:r>
            <a:endParaRPr lang="zh-CN" altLang="en-US"/>
          </a:p>
          <a:p>
            <a:pPr lvl="1"/>
            <a:endParaRPr lang="zh-CN" altLang="en-US"/>
          </a:p>
        </p:txBody>
      </p:sp>
      <p:grpSp>
        <p:nvGrpSpPr>
          <p:cNvPr id="10" name="组合 9"/>
          <p:cNvGrpSpPr/>
          <p:nvPr/>
        </p:nvGrpSpPr>
        <p:grpSpPr>
          <a:xfrm>
            <a:off x="2594610" y="3004820"/>
            <a:ext cx="1915160" cy="142240"/>
            <a:chOff x="4086" y="4732"/>
            <a:chExt cx="3016" cy="224"/>
          </a:xfrm>
        </p:grpSpPr>
        <p:sp>
          <p:nvSpPr>
            <p:cNvPr id="4" name="矩形 3"/>
            <p:cNvSpPr/>
            <p:nvPr/>
          </p:nvSpPr>
          <p:spPr>
            <a:xfrm>
              <a:off x="4086" y="4732"/>
              <a:ext cx="352" cy="224"/>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8" name="矩形 7"/>
            <p:cNvSpPr/>
            <p:nvPr/>
          </p:nvSpPr>
          <p:spPr>
            <a:xfrm>
              <a:off x="6750" y="4732"/>
              <a:ext cx="352" cy="224"/>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RQ2</a:t>
            </a:r>
            <a:r>
              <a:rPr lang="zh-CN" altLang="en-US"/>
              <a:t>：引入</a:t>
            </a:r>
            <a:r>
              <a:rPr lang="en-US" altLang="zh-CN"/>
              <a:t>TD</a:t>
            </a:r>
            <a:r>
              <a:rPr lang="zh-CN" altLang="en-US"/>
              <a:t>的</a:t>
            </a:r>
            <a:r>
              <a:rPr lang="zh-CN" altLang="en-US"/>
              <a:t>原因</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5824220" y="1490345"/>
            <a:ext cx="5753100" cy="4759325"/>
          </a:xfrm>
          <a:prstGeom prst="rect">
            <a:avLst/>
          </a:prstGeom>
        </p:spPr>
        <p:txBody>
          <a:bodyPr vert="horz"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a:sym typeface="+mn-ea"/>
              </a:rPr>
              <a:t>通过开放式编码，在</a:t>
            </a:r>
            <a:r>
              <a:rPr lang="en-US" altLang="zh-CN">
                <a:sym typeface="+mn-ea"/>
              </a:rPr>
              <a:t>“Other”</a:t>
            </a:r>
            <a:r>
              <a:rPr lang="zh-CN" altLang="en-US">
                <a:sym typeface="+mn-ea"/>
              </a:rPr>
              <a:t>中提取一个或多个原因；</a:t>
            </a:r>
            <a:endParaRPr lang="zh-CN" altLang="en-US">
              <a:sym typeface="+mn-ea"/>
            </a:endParaRPr>
          </a:p>
          <a:p>
            <a:pPr lvl="0"/>
            <a:endParaRPr lang="zh-CN" altLang="en-US">
              <a:sym typeface="+mn-ea"/>
            </a:endParaRPr>
          </a:p>
          <a:p>
            <a:pPr lvl="0"/>
            <a:r>
              <a:rPr lang="zh-CN" altLang="en-US">
                <a:sym typeface="+mn-ea"/>
              </a:rPr>
              <a:t>为深入研究引入</a:t>
            </a:r>
            <a:r>
              <a:rPr lang="en-US" altLang="zh-CN">
                <a:sym typeface="+mn-ea"/>
              </a:rPr>
              <a:t>TD</a:t>
            </a:r>
            <a:r>
              <a:rPr lang="zh-CN" altLang="en-US">
                <a:sym typeface="+mn-ea"/>
              </a:rPr>
              <a:t>原因，将原因再聚类</a:t>
            </a:r>
            <a:r>
              <a:rPr lang="en-US" altLang="zh-CN" baseline="30000">
                <a:sym typeface="+mn-ea"/>
              </a:rPr>
              <a:t>[1]</a:t>
            </a:r>
            <a:r>
              <a:rPr lang="zh-CN" altLang="en-US">
                <a:sym typeface="+mn-ea"/>
              </a:rPr>
              <a:t>；</a:t>
            </a:r>
            <a:endParaRPr lang="zh-CN" altLang="en-US">
              <a:sym typeface="+mn-ea"/>
            </a:endParaRPr>
          </a:p>
          <a:p>
            <a:pPr lvl="0"/>
            <a:endParaRPr lang="zh-CN" altLang="en-US">
              <a:sym typeface="+mn-ea"/>
            </a:endParaRPr>
          </a:p>
          <a:p>
            <a:pPr lvl="0"/>
            <a:endParaRPr lang="zh-CN" altLang="en-US">
              <a:sym typeface="+mn-ea"/>
            </a:endParaRPr>
          </a:p>
          <a:p>
            <a:pPr lvl="0"/>
            <a:endParaRPr lang="zh-CN" altLang="en-US"/>
          </a:p>
          <a:p>
            <a:pPr lvl="0"/>
            <a:endParaRPr lang="zh-CN" altLang="en-US"/>
          </a:p>
        </p:txBody>
      </p:sp>
      <p:pic>
        <p:nvPicPr>
          <p:cNvPr id="3" name="图片 2"/>
          <p:cNvPicPr>
            <a:picLocks noChangeAspect="1"/>
          </p:cNvPicPr>
          <p:nvPr/>
        </p:nvPicPr>
        <p:blipFill>
          <a:blip r:embed="rId1"/>
          <a:stretch>
            <a:fillRect/>
          </a:stretch>
        </p:blipFill>
        <p:spPr>
          <a:xfrm>
            <a:off x="608330" y="1788160"/>
            <a:ext cx="5216525" cy="3272790"/>
          </a:xfrm>
          <a:prstGeom prst="rect">
            <a:avLst/>
          </a:prstGeom>
        </p:spPr>
      </p:pic>
      <p:sp>
        <p:nvSpPr>
          <p:cNvPr id="4" name="文本框 3"/>
          <p:cNvSpPr txBox="1"/>
          <p:nvPr/>
        </p:nvSpPr>
        <p:spPr>
          <a:xfrm>
            <a:off x="608330" y="6069965"/>
            <a:ext cx="10968355" cy="398780"/>
          </a:xfrm>
          <a:prstGeom prst="rect">
            <a:avLst/>
          </a:prstGeom>
          <a:noFill/>
        </p:spPr>
        <p:txBody>
          <a:bodyPr wrap="square" rtlCol="0">
            <a:spAutoFit/>
          </a:bodyPr>
          <a:p>
            <a:r>
              <a:rPr lang="zh-CN" altLang="en-US" sz="1000"/>
              <a:t>[</a:t>
            </a:r>
            <a:r>
              <a:rPr lang="en-US" altLang="zh-CN" sz="1000"/>
              <a:t>1</a:t>
            </a:r>
            <a:r>
              <a:rPr lang="zh-CN" altLang="en-US" sz="1000"/>
              <a:t>] N. Rios, R. O. Sp ́ınola, M. Mendonc ̧a, and C. Seaman, “The practitioners’ point of view on the concept of technical debt and its causes and consequences: a design for a global family of industrial surveys and its first results from brazil,” Empirical Software Engineering, vol. 25, no. 5, pp. 3216–3287, 2020.</a:t>
            </a:r>
            <a:endParaRPr lang="zh-CN" altLang="en-US" sz="1000"/>
          </a:p>
        </p:txBody>
      </p:sp>
      <p:pic>
        <p:nvPicPr>
          <p:cNvPr id="7" name="图片占位符 6"/>
          <p:cNvPicPr>
            <a:picLocks noChangeAspect="1"/>
          </p:cNvPicPr>
          <p:nvPr>
            <p:ph type="pic" idx="1"/>
          </p:nvPr>
        </p:nvPicPr>
        <p:blipFill>
          <a:blip r:embed="rId2"/>
          <a:stretch>
            <a:fillRect/>
          </a:stretch>
        </p:blipFill>
        <p:spPr>
          <a:xfrm>
            <a:off x="5824855" y="1313815"/>
            <a:ext cx="5752465" cy="4440555"/>
          </a:xfrm>
          <a:prstGeom prst="rect">
            <a:avLst/>
          </a:prstGeom>
        </p:spPr>
      </p:pic>
      <p:grpSp>
        <p:nvGrpSpPr>
          <p:cNvPr id="17" name="组合 16"/>
          <p:cNvGrpSpPr/>
          <p:nvPr/>
        </p:nvGrpSpPr>
        <p:grpSpPr>
          <a:xfrm>
            <a:off x="6216015" y="2010410"/>
            <a:ext cx="3187700" cy="2707640"/>
            <a:chOff x="9789" y="3166"/>
            <a:chExt cx="5020" cy="4264"/>
          </a:xfrm>
        </p:grpSpPr>
        <p:sp>
          <p:nvSpPr>
            <p:cNvPr id="10" name="矩形 9"/>
            <p:cNvSpPr/>
            <p:nvPr/>
          </p:nvSpPr>
          <p:spPr>
            <a:xfrm>
              <a:off x="12470" y="3166"/>
              <a:ext cx="2339" cy="267"/>
            </a:xfrm>
            <a:prstGeom prst="rect">
              <a:avLst/>
            </a:prstGeom>
            <a:ln>
              <a:solidFill>
                <a:schemeClr val="accent6"/>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1" name="矩形 10"/>
            <p:cNvSpPr/>
            <p:nvPr/>
          </p:nvSpPr>
          <p:spPr>
            <a:xfrm>
              <a:off x="9789" y="3977"/>
              <a:ext cx="5020" cy="266"/>
            </a:xfrm>
            <a:prstGeom prst="rect">
              <a:avLst/>
            </a:prstGeom>
            <a:ln>
              <a:solidFill>
                <a:schemeClr val="accent6"/>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2" name="矩形 11"/>
            <p:cNvSpPr/>
            <p:nvPr/>
          </p:nvSpPr>
          <p:spPr>
            <a:xfrm>
              <a:off x="12470" y="7164"/>
              <a:ext cx="2339" cy="267"/>
            </a:xfrm>
            <a:prstGeom prst="rect">
              <a:avLst/>
            </a:prstGeom>
            <a:ln>
              <a:solidFill>
                <a:schemeClr val="accent6"/>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3" name="矩形 12"/>
            <p:cNvSpPr/>
            <p:nvPr/>
          </p:nvSpPr>
          <p:spPr>
            <a:xfrm>
              <a:off x="11812" y="6897"/>
              <a:ext cx="2997" cy="268"/>
            </a:xfrm>
            <a:prstGeom prst="rect">
              <a:avLst/>
            </a:prstGeom>
            <a:ln>
              <a:solidFill>
                <a:schemeClr val="accent6"/>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4" name="矩形 13"/>
            <p:cNvSpPr/>
            <p:nvPr/>
          </p:nvSpPr>
          <p:spPr>
            <a:xfrm>
              <a:off x="12470" y="5999"/>
              <a:ext cx="2339" cy="343"/>
            </a:xfrm>
            <a:prstGeom prst="rect">
              <a:avLst/>
            </a:prstGeom>
            <a:ln>
              <a:solidFill>
                <a:schemeClr val="accent6"/>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RQ2</a:t>
            </a:r>
            <a:r>
              <a:rPr lang="zh-CN" altLang="en-US"/>
              <a:t>：</a:t>
            </a:r>
            <a:r>
              <a:rPr lang="en-US" altLang="zh-CN"/>
              <a:t>Self-Fix TD</a:t>
            </a:r>
            <a:r>
              <a:rPr lang="zh-CN" altLang="en-US"/>
              <a:t>的</a:t>
            </a:r>
            <a:r>
              <a:rPr lang="zh-CN" altLang="en-US"/>
              <a:t>原因</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4671695" y="1490345"/>
            <a:ext cx="6905625" cy="442595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a:buFont typeface="Arial" panose="020B0604020202020204" pitchFamily="34" charset="0"/>
              <a:buChar char="●"/>
            </a:pPr>
            <a:r>
              <a:rPr lang="en-US" altLang="zh-CN">
                <a:sym typeface="+mn-ea"/>
              </a:rPr>
              <a:t>GQ5</a:t>
            </a:r>
            <a:r>
              <a:rPr lang="zh-CN" altLang="en-US">
                <a:sym typeface="+mn-ea"/>
              </a:rPr>
              <a:t>收集开放式</a:t>
            </a:r>
            <a:r>
              <a:rPr lang="zh-CN" altLang="en-US">
                <a:sym typeface="+mn-ea"/>
              </a:rPr>
              <a:t>回答，通过开放式编码，总结出</a:t>
            </a:r>
            <a:r>
              <a:rPr lang="en-US" altLang="zh-CN">
                <a:sym typeface="+mn-ea"/>
              </a:rPr>
              <a:t>25</a:t>
            </a:r>
            <a:r>
              <a:rPr lang="zh-CN" altLang="en-US">
                <a:sym typeface="+mn-ea"/>
              </a:rPr>
              <a:t>个原因</a:t>
            </a:r>
            <a:r>
              <a:rPr lang="en-US" altLang="zh-CN">
                <a:sym typeface="+mn-ea"/>
              </a:rPr>
              <a:t>;</a:t>
            </a:r>
            <a:endParaRPr lang="en-US" altLang="zh-CN">
              <a:sym typeface="+mn-ea"/>
            </a:endParaRPr>
          </a:p>
          <a:p>
            <a:pPr marL="228600" lvl="0" indent="-228600">
              <a:buFont typeface="Arial" panose="020B0604020202020204" pitchFamily="34" charset="0"/>
              <a:buChar char="●"/>
            </a:pPr>
            <a:endParaRPr>
              <a:sym typeface="+mn-ea"/>
            </a:endParaRPr>
          </a:p>
          <a:p>
            <a:pPr marL="228600" lvl="0" indent="-228600">
              <a:buFont typeface="Arial" panose="020B0604020202020204" pitchFamily="34" charset="0"/>
              <a:buChar char="●"/>
            </a:pPr>
            <a:r>
              <a:rPr lang="zh-CN" b="1">
                <a:sym typeface="+mn-ea"/>
              </a:rPr>
              <a:t>责任感最常出现</a:t>
            </a:r>
            <a:r>
              <a:rPr lang="zh-CN">
                <a:sym typeface="+mn-ea"/>
              </a:rPr>
              <a:t>，评估责任感对</a:t>
            </a:r>
            <a:r>
              <a:rPr lang="en-US" altLang="zh-CN">
                <a:sym typeface="+mn-ea"/>
              </a:rPr>
              <a:t>Self-Fix TD</a:t>
            </a:r>
            <a:r>
              <a:rPr lang="zh-CN" altLang="en-US">
                <a:sym typeface="+mn-ea"/>
              </a:rPr>
              <a:t>的影响：</a:t>
            </a:r>
            <a:endParaRPr lang="zh-CN" altLang="en-US">
              <a:sym typeface="+mn-ea"/>
            </a:endParaRPr>
          </a:p>
          <a:p>
            <a:pPr lvl="1">
              <a:buFont typeface="Wingdings" panose="05000000000000000000" charset="0"/>
              <a:buChar char="Ø"/>
            </a:pPr>
            <a:r>
              <a:rPr lang="zh-CN" altLang="en-US" sz="1600">
                <a:sym typeface="+mn-ea"/>
              </a:rPr>
              <a:t>将是否提到</a:t>
            </a:r>
            <a:r>
              <a:rPr lang="zh-CN" altLang="en-US" sz="1600">
                <a:sym typeface="+mn-ea"/>
              </a:rPr>
              <a:t>责任感分为两组；</a:t>
            </a:r>
            <a:endParaRPr lang="zh-CN" altLang="en-US" sz="1600">
              <a:sym typeface="+mn-ea"/>
            </a:endParaRPr>
          </a:p>
          <a:p>
            <a:pPr lvl="1">
              <a:buFont typeface="Wingdings" panose="05000000000000000000" charset="0"/>
              <a:buChar char="Ø"/>
            </a:pPr>
            <a:endParaRPr>
              <a:sym typeface="+mn-ea"/>
            </a:endParaRPr>
          </a:p>
          <a:p>
            <a:pPr lvl="1">
              <a:buFont typeface="Wingdings" panose="05000000000000000000" charset="0"/>
              <a:buChar char="Ø"/>
            </a:pPr>
            <a:r>
              <a:rPr lang="en-US" altLang="zh-CN">
                <a:sym typeface="+mn-ea"/>
              </a:rPr>
              <a:t>“</a:t>
            </a:r>
            <a:r>
              <a:rPr lang="zh-CN" b="1">
                <a:sym typeface="+mn-ea"/>
              </a:rPr>
              <a:t>提及</a:t>
            </a:r>
            <a:r>
              <a:rPr lang="en-US" altLang="zh-CN">
                <a:sym typeface="+mn-ea"/>
              </a:rPr>
              <a:t>”</a:t>
            </a:r>
            <a:r>
              <a:rPr lang="zh-CN">
                <a:sym typeface="+mn-ea"/>
              </a:rPr>
              <a:t>组全体表示</a:t>
            </a:r>
            <a:r>
              <a:rPr lang="en-US" i="1">
                <a:sym typeface="+mn-ea"/>
              </a:rPr>
              <a:t>Definitely yes</a:t>
            </a:r>
            <a:r>
              <a:rPr lang="zh-CN" altLang="en-US" i="1">
                <a:sym typeface="+mn-ea"/>
              </a:rPr>
              <a:t>、</a:t>
            </a:r>
            <a:r>
              <a:rPr lang="en-US" altLang="zh-CN" i="1">
                <a:sym typeface="+mn-ea"/>
              </a:rPr>
              <a:t>Probabaly yes</a:t>
            </a:r>
            <a:r>
              <a:rPr lang="en-US" altLang="zh-CN">
                <a:sym typeface="+mn-ea"/>
              </a:rPr>
              <a:t>  Self-Fix </a:t>
            </a:r>
            <a:r>
              <a:rPr>
                <a:sym typeface="+mn-ea"/>
              </a:rPr>
              <a:t>TD，而</a:t>
            </a:r>
            <a:r>
              <a:rPr lang="en-US">
                <a:sym typeface="+mn-ea"/>
              </a:rPr>
              <a:t>“</a:t>
            </a:r>
            <a:r>
              <a:rPr lang="zh-CN" altLang="en-US" b="1">
                <a:sym typeface="+mn-ea"/>
              </a:rPr>
              <a:t>未提及</a:t>
            </a:r>
            <a:r>
              <a:rPr lang="en-US">
                <a:sym typeface="+mn-ea"/>
              </a:rPr>
              <a:t>”</a:t>
            </a:r>
            <a:r>
              <a:rPr lang="zh-CN" altLang="en-US">
                <a:sym typeface="+mn-ea"/>
              </a:rPr>
              <a:t>组</a:t>
            </a:r>
            <a:r>
              <a:rPr>
                <a:sym typeface="+mn-ea"/>
              </a:rPr>
              <a:t>只有一半</a:t>
            </a:r>
            <a:r>
              <a:rPr lang="en-US">
                <a:sym typeface="+mn-ea"/>
              </a:rPr>
              <a:t>;</a:t>
            </a:r>
            <a:endParaRPr lang="en-US">
              <a:sym typeface="+mn-ea"/>
            </a:endParaRPr>
          </a:p>
          <a:p>
            <a:pPr lvl="1">
              <a:buFont typeface="Wingdings" panose="05000000000000000000" charset="0"/>
              <a:buChar char="Ø"/>
            </a:pPr>
            <a:endParaRPr>
              <a:sym typeface="+mn-ea"/>
            </a:endParaRPr>
          </a:p>
          <a:p>
            <a:pPr lvl="1">
              <a:buFont typeface="Wingdings" panose="05000000000000000000" charset="0"/>
              <a:buChar char="Ø"/>
            </a:pPr>
            <a:r>
              <a:rPr lang="zh-CN">
                <a:sym typeface="+mn-ea"/>
              </a:rPr>
              <a:t>通过</a:t>
            </a:r>
            <a:r>
              <a:rPr lang="en-US" altLang="zh-CN">
                <a:sym typeface="+mn-ea"/>
              </a:rPr>
              <a:t>Fisher exact test</a:t>
            </a:r>
            <a:r>
              <a:rPr lang="zh-CN" altLang="en-US">
                <a:sym typeface="+mn-ea"/>
              </a:rPr>
              <a:t>，有显著性差异；</a:t>
            </a:r>
            <a:endParaRPr lang="zh-CN" altLang="en-US">
              <a:sym typeface="+mn-ea"/>
            </a:endParaRPr>
          </a:p>
          <a:p>
            <a:pPr lvl="1">
              <a:buFont typeface="Wingdings" panose="05000000000000000000" charset="0"/>
              <a:buChar char="Ø"/>
            </a:pPr>
            <a:endParaRPr lang="zh-CN" altLang="en-US">
              <a:sym typeface="+mn-ea"/>
            </a:endParaRPr>
          </a:p>
          <a:p>
            <a:pPr lvl="1">
              <a:buFont typeface="Wingdings" panose="05000000000000000000" charset="0"/>
              <a:buChar char="Ø"/>
            </a:pPr>
            <a:r>
              <a:rPr b="1">
                <a:sym typeface="+mn-ea"/>
              </a:rPr>
              <a:t>责任感是</a:t>
            </a:r>
            <a:r>
              <a:rPr lang="en-US" b="1">
                <a:sym typeface="+mn-ea"/>
              </a:rPr>
              <a:t>Self-Fix </a:t>
            </a:r>
            <a:r>
              <a:rPr b="1">
                <a:sym typeface="+mn-ea"/>
              </a:rPr>
              <a:t>TD的重要驱动力，</a:t>
            </a:r>
            <a:r>
              <a:rPr>
                <a:sym typeface="+mn-ea"/>
              </a:rPr>
              <a:t>应该得到激励</a:t>
            </a:r>
            <a:r>
              <a:rPr lang="en-US">
                <a:sym typeface="+mn-ea"/>
              </a:rPr>
              <a:t>;</a:t>
            </a:r>
            <a:endParaRPr lang="en-US">
              <a:sym typeface="+mn-ea"/>
            </a:endParaRPr>
          </a:p>
        </p:txBody>
      </p:sp>
      <p:pic>
        <p:nvPicPr>
          <p:cNvPr id="4" name="图片占位符 3"/>
          <p:cNvPicPr>
            <a:picLocks noChangeAspect="1"/>
          </p:cNvPicPr>
          <p:nvPr>
            <p:ph type="pic" idx="1"/>
          </p:nvPr>
        </p:nvPicPr>
        <p:blipFill>
          <a:blip r:embed="rId1"/>
          <a:stretch>
            <a:fillRect/>
          </a:stretch>
        </p:blipFill>
        <p:spPr>
          <a:xfrm>
            <a:off x="608330" y="1482725"/>
            <a:ext cx="4063365" cy="42322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RQ2</a:t>
            </a:r>
            <a:r>
              <a:rPr lang="zh-CN" altLang="en-US"/>
              <a:t>：</a:t>
            </a:r>
            <a:r>
              <a:rPr lang="en-US" altLang="zh-CN"/>
              <a:t>Self-Fix TD</a:t>
            </a:r>
            <a:r>
              <a:rPr lang="zh-CN" altLang="en-US"/>
              <a:t>的</a:t>
            </a:r>
            <a:r>
              <a:rPr lang="zh-CN" altLang="en-US"/>
              <a:t>原因</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4671695" y="1490345"/>
            <a:ext cx="6905625" cy="4425950"/>
          </a:xfrm>
          <a:prstGeom prst="rect">
            <a:avLst/>
          </a:prstGeom>
        </p:spPr>
        <p:txBody>
          <a:bodyPr vert="horz"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a:buFont typeface="Arial" panose="020B0604020202020204" pitchFamily="34" charset="0"/>
              <a:buChar char="●"/>
            </a:pPr>
            <a:r>
              <a:rPr lang="zh-CN" altLang="en-US" b="1">
                <a:sym typeface="+mn-ea"/>
              </a:rPr>
              <a:t>避免更高的成本</a:t>
            </a:r>
            <a:r>
              <a:rPr lang="zh-CN" altLang="en-US">
                <a:sym typeface="+mn-ea"/>
              </a:rPr>
              <a:t>和</a:t>
            </a:r>
            <a:r>
              <a:rPr lang="zh-CN" altLang="en-US" b="1">
                <a:sym typeface="+mn-ea"/>
              </a:rPr>
              <a:t>提高可维护性</a:t>
            </a:r>
            <a:r>
              <a:rPr lang="zh-CN" altLang="en-US">
                <a:sym typeface="+mn-ea"/>
              </a:rPr>
              <a:t>出现频繁：</a:t>
            </a:r>
            <a:endParaRPr>
              <a:sym typeface="+mn-ea"/>
            </a:endParaRPr>
          </a:p>
          <a:p>
            <a:pPr marL="685800" lvl="1" indent="-228600">
              <a:buFont typeface="Arial" panose="020B0604020202020204" pitchFamily="34" charset="0"/>
              <a:buChar char="●"/>
            </a:pPr>
            <a:endParaRPr lang="zh-CN" altLang="en-US">
              <a:sym typeface="+mn-ea"/>
            </a:endParaRPr>
          </a:p>
          <a:p>
            <a:pPr lvl="1" algn="l" defTabSz="914400">
              <a:buClrTx/>
              <a:buSzTx/>
              <a:buFont typeface="Wingdings" panose="05000000000000000000" charset="0"/>
              <a:buChar char="Ø"/>
              <a:tabLst>
                <a:tab pos="1609725" algn="l"/>
                <a:tab pos="1609725" algn="l"/>
                <a:tab pos="1609725" algn="l"/>
                <a:tab pos="1609725" algn="l"/>
              </a:tabLst>
            </a:pPr>
            <a:r>
              <a:rPr lang="en-US" altLang="zh-CN" sz="1600">
                <a:sym typeface="+mn-ea"/>
              </a:rPr>
              <a:t>在Self-Fix TD时，需要考虑成本与收益之间的平衡</a:t>
            </a:r>
            <a:r>
              <a:rPr lang="zh-CN" altLang="en-US" sz="1600">
                <a:sym typeface="+mn-ea"/>
              </a:rPr>
              <a:t>；</a:t>
            </a:r>
            <a:endParaRPr lang="zh-CN" altLang="en-US" sz="1600">
              <a:sym typeface="+mn-ea"/>
            </a:endParaRPr>
          </a:p>
          <a:p>
            <a:pPr lvl="1" algn="l" defTabSz="914400">
              <a:buClrTx/>
              <a:buSzTx/>
              <a:buFont typeface="Wingdings" panose="05000000000000000000" charset="0"/>
              <a:buChar char="Ø"/>
              <a:tabLst>
                <a:tab pos="1609725" algn="l"/>
                <a:tab pos="1609725" algn="l"/>
                <a:tab pos="1609725" algn="l"/>
                <a:tab pos="1609725" algn="l"/>
              </a:tabLst>
            </a:pPr>
            <a:endParaRPr lang="en-US" altLang="zh-CN" sz="1600">
              <a:sym typeface="+mn-ea"/>
            </a:endParaRPr>
          </a:p>
          <a:p>
            <a:pPr lvl="1" algn="l" defTabSz="914400">
              <a:buClrTx/>
              <a:buSzTx/>
              <a:buFont typeface="Wingdings" panose="05000000000000000000" charset="0"/>
              <a:buChar char="Ø"/>
              <a:tabLst>
                <a:tab pos="1609725" algn="l"/>
                <a:tab pos="1609725" algn="l"/>
                <a:tab pos="1609725" algn="l"/>
                <a:tab pos="1609725" algn="l"/>
              </a:tabLst>
            </a:pPr>
            <a:r>
              <a:rPr lang="en-US" altLang="zh-CN" sz="1600">
                <a:sym typeface="+mn-ea"/>
              </a:rPr>
              <a:t>“</a:t>
            </a:r>
            <a:r>
              <a:rPr lang="zh-CN" altLang="en-US" sz="1600">
                <a:sym typeface="+mn-ea"/>
              </a:rPr>
              <a:t>当参与者考虑是否偿还 TD 时，应将短期目标和成本作为关注的理由</a:t>
            </a:r>
            <a:r>
              <a:rPr lang="en-US" altLang="zh-CN" sz="1600">
                <a:sym typeface="+mn-ea"/>
              </a:rPr>
              <a:t>”</a:t>
            </a:r>
            <a:r>
              <a:rPr lang="zh-CN" altLang="en-US" sz="1600" baseline="30000">
                <a:sym typeface="+mn-ea"/>
              </a:rPr>
              <a:t>[1]</a:t>
            </a:r>
            <a:r>
              <a:rPr lang="zh-CN" altLang="en-US" sz="1600">
                <a:sym typeface="+mn-ea"/>
              </a:rPr>
              <a:t> ；</a:t>
            </a:r>
            <a:endParaRPr lang="zh-CN" altLang="en-US" sz="1600">
              <a:sym typeface="+mn-ea"/>
            </a:endParaRPr>
          </a:p>
          <a:p>
            <a:pPr lvl="1" algn="l" defTabSz="914400">
              <a:buClrTx/>
              <a:buSzTx/>
              <a:buFont typeface="Wingdings" panose="05000000000000000000" charset="0"/>
              <a:buChar char="Ø"/>
              <a:tabLst>
                <a:tab pos="1609725" algn="l"/>
                <a:tab pos="1609725" algn="l"/>
                <a:tab pos="1609725" algn="l"/>
                <a:tab pos="1609725" algn="l"/>
              </a:tabLst>
            </a:pPr>
            <a:endParaRPr lang="zh-CN" altLang="en-US"/>
          </a:p>
          <a:p>
            <a:pPr lvl="0"/>
            <a:r>
              <a:rPr lang="en-US">
                <a:sym typeface="+mn-ea"/>
              </a:rPr>
              <a:t>Self-Fix</a:t>
            </a:r>
            <a:r>
              <a:rPr>
                <a:sym typeface="+mn-ea"/>
              </a:rPr>
              <a:t> TD</a:t>
            </a:r>
            <a:r>
              <a:rPr lang="zh-CN">
                <a:sym typeface="+mn-ea"/>
              </a:rPr>
              <a:t>既有</a:t>
            </a:r>
            <a:r>
              <a:rPr>
                <a:sym typeface="+mn-ea"/>
              </a:rPr>
              <a:t>主动原因(</a:t>
            </a:r>
            <a:r>
              <a:rPr lang="zh-CN" altLang="en-US">
                <a:sym typeface="+mn-ea"/>
              </a:rPr>
              <a:t>责任感、避免更高成本</a:t>
            </a:r>
            <a:r>
              <a:rPr>
                <a:sym typeface="+mn-ea"/>
              </a:rPr>
              <a:t>)</a:t>
            </a:r>
            <a:r>
              <a:rPr lang="zh-CN">
                <a:sym typeface="+mn-ea"/>
              </a:rPr>
              <a:t>，也有</a:t>
            </a:r>
            <a:r>
              <a:rPr>
                <a:sym typeface="+mn-ea"/>
              </a:rPr>
              <a:t>被动原因(</a:t>
            </a:r>
            <a:r>
              <a:rPr lang="en-US">
                <a:sym typeface="+mn-ea"/>
              </a:rPr>
              <a:t>TD</a:t>
            </a:r>
            <a:r>
              <a:rPr lang="zh-CN" altLang="en-US">
                <a:sym typeface="+mn-ea"/>
              </a:rPr>
              <a:t>过载、被要求偿还</a:t>
            </a:r>
            <a:r>
              <a:rPr>
                <a:sym typeface="+mn-ea"/>
              </a:rPr>
              <a:t>)</a:t>
            </a:r>
            <a:r>
              <a:rPr lang="zh-CN">
                <a:sym typeface="+mn-ea"/>
              </a:rPr>
              <a:t>；</a:t>
            </a:r>
            <a:endParaRPr lang="zh-CN">
              <a:sym typeface="+mn-ea"/>
            </a:endParaRPr>
          </a:p>
          <a:p>
            <a:pPr lvl="1">
              <a:buFont typeface="Wingdings" panose="05000000000000000000" charset="0"/>
              <a:buChar char="Ø"/>
            </a:pPr>
            <a:endParaRPr>
              <a:sym typeface="+mn-ea"/>
            </a:endParaRPr>
          </a:p>
          <a:p>
            <a:pPr lvl="0" algn="l" defTabSz="914400">
              <a:buClrTx/>
              <a:buSzTx/>
              <a:tabLst>
                <a:tab pos="1609725" algn="l"/>
                <a:tab pos="1609725" algn="l"/>
                <a:tab pos="1609725" algn="l"/>
                <a:tab pos="1609725" algn="l"/>
              </a:tabLst>
            </a:pPr>
            <a:r>
              <a:rPr lang="en-US" altLang="zh-CN">
                <a:sym typeface="+mn-ea"/>
              </a:rPr>
              <a:t>Self-Fix TD</a:t>
            </a:r>
            <a:r>
              <a:rPr lang="zh-CN" altLang="en-US">
                <a:sym typeface="+mn-ea"/>
              </a:rPr>
              <a:t>既有</a:t>
            </a:r>
            <a:r>
              <a:rPr b="1">
                <a:sym typeface="+mn-ea"/>
              </a:rPr>
              <a:t>内部驱动力</a:t>
            </a:r>
            <a:r>
              <a:rPr>
                <a:sym typeface="+mn-ea"/>
              </a:rPr>
              <a:t>(责任感</a:t>
            </a:r>
            <a:r>
              <a:rPr lang="zh-CN">
                <a:sym typeface="+mn-ea"/>
              </a:rPr>
              <a:t>、</a:t>
            </a:r>
            <a:r>
              <a:rPr>
                <a:sym typeface="+mn-ea"/>
              </a:rPr>
              <a:t>改善协作)，</a:t>
            </a:r>
            <a:r>
              <a:rPr lang="zh-CN">
                <a:sym typeface="+mn-ea"/>
              </a:rPr>
              <a:t>也有</a:t>
            </a:r>
            <a:r>
              <a:rPr b="1">
                <a:sym typeface="+mn-ea"/>
              </a:rPr>
              <a:t>战略</a:t>
            </a:r>
            <a:r>
              <a:rPr>
                <a:sym typeface="+mn-ea"/>
              </a:rPr>
              <a:t>原因(避免更高</a:t>
            </a:r>
            <a:r>
              <a:rPr lang="zh-CN">
                <a:sym typeface="+mn-ea"/>
              </a:rPr>
              <a:t>成本、</a:t>
            </a:r>
            <a:r>
              <a:rPr>
                <a:sym typeface="+mn-ea"/>
              </a:rPr>
              <a:t>提高可维护性)</a:t>
            </a:r>
            <a:r>
              <a:rPr lang="zh-CN">
                <a:sym typeface="+mn-ea"/>
              </a:rPr>
              <a:t>；</a:t>
            </a:r>
            <a:endParaRPr>
              <a:sym typeface="+mn-ea"/>
            </a:endParaRPr>
          </a:p>
          <a:p>
            <a:pPr lvl="1" algn="l" defTabSz="914400">
              <a:buClrTx/>
              <a:buSzTx/>
              <a:buFont typeface="Wingdings" panose="05000000000000000000" charset="0"/>
              <a:buChar char="Ø"/>
              <a:tabLst>
                <a:tab pos="1609725" algn="l"/>
                <a:tab pos="1609725" algn="l"/>
                <a:tab pos="1609725" algn="l"/>
                <a:tab pos="1609725" algn="l"/>
              </a:tabLst>
            </a:pPr>
            <a:endParaRPr lang="zh-CN" altLang="en-US"/>
          </a:p>
        </p:txBody>
      </p:sp>
      <p:pic>
        <p:nvPicPr>
          <p:cNvPr id="4" name="图片占位符 3"/>
          <p:cNvPicPr>
            <a:picLocks noChangeAspect="1"/>
          </p:cNvPicPr>
          <p:nvPr>
            <p:ph type="pic" idx="1"/>
          </p:nvPr>
        </p:nvPicPr>
        <p:blipFill>
          <a:blip r:embed="rId1"/>
          <a:stretch>
            <a:fillRect/>
          </a:stretch>
        </p:blipFill>
        <p:spPr>
          <a:xfrm>
            <a:off x="608330" y="1482725"/>
            <a:ext cx="4063365" cy="4232275"/>
          </a:xfrm>
          <a:prstGeom prst="rect">
            <a:avLst/>
          </a:prstGeom>
        </p:spPr>
      </p:pic>
      <p:sp>
        <p:nvSpPr>
          <p:cNvPr id="3" name="文本框 2"/>
          <p:cNvSpPr txBox="1"/>
          <p:nvPr/>
        </p:nvSpPr>
        <p:spPr>
          <a:xfrm>
            <a:off x="608330" y="5915660"/>
            <a:ext cx="11037570" cy="398780"/>
          </a:xfrm>
          <a:prstGeom prst="rect">
            <a:avLst/>
          </a:prstGeom>
          <a:noFill/>
        </p:spPr>
        <p:txBody>
          <a:bodyPr wrap="square" rtlCol="0">
            <a:spAutoFit/>
          </a:bodyPr>
          <a:p>
            <a:r>
              <a:rPr lang="en-US" sz="1000"/>
              <a:t>[1] </a:t>
            </a:r>
            <a:r>
              <a:rPr sz="1000"/>
              <a:t>S. Freire, N. Rios, B. Gutierrez, D. Torres, M. Mendonc ̧a, C. Izurieta, C. Seaman, and R. O. Spı ́nola, “Surveying software practitioners on technical debt payment practices and reasons for not paying off debt items,” in Proceedings of the 24th Evaluation and Assessment in Software Engineering (EASE ’20). Trondheim, Norway: ACM, 2020, pp. 210–219.</a:t>
            </a:r>
            <a:endParaRPr sz="1000"/>
          </a:p>
        </p:txBody>
      </p:sp>
      <p:grpSp>
        <p:nvGrpSpPr>
          <p:cNvPr id="11" name="组合 10"/>
          <p:cNvGrpSpPr/>
          <p:nvPr/>
        </p:nvGrpSpPr>
        <p:grpSpPr>
          <a:xfrm>
            <a:off x="1778000" y="1682750"/>
            <a:ext cx="1336040" cy="2883535"/>
            <a:chOff x="2793" y="2634"/>
            <a:chExt cx="2104" cy="4541"/>
          </a:xfrm>
        </p:grpSpPr>
        <p:sp>
          <p:nvSpPr>
            <p:cNvPr id="6" name="矩形 5"/>
            <p:cNvSpPr/>
            <p:nvPr/>
          </p:nvSpPr>
          <p:spPr>
            <a:xfrm>
              <a:off x="2793" y="2634"/>
              <a:ext cx="2104" cy="301"/>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 name="矩形 6"/>
            <p:cNvSpPr/>
            <p:nvPr/>
          </p:nvSpPr>
          <p:spPr>
            <a:xfrm>
              <a:off x="2837" y="3270"/>
              <a:ext cx="2060" cy="301"/>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9" name="矩形 8"/>
            <p:cNvSpPr/>
            <p:nvPr/>
          </p:nvSpPr>
          <p:spPr>
            <a:xfrm>
              <a:off x="2837" y="3706"/>
              <a:ext cx="2061" cy="256"/>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矩形 9"/>
            <p:cNvSpPr/>
            <p:nvPr/>
          </p:nvSpPr>
          <p:spPr>
            <a:xfrm>
              <a:off x="2793" y="6875"/>
              <a:ext cx="2104" cy="301"/>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grpSp>
      <p:grpSp>
        <p:nvGrpSpPr>
          <p:cNvPr id="16" name="组合 15"/>
          <p:cNvGrpSpPr/>
          <p:nvPr/>
        </p:nvGrpSpPr>
        <p:grpSpPr>
          <a:xfrm>
            <a:off x="1768475" y="1682750"/>
            <a:ext cx="1344930" cy="1503045"/>
            <a:chOff x="2785" y="2650"/>
            <a:chExt cx="2118" cy="2367"/>
          </a:xfrm>
        </p:grpSpPr>
        <p:sp>
          <p:nvSpPr>
            <p:cNvPr id="12" name="矩形 11"/>
            <p:cNvSpPr/>
            <p:nvPr/>
          </p:nvSpPr>
          <p:spPr>
            <a:xfrm>
              <a:off x="2785" y="2650"/>
              <a:ext cx="2119" cy="460"/>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3" name="矩形 12"/>
            <p:cNvSpPr/>
            <p:nvPr/>
          </p:nvSpPr>
          <p:spPr>
            <a:xfrm>
              <a:off x="2785" y="3307"/>
              <a:ext cx="2119" cy="264"/>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5" name="矩形 14"/>
            <p:cNvSpPr/>
            <p:nvPr/>
          </p:nvSpPr>
          <p:spPr>
            <a:xfrm>
              <a:off x="2785" y="4693"/>
              <a:ext cx="2119" cy="32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chord diagram：同时</a:t>
            </a:r>
            <a:r>
              <a:rPr lang="zh-CN" altLang="en-US"/>
              <a:t>被提及原因之间的</a:t>
            </a:r>
            <a:r>
              <a:rPr lang="zh-CN" altLang="en-US"/>
              <a:t>联系</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4505960" y="1490345"/>
            <a:ext cx="7071360"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t>引入原因与自身</a:t>
            </a:r>
            <a:r>
              <a:rPr lang="zh-CN"/>
              <a:t>联系</a:t>
            </a:r>
            <a:r>
              <a:t>最强</a:t>
            </a:r>
            <a:r>
              <a:rPr lang="zh-CN"/>
              <a:t>：</a:t>
            </a:r>
            <a:endParaRPr lang="zh-CN"/>
          </a:p>
          <a:p>
            <a:pPr lvl="1">
              <a:buFont typeface="Wingdings" panose="05000000000000000000" charset="0"/>
              <a:buChar char="Ø"/>
            </a:pPr>
            <a:r>
              <a:rPr lang="en-US" b="1"/>
              <a:t>PM</a:t>
            </a:r>
            <a:r>
              <a:t>和</a:t>
            </a:r>
            <a:r>
              <a:rPr lang="en-US" b="1"/>
              <a:t>Methodology</a:t>
            </a:r>
            <a:r>
              <a:t>最常被同时提及(127次)</a:t>
            </a:r>
            <a:r>
              <a:rPr lang="en-US"/>
              <a:t>;</a:t>
            </a:r>
            <a:endParaRPr lang="en-US"/>
          </a:p>
          <a:p>
            <a:pPr lvl="1">
              <a:buFont typeface="Wingdings" panose="05000000000000000000" charset="0"/>
              <a:buChar char="Ø"/>
            </a:pPr>
          </a:p>
          <a:p>
            <a:pPr lvl="1">
              <a:buFont typeface="Wingdings" panose="05000000000000000000" charset="0"/>
              <a:buChar char="Ø"/>
            </a:pPr>
            <a:r>
              <a:rPr lang="en-US" b="1"/>
              <a:t>PM</a:t>
            </a:r>
            <a:r>
              <a:t>和</a:t>
            </a:r>
            <a:r>
              <a:rPr lang="en-US" b="1"/>
              <a:t>People</a:t>
            </a:r>
            <a:r>
              <a:t>(121次)</a:t>
            </a:r>
            <a:r>
              <a:rPr lang="zh-CN"/>
              <a:t>；</a:t>
            </a:r>
            <a:endParaRPr lang="zh-CN"/>
          </a:p>
          <a:p>
            <a:pPr lvl="1">
              <a:buFont typeface="Wingdings" panose="05000000000000000000" charset="0"/>
              <a:buChar char="Ø"/>
            </a:pPr>
          </a:p>
          <a:p>
            <a:pPr lvl="0"/>
            <a:r>
              <a:t>Self-Fix</a:t>
            </a:r>
            <a:r>
              <a:rPr lang="zh-CN" altLang="en-US"/>
              <a:t>与</a:t>
            </a:r>
            <a:r>
              <a:t>引入</a:t>
            </a:r>
            <a:r>
              <a:rPr lang="zh-CN"/>
              <a:t>原因</a:t>
            </a:r>
            <a:r>
              <a:rPr lang="en-US" altLang="zh-CN"/>
              <a:t>(</a:t>
            </a:r>
            <a:r>
              <a:rPr>
                <a:sym typeface="+mn-ea"/>
              </a:rPr>
              <a:t>629次</a:t>
            </a:r>
            <a:r>
              <a:rPr lang="en-US" altLang="zh-CN"/>
              <a:t>)</a:t>
            </a:r>
            <a:r>
              <a:rPr lang="zh-CN" altLang="en-US"/>
              <a:t>联系</a:t>
            </a:r>
            <a:r>
              <a:t>比本身</a:t>
            </a:r>
            <a:r>
              <a:rPr lang="zh-CN"/>
              <a:t>更强</a:t>
            </a:r>
            <a:r>
              <a:rPr lang="en-US" altLang="zh-CN"/>
              <a:t>(112</a:t>
            </a:r>
            <a:r>
              <a:rPr lang="zh-CN" altLang="en-US"/>
              <a:t>次</a:t>
            </a:r>
            <a:r>
              <a:rPr lang="en-US" altLang="zh-CN"/>
              <a:t>)</a:t>
            </a:r>
            <a:r>
              <a:rPr lang="zh-CN" altLang="en-US"/>
              <a:t>；</a:t>
            </a:r>
            <a:endParaRPr lang="zh-CN" altLang="en-US"/>
          </a:p>
          <a:p>
            <a:pPr lvl="1">
              <a:buFont typeface="Wingdings" panose="05000000000000000000" charset="0"/>
              <a:buChar char="Ø"/>
            </a:pPr>
            <a:r>
              <a:rPr lang="zh-CN"/>
              <a:t>大多数</a:t>
            </a:r>
            <a:r>
              <a:rPr lang="en-US" altLang="zh-CN"/>
              <a:t>Self-Fix</a:t>
            </a:r>
            <a:r>
              <a:rPr lang="zh-CN" altLang="en-US"/>
              <a:t>原因与涉及</a:t>
            </a:r>
            <a:r>
              <a:rPr lang="en-US" altLang="zh-CN"/>
              <a:t>PM</a:t>
            </a:r>
            <a:r>
              <a:rPr lang="zh-CN" altLang="en-US"/>
              <a:t>的引入原因同时提及</a:t>
            </a:r>
            <a:r>
              <a:rPr lang="en-US" altLang="zh-CN"/>
              <a:t>;</a:t>
            </a:r>
            <a:endParaRPr lang="en-US" altLang="zh-CN"/>
          </a:p>
          <a:p>
            <a:pPr lvl="1">
              <a:buFont typeface="Wingdings" panose="05000000000000000000" charset="0"/>
              <a:buChar char="Ø"/>
            </a:pPr>
            <a:endParaRPr lang="zh-CN">
              <a:sym typeface="+mn-ea"/>
            </a:endParaRPr>
          </a:p>
          <a:p>
            <a:pPr lvl="1">
              <a:buFont typeface="Wingdings" panose="05000000000000000000" charset="0"/>
              <a:buChar char="Ø"/>
            </a:pPr>
            <a:r>
              <a:rPr lang="zh-CN">
                <a:sym typeface="+mn-ea"/>
              </a:rPr>
              <a:t>其中</a:t>
            </a:r>
            <a:r>
              <a:rPr lang="en-US" altLang="zh-CN" b="1">
                <a:sym typeface="+mn-ea"/>
              </a:rPr>
              <a:t>Development</a:t>
            </a:r>
            <a:r>
              <a:rPr lang="zh-CN">
                <a:sym typeface="+mn-ea"/>
              </a:rPr>
              <a:t>最常出现</a:t>
            </a:r>
            <a:r>
              <a:rPr>
                <a:sym typeface="+mn-ea"/>
              </a:rPr>
              <a:t>(108次)</a:t>
            </a:r>
            <a:r>
              <a:rPr lang="zh-CN">
                <a:sym typeface="+mn-ea"/>
              </a:rPr>
              <a:t>；</a:t>
            </a:r>
            <a:endParaRPr lang="zh-CN"/>
          </a:p>
          <a:p>
            <a:pPr lvl="1">
              <a:buFont typeface="Wingdings" panose="05000000000000000000" charset="0"/>
              <a:buChar char="Ø"/>
            </a:pPr>
            <a:endParaRPr lang="zh-CN" b="1">
              <a:sym typeface="+mn-ea"/>
            </a:endParaRPr>
          </a:p>
          <a:p>
            <a:pPr lvl="1">
              <a:buFont typeface="Wingdings" panose="05000000000000000000" charset="0"/>
              <a:buChar char="Ø"/>
            </a:pPr>
            <a:r>
              <a:rPr lang="zh-CN" b="1">
                <a:sym typeface="+mn-ea"/>
              </a:rPr>
              <a:t>进一步证明</a:t>
            </a:r>
            <a:r>
              <a:rPr lang="en-US" altLang="zh-CN" b="1">
                <a:sym typeface="+mn-ea"/>
              </a:rPr>
              <a:t>Self-Fix TD</a:t>
            </a:r>
            <a:r>
              <a:rPr lang="zh-CN" altLang="en-US" b="1">
                <a:sym typeface="+mn-ea"/>
              </a:rPr>
              <a:t>是深思熟虑的；</a:t>
            </a:r>
            <a:endParaRPr lang="zh-CN" altLang="en-US" b="1"/>
          </a:p>
          <a:p>
            <a:pPr lvl="1">
              <a:buFont typeface="Wingdings" panose="05000000000000000000" charset="0"/>
              <a:buChar char="Ø"/>
            </a:pPr>
            <a:endParaRPr lang="zh-CN" altLang="en-US" b="1"/>
          </a:p>
        </p:txBody>
      </p:sp>
      <p:pic>
        <p:nvPicPr>
          <p:cNvPr id="7" name="图片占位符 6"/>
          <p:cNvPicPr>
            <a:picLocks noChangeAspect="1"/>
          </p:cNvPicPr>
          <p:nvPr>
            <p:ph type="pic" idx="1"/>
          </p:nvPr>
        </p:nvPicPr>
        <p:blipFill>
          <a:blip r:embed="rId1"/>
          <a:stretch>
            <a:fillRect/>
          </a:stretch>
        </p:blipFill>
        <p:spPr>
          <a:xfrm>
            <a:off x="608330" y="2140585"/>
            <a:ext cx="3897630" cy="3458845"/>
          </a:xfrm>
          <a:prstGeom prst="rect">
            <a:avLst/>
          </a:prstGeom>
        </p:spPr>
      </p:pic>
      <p:sp>
        <p:nvSpPr>
          <p:cNvPr id="4" name="任意多边形 3"/>
          <p:cNvSpPr/>
          <p:nvPr/>
        </p:nvSpPr>
        <p:spPr>
          <a:xfrm>
            <a:off x="1889760" y="3732530"/>
            <a:ext cx="1272540" cy="430530"/>
          </a:xfrm>
          <a:custGeom>
            <a:avLst/>
            <a:gdLst>
              <a:gd name="connisteX0" fmla="*/ 0 w 1272540"/>
              <a:gd name="connsiteY0" fmla="*/ 335280 h 430530"/>
              <a:gd name="connisteX1" fmla="*/ 358140 w 1272540"/>
              <a:gd name="connsiteY1" fmla="*/ 83820 h 430530"/>
              <a:gd name="connisteX2" fmla="*/ 643890 w 1272540"/>
              <a:gd name="connsiteY2" fmla="*/ 0 h 430530"/>
              <a:gd name="connisteX3" fmla="*/ 941070 w 1272540"/>
              <a:gd name="connsiteY3" fmla="*/ 0 h 430530"/>
              <a:gd name="connisteX4" fmla="*/ 1169670 w 1272540"/>
              <a:gd name="connsiteY4" fmla="*/ 26670 h 430530"/>
              <a:gd name="connisteX5" fmla="*/ 1272540 w 1272540"/>
              <a:gd name="connsiteY5" fmla="*/ 72390 h 430530"/>
              <a:gd name="connisteX6" fmla="*/ 1215390 w 1272540"/>
              <a:gd name="connsiteY6" fmla="*/ 190500 h 430530"/>
              <a:gd name="connisteX7" fmla="*/ 876300 w 1272540"/>
              <a:gd name="connsiteY7" fmla="*/ 72390 h 430530"/>
              <a:gd name="connisteX8" fmla="*/ 651510 w 1272540"/>
              <a:gd name="connsiteY8" fmla="*/ 53340 h 430530"/>
              <a:gd name="connisteX9" fmla="*/ 506730 w 1272540"/>
              <a:gd name="connsiteY9" fmla="*/ 95250 h 430530"/>
              <a:gd name="connisteX10" fmla="*/ 396240 w 1272540"/>
              <a:gd name="connsiteY10" fmla="*/ 152400 h 430530"/>
              <a:gd name="connisteX11" fmla="*/ 228600 w 1272540"/>
              <a:gd name="connsiteY11" fmla="*/ 281940 h 430530"/>
              <a:gd name="connisteX12" fmla="*/ 87630 w 1272540"/>
              <a:gd name="connsiteY12" fmla="*/ 430530 h 430530"/>
              <a:gd name="connisteX13" fmla="*/ 0 w 1272540"/>
              <a:gd name="connsiteY13" fmla="*/ 335280 h 43053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1272540" h="430530">
                <a:moveTo>
                  <a:pt x="0" y="335280"/>
                </a:moveTo>
                <a:lnTo>
                  <a:pt x="358140" y="83820"/>
                </a:lnTo>
                <a:lnTo>
                  <a:pt x="643890" y="0"/>
                </a:lnTo>
                <a:lnTo>
                  <a:pt x="941070" y="0"/>
                </a:lnTo>
                <a:lnTo>
                  <a:pt x="1169670" y="26670"/>
                </a:lnTo>
                <a:lnTo>
                  <a:pt x="1272540" y="72390"/>
                </a:lnTo>
                <a:lnTo>
                  <a:pt x="1215390" y="190500"/>
                </a:lnTo>
                <a:lnTo>
                  <a:pt x="876300" y="72390"/>
                </a:lnTo>
                <a:lnTo>
                  <a:pt x="651510" y="53340"/>
                </a:lnTo>
                <a:lnTo>
                  <a:pt x="506730" y="95250"/>
                </a:lnTo>
                <a:lnTo>
                  <a:pt x="396240" y="152400"/>
                </a:lnTo>
                <a:lnTo>
                  <a:pt x="228600" y="281940"/>
                </a:lnTo>
                <a:lnTo>
                  <a:pt x="87630" y="430530"/>
                </a:lnTo>
                <a:lnTo>
                  <a:pt x="0" y="335280"/>
                </a:lnTo>
                <a:close/>
              </a:path>
            </a:pathLst>
          </a:cu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片占位符 3"/>
          <p:cNvPicPr>
            <a:picLocks noChangeAspect="1"/>
          </p:cNvPicPr>
          <p:nvPr/>
        </p:nvPicPr>
        <p:blipFill>
          <a:blip r:embed="rId2"/>
          <a:stretch>
            <a:fillRect/>
          </a:stretch>
        </p:blipFill>
        <p:spPr>
          <a:xfrm>
            <a:off x="4505960" y="1633220"/>
            <a:ext cx="4157980" cy="4330700"/>
          </a:xfrm>
          <a:prstGeom prst="rect">
            <a:avLst/>
          </a:prstGeom>
        </p:spPr>
      </p:pic>
      <p:sp>
        <p:nvSpPr>
          <p:cNvPr id="9" name="任意多边形 8"/>
          <p:cNvSpPr/>
          <p:nvPr/>
        </p:nvSpPr>
        <p:spPr>
          <a:xfrm>
            <a:off x="1668780" y="3169920"/>
            <a:ext cx="422910" cy="468630"/>
          </a:xfrm>
          <a:custGeom>
            <a:avLst/>
            <a:gdLst>
              <a:gd name="connisteX0" fmla="*/ 106680 w 422910"/>
              <a:gd name="connsiteY0" fmla="*/ 0 h 468630"/>
              <a:gd name="connisteX1" fmla="*/ 38100 w 422910"/>
              <a:gd name="connsiteY1" fmla="*/ 171450 h 468630"/>
              <a:gd name="connisteX2" fmla="*/ 224790 w 422910"/>
              <a:gd name="connsiteY2" fmla="*/ 209550 h 468630"/>
              <a:gd name="connisteX3" fmla="*/ 396240 w 422910"/>
              <a:gd name="connsiteY3" fmla="*/ 293370 h 468630"/>
              <a:gd name="connisteX4" fmla="*/ 400050 w 422910"/>
              <a:gd name="connsiteY4" fmla="*/ 300990 h 468630"/>
              <a:gd name="connisteX5" fmla="*/ 369570 w 422910"/>
              <a:gd name="connsiteY5" fmla="*/ 331470 h 468630"/>
              <a:gd name="connisteX6" fmla="*/ 0 w 422910"/>
              <a:gd name="connsiteY6" fmla="*/ 297180 h 468630"/>
              <a:gd name="connisteX7" fmla="*/ 15240 w 422910"/>
              <a:gd name="connsiteY7" fmla="*/ 468630 h 468630"/>
              <a:gd name="connisteX8" fmla="*/ 316230 w 422910"/>
              <a:gd name="connsiteY8" fmla="*/ 411480 h 468630"/>
              <a:gd name="connisteX9" fmla="*/ 422910 w 422910"/>
              <a:gd name="connsiteY9" fmla="*/ 323850 h 468630"/>
              <a:gd name="connisteX10" fmla="*/ 415290 w 422910"/>
              <a:gd name="connsiteY10" fmla="*/ 247650 h 468630"/>
              <a:gd name="connisteX11" fmla="*/ 377190 w 422910"/>
              <a:gd name="connsiteY11" fmla="*/ 186690 h 468630"/>
              <a:gd name="connisteX12" fmla="*/ 278130 w 422910"/>
              <a:gd name="connsiteY12" fmla="*/ 110490 h 468630"/>
              <a:gd name="connisteX13" fmla="*/ 190500 w 422910"/>
              <a:gd name="connsiteY13" fmla="*/ 57150 h 468630"/>
              <a:gd name="connisteX14" fmla="*/ 106680 w 422910"/>
              <a:gd name="connsiteY14" fmla="*/ 0 h 46863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Lst>
            <a:rect l="l" t="t" r="r" b="b"/>
            <a:pathLst>
              <a:path w="422910" h="468630">
                <a:moveTo>
                  <a:pt x="106680" y="0"/>
                </a:moveTo>
                <a:lnTo>
                  <a:pt x="38100" y="171450"/>
                </a:lnTo>
                <a:lnTo>
                  <a:pt x="224790" y="209550"/>
                </a:lnTo>
                <a:lnTo>
                  <a:pt x="396240" y="293370"/>
                </a:lnTo>
                <a:lnTo>
                  <a:pt x="400050" y="300990"/>
                </a:lnTo>
                <a:lnTo>
                  <a:pt x="369570" y="331470"/>
                </a:lnTo>
                <a:lnTo>
                  <a:pt x="0" y="297180"/>
                </a:lnTo>
                <a:lnTo>
                  <a:pt x="15240" y="468630"/>
                </a:lnTo>
                <a:lnTo>
                  <a:pt x="316230" y="411480"/>
                </a:lnTo>
                <a:lnTo>
                  <a:pt x="422910" y="323850"/>
                </a:lnTo>
                <a:lnTo>
                  <a:pt x="415290" y="247650"/>
                </a:lnTo>
                <a:lnTo>
                  <a:pt x="377190" y="186690"/>
                </a:lnTo>
                <a:lnTo>
                  <a:pt x="278130" y="110490"/>
                </a:lnTo>
                <a:lnTo>
                  <a:pt x="190500" y="57150"/>
                </a:lnTo>
                <a:lnTo>
                  <a:pt x="106680" y="0"/>
                </a:lnTo>
                <a:close/>
              </a:path>
            </a:pathLst>
          </a:cu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任意多边形 10"/>
          <p:cNvSpPr/>
          <p:nvPr/>
        </p:nvSpPr>
        <p:spPr>
          <a:xfrm>
            <a:off x="1687830" y="2804160"/>
            <a:ext cx="624840" cy="1047750"/>
          </a:xfrm>
          <a:custGeom>
            <a:avLst/>
            <a:gdLst>
              <a:gd name="connisteX0" fmla="*/ 0 w 624840"/>
              <a:gd name="connsiteY0" fmla="*/ 838200 h 1047750"/>
              <a:gd name="connisteX1" fmla="*/ 342900 w 624840"/>
              <a:gd name="connsiteY1" fmla="*/ 758190 h 1047750"/>
              <a:gd name="connisteX2" fmla="*/ 415290 w 624840"/>
              <a:gd name="connsiteY2" fmla="*/ 674370 h 1047750"/>
              <a:gd name="connisteX3" fmla="*/ 506730 w 624840"/>
              <a:gd name="connsiteY3" fmla="*/ 586740 h 1047750"/>
              <a:gd name="connisteX4" fmla="*/ 525780 w 624840"/>
              <a:gd name="connsiteY4" fmla="*/ 434340 h 1047750"/>
              <a:gd name="connisteX5" fmla="*/ 529590 w 624840"/>
              <a:gd name="connsiteY5" fmla="*/ 327660 h 1047750"/>
              <a:gd name="connisteX6" fmla="*/ 457200 w 624840"/>
              <a:gd name="connsiteY6" fmla="*/ 171450 h 1047750"/>
              <a:gd name="connisteX7" fmla="*/ 411480 w 624840"/>
              <a:gd name="connsiteY7" fmla="*/ 45720 h 1047750"/>
              <a:gd name="connisteX8" fmla="*/ 586740 w 624840"/>
              <a:gd name="connsiteY8" fmla="*/ 0 h 1047750"/>
              <a:gd name="connisteX9" fmla="*/ 624840 w 624840"/>
              <a:gd name="connsiteY9" fmla="*/ 224790 h 1047750"/>
              <a:gd name="connisteX10" fmla="*/ 609600 w 624840"/>
              <a:gd name="connsiteY10" fmla="*/ 381000 h 1047750"/>
              <a:gd name="connisteX11" fmla="*/ 567690 w 624840"/>
              <a:gd name="connsiteY11" fmla="*/ 563880 h 1047750"/>
              <a:gd name="connisteX12" fmla="*/ 476250 w 624840"/>
              <a:gd name="connsiteY12" fmla="*/ 708660 h 1047750"/>
              <a:gd name="connisteX13" fmla="*/ 377190 w 624840"/>
              <a:gd name="connsiteY13" fmla="*/ 830580 h 1047750"/>
              <a:gd name="connisteX14" fmla="*/ 232410 w 624840"/>
              <a:gd name="connsiteY14" fmla="*/ 948690 h 1047750"/>
              <a:gd name="connisteX15" fmla="*/ 53340 w 624840"/>
              <a:gd name="connsiteY15" fmla="*/ 1047750 h 1047750"/>
              <a:gd name="connisteX16" fmla="*/ 0 w 624840"/>
              <a:gd name="connsiteY16" fmla="*/ 838200 h 10477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Lst>
            <a:rect l="l" t="t" r="r" b="b"/>
            <a:pathLst>
              <a:path w="624840" h="1047750">
                <a:moveTo>
                  <a:pt x="0" y="838200"/>
                </a:moveTo>
                <a:lnTo>
                  <a:pt x="342900" y="758190"/>
                </a:lnTo>
                <a:lnTo>
                  <a:pt x="415290" y="674370"/>
                </a:lnTo>
                <a:lnTo>
                  <a:pt x="506730" y="586740"/>
                </a:lnTo>
                <a:lnTo>
                  <a:pt x="525780" y="434340"/>
                </a:lnTo>
                <a:lnTo>
                  <a:pt x="529590" y="327660"/>
                </a:lnTo>
                <a:lnTo>
                  <a:pt x="457200" y="171450"/>
                </a:lnTo>
                <a:lnTo>
                  <a:pt x="411480" y="45720"/>
                </a:lnTo>
                <a:lnTo>
                  <a:pt x="586740" y="0"/>
                </a:lnTo>
                <a:lnTo>
                  <a:pt x="624840" y="224790"/>
                </a:lnTo>
                <a:lnTo>
                  <a:pt x="609600" y="381000"/>
                </a:lnTo>
                <a:lnTo>
                  <a:pt x="567690" y="563880"/>
                </a:lnTo>
                <a:lnTo>
                  <a:pt x="476250" y="708660"/>
                </a:lnTo>
                <a:lnTo>
                  <a:pt x="377190" y="830580"/>
                </a:lnTo>
                <a:lnTo>
                  <a:pt x="232410" y="948690"/>
                </a:lnTo>
                <a:lnTo>
                  <a:pt x="53340" y="1047750"/>
                </a:lnTo>
                <a:lnTo>
                  <a:pt x="0" y="838200"/>
                </a:lnTo>
                <a:close/>
              </a:path>
            </a:pathLst>
          </a:cu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任意多边形 14"/>
          <p:cNvSpPr/>
          <p:nvPr/>
        </p:nvSpPr>
        <p:spPr>
          <a:xfrm>
            <a:off x="1877060" y="4071620"/>
            <a:ext cx="304800" cy="195580"/>
          </a:xfrm>
          <a:custGeom>
            <a:avLst/>
            <a:gdLst>
              <a:gd name="connisteX0" fmla="*/ 0 w 304800"/>
              <a:gd name="connsiteY0" fmla="*/ 0 h 195580"/>
              <a:gd name="connisteX1" fmla="*/ 137160 w 304800"/>
              <a:gd name="connsiteY1" fmla="*/ 111760 h 195580"/>
              <a:gd name="connisteX2" fmla="*/ 304800 w 304800"/>
              <a:gd name="connsiteY2" fmla="*/ 195580 h 195580"/>
            </a:gdLst>
            <a:ahLst/>
            <a:cxnLst>
              <a:cxn ang="0">
                <a:pos x="connisteX0" y="connsiteY0"/>
              </a:cxn>
              <a:cxn ang="0">
                <a:pos x="connisteX1" y="connsiteY1"/>
              </a:cxn>
              <a:cxn ang="0">
                <a:pos x="connisteX2" y="connsiteY2"/>
              </a:cxn>
            </a:cxnLst>
            <a:rect l="l" t="t" r="r" b="b"/>
            <a:pathLst>
              <a:path w="304800" h="195580">
                <a:moveTo>
                  <a:pt x="0" y="0"/>
                </a:moveTo>
                <a:cubicBezTo>
                  <a:pt x="24130" y="20955"/>
                  <a:pt x="76200" y="72390"/>
                  <a:pt x="137160" y="111760"/>
                </a:cubicBezTo>
                <a:cubicBezTo>
                  <a:pt x="198120" y="151130"/>
                  <a:pt x="274320" y="180975"/>
                  <a:pt x="304800" y="195580"/>
                </a:cubicBezTo>
              </a:path>
            </a:pathLst>
          </a:custGeom>
          <a:noFill/>
          <a:ln w="28575"/>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1" grpId="0" animBg="1"/>
      <p:bldP spid="11" grpId="1" animBg="1"/>
      <p:bldP spid="15" grpId="0" animBg="1"/>
      <p:bldP spid="1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研究方法：RQ3</a:t>
            </a:r>
            <a:endParaRPr lang="zh-CN" altLang="en-US"/>
          </a:p>
        </p:txBody>
      </p:sp>
      <p:sp>
        <p:nvSpPr>
          <p:cNvPr id="4" name="内容占位符 3"/>
          <p:cNvSpPr>
            <a:spLocks noGrp="1"/>
          </p:cNvSpPr>
          <p:nvPr>
            <p:ph idx="1"/>
          </p:nvPr>
        </p:nvSpPr>
        <p:spPr/>
        <p:txBody>
          <a:bodyPr>
            <a:normAutofit lnSpcReduction="20000"/>
          </a:bodyPr>
          <a:p>
            <a:r>
              <a:rPr lang="zh-CN" altLang="en-US">
                <a:sym typeface="+mn-ea"/>
              </a:rPr>
              <a:t>收集背景信息(</a:t>
            </a:r>
            <a:r>
              <a:rPr lang="en-US" altLang="zh-CN">
                <a:sym typeface="+mn-ea"/>
              </a:rPr>
              <a:t>BQ</a:t>
            </a:r>
            <a:r>
              <a:rPr lang="zh-CN" altLang="en-US">
                <a:sym typeface="+mn-ea"/>
              </a:rPr>
              <a:t>)，将背景信息</a:t>
            </a:r>
            <a:r>
              <a:rPr lang="zh-CN" altLang="en-US" b="1">
                <a:sym typeface="+mn-ea"/>
              </a:rPr>
              <a:t>分组</a:t>
            </a:r>
            <a:r>
              <a:rPr lang="zh-CN" altLang="en-US">
                <a:sym typeface="+mn-ea"/>
              </a:rPr>
              <a:t>；</a:t>
            </a:r>
            <a:endParaRPr lang="zh-CN" altLang="en-US">
              <a:sym typeface="+mn-ea"/>
            </a:endParaRPr>
          </a:p>
          <a:p>
            <a:endParaRPr lang="zh-CN" altLang="en-US">
              <a:sym typeface="+mn-ea"/>
            </a:endParaRPr>
          </a:p>
          <a:p>
            <a:pPr marL="0" lvl="1"/>
            <a:r>
              <a:rPr lang="zh-CN" altLang="en-US" sz="1800">
                <a:sym typeface="+mn-ea"/>
              </a:rPr>
              <a:t>收集</a:t>
            </a:r>
            <a:r>
              <a:rPr lang="en-US" altLang="zh-CN" sz="1800">
                <a:sym typeface="+mn-ea"/>
              </a:rPr>
              <a:t>GQ4</a:t>
            </a:r>
            <a:r>
              <a:rPr lang="zh-CN" altLang="en-US" sz="1800">
                <a:sym typeface="+mn-ea"/>
              </a:rPr>
              <a:t>、</a:t>
            </a:r>
            <a:r>
              <a:rPr lang="en-US" altLang="zh-CN" sz="1800">
                <a:sym typeface="+mn-ea"/>
              </a:rPr>
              <a:t>DQ2</a:t>
            </a:r>
            <a:r>
              <a:rPr lang="zh-CN" altLang="en-US" sz="1800">
                <a:sym typeface="+mn-ea"/>
              </a:rPr>
              <a:t>，计算各群体</a:t>
            </a:r>
            <a:r>
              <a:rPr lang="en-US" altLang="zh-CN" sz="1800">
                <a:sym typeface="+mn-ea"/>
              </a:rPr>
              <a:t>Self-Fix TD</a:t>
            </a:r>
            <a:r>
              <a:rPr lang="zh-CN" altLang="en-US" sz="1800" b="1">
                <a:sym typeface="+mn-ea"/>
              </a:rPr>
              <a:t>频率</a:t>
            </a:r>
            <a:r>
              <a:rPr lang="zh-CN" altLang="en-US" sz="1800">
                <a:sym typeface="+mn-ea"/>
              </a:rPr>
              <a:t>以及对各类型</a:t>
            </a:r>
            <a:r>
              <a:rPr lang="en-US" altLang="zh-CN" sz="1800">
                <a:sym typeface="+mn-ea"/>
              </a:rPr>
              <a:t>TD</a:t>
            </a:r>
            <a:r>
              <a:rPr lang="zh-CN" altLang="en-US" sz="1800">
                <a:sym typeface="+mn-ea"/>
              </a:rPr>
              <a:t>的</a:t>
            </a:r>
            <a:r>
              <a:rPr lang="zh-CN" altLang="en-US" sz="1800" b="1">
                <a:sym typeface="+mn-ea"/>
              </a:rPr>
              <a:t>确定性</a:t>
            </a:r>
            <a:r>
              <a:rPr lang="zh-CN" altLang="en-US" sz="1800">
                <a:sym typeface="+mn-ea"/>
              </a:rPr>
              <a:t>比例</a:t>
            </a:r>
            <a:r>
              <a:rPr lang="zh-CN" altLang="en-US" sz="1800">
                <a:sym typeface="+mn-ea"/>
              </a:rPr>
              <a:t>；</a:t>
            </a:r>
            <a:endParaRPr lang="zh-CN" altLang="en-US" sz="1800"/>
          </a:p>
          <a:p>
            <a:endParaRPr lang="zh-CN">
              <a:sym typeface="+mn-ea"/>
            </a:endParaRPr>
          </a:p>
          <a:p>
            <a:r>
              <a:rPr b="1">
                <a:sym typeface="+mn-ea"/>
              </a:rPr>
              <a:t>调查</a:t>
            </a:r>
            <a:r>
              <a:rPr lang="zh-CN" b="1">
                <a:sym typeface="+mn-ea"/>
              </a:rPr>
              <a:t>各群体是否</a:t>
            </a:r>
            <a:r>
              <a:rPr b="1">
                <a:sym typeface="+mn-ea"/>
              </a:rPr>
              <a:t>更</a:t>
            </a:r>
            <a:r>
              <a:rPr lang="en-US" b="1">
                <a:sym typeface="+mn-ea"/>
              </a:rPr>
              <a:t>(</a:t>
            </a:r>
            <a:r>
              <a:rPr lang="zh-CN" altLang="en-US" b="1">
                <a:sym typeface="+mn-ea"/>
              </a:rPr>
              <a:t>不</a:t>
            </a:r>
            <a:r>
              <a:rPr lang="en-US" b="1">
                <a:sym typeface="+mn-ea"/>
              </a:rPr>
              <a:t>)</a:t>
            </a:r>
            <a:r>
              <a:rPr b="1">
                <a:sym typeface="+mn-ea"/>
              </a:rPr>
              <a:t>倾向于Self-Fix TD</a:t>
            </a:r>
            <a:r>
              <a:rPr lang="zh-CN" b="1">
                <a:sym typeface="+mn-ea"/>
              </a:rPr>
              <a:t>：</a:t>
            </a:r>
            <a:endParaRPr>
              <a:sym typeface="+mn-ea"/>
            </a:endParaRPr>
          </a:p>
          <a:p>
            <a:endParaRPr lang="zh-CN" altLang="en-US">
              <a:sym typeface="+mn-ea"/>
            </a:endParaRPr>
          </a:p>
          <a:p>
            <a:pPr lvl="1">
              <a:buFont typeface="Wingdings" panose="05000000000000000000" charset="0"/>
              <a:buChar char="Ø"/>
            </a:pPr>
            <a:r>
              <a:rPr lang="zh-CN" altLang="en-US">
                <a:sym typeface="+mn-ea"/>
              </a:rPr>
              <a:t>通过多次Fisher</a:t>
            </a:r>
            <a:r>
              <a:rPr lang="en-US" altLang="zh-CN">
                <a:sym typeface="+mn-ea"/>
              </a:rPr>
              <a:t>’</a:t>
            </a:r>
            <a:r>
              <a:rPr lang="zh-CN" altLang="en-US">
                <a:sym typeface="+mn-ea"/>
              </a:rPr>
              <a:t>s exact tests、Bonferroni-Holm corrections，</a:t>
            </a:r>
            <a:br>
              <a:rPr lang="zh-CN" altLang="en-US">
                <a:sym typeface="+mn-ea"/>
              </a:rPr>
            </a:br>
            <a:r>
              <a:rPr lang="zh-CN" altLang="en-US" b="1">
                <a:sym typeface="+mn-ea"/>
              </a:rPr>
              <a:t>检验各群体</a:t>
            </a:r>
            <a:r>
              <a:rPr lang="en-US" altLang="zh-CN" b="1">
                <a:sym typeface="+mn-ea"/>
              </a:rPr>
              <a:t>Self-Fix TD</a:t>
            </a:r>
            <a:r>
              <a:rPr lang="zh-CN" altLang="en-US" b="1">
                <a:sym typeface="+mn-ea"/>
              </a:rPr>
              <a:t>频率的差异；</a:t>
            </a:r>
            <a:endParaRPr lang="zh-CN" altLang="en-US">
              <a:sym typeface="+mn-ea"/>
            </a:endParaRPr>
          </a:p>
          <a:p>
            <a:pPr lvl="1">
              <a:buFont typeface="Wingdings" panose="05000000000000000000" charset="0"/>
              <a:buChar char="Ø"/>
            </a:pPr>
            <a:endParaRPr lang="zh-CN" altLang="en-US">
              <a:sym typeface="+mn-ea"/>
            </a:endParaRPr>
          </a:p>
          <a:p>
            <a:pPr lvl="1">
              <a:buFont typeface="Wingdings" panose="05000000000000000000" charset="0"/>
              <a:buChar char="Ø"/>
            </a:pPr>
            <a:r>
              <a:rPr lang="zh-CN" altLang="en-US" b="1">
                <a:sym typeface="+mn-ea"/>
              </a:rPr>
              <a:t>检验</a:t>
            </a:r>
            <a:r>
              <a:rPr lang="zh-CN" altLang="en-US" b="1">
                <a:sym typeface="+mn-ea"/>
              </a:rPr>
              <a:t>各群体</a:t>
            </a:r>
            <a:r>
              <a:rPr lang="en-US" altLang="zh-CN" b="1">
                <a:sym typeface="+mn-ea"/>
              </a:rPr>
              <a:t>Self-Fix TD</a:t>
            </a:r>
            <a:r>
              <a:rPr lang="zh-CN" altLang="en-US" b="1">
                <a:sym typeface="+mn-ea"/>
              </a:rPr>
              <a:t>确定性的</a:t>
            </a:r>
            <a:r>
              <a:rPr lang="zh-CN" altLang="en-US" b="1">
                <a:sym typeface="+mn-ea"/>
              </a:rPr>
              <a:t>差异；</a:t>
            </a:r>
            <a:endParaRPr lang="zh-CN" altLang="en-US" b="1">
              <a:sym typeface="+mn-ea"/>
            </a:endParaRPr>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背景介绍</a:t>
            </a:r>
            <a:endParaRPr lang="en-US" altLang="zh-CN"/>
          </a:p>
        </p:txBody>
      </p:sp>
      <p:sp>
        <p:nvSpPr>
          <p:cNvPr id="4" name="内容占位符 3"/>
          <p:cNvSpPr>
            <a:spLocks noGrp="1"/>
          </p:cNvSpPr>
          <p:nvPr>
            <p:ph idx="1"/>
          </p:nvPr>
        </p:nvSpPr>
        <p:spPr/>
        <p:txBody>
          <a:bodyPr>
            <a:normAutofit/>
          </a:bodyPr>
          <a:p>
            <a:r>
              <a:rPr b="1"/>
              <a:t>技术债务</a:t>
            </a:r>
            <a:r>
              <a:t>(</a:t>
            </a:r>
            <a:r>
              <a:t>Technical Debt,</a:t>
            </a:r>
            <a:r>
              <a:rPr b="1"/>
              <a:t> TD</a:t>
            </a:r>
            <a:r>
              <a:t>)</a:t>
            </a:r>
          </a:p>
          <a:p/>
          <a:p>
            <a:pPr lvl="1">
              <a:buFont typeface="Wingdings" panose="05000000000000000000" charset="0"/>
              <a:buChar char="Ø"/>
            </a:pPr>
            <a:r>
              <a:rPr lang="zh-CN" altLang="en-US" b="1"/>
              <a:t>定义</a:t>
            </a:r>
            <a:r>
              <a:rPr lang="zh-CN" altLang="en-US"/>
              <a:t>：在软件开发中为短期收益而采取的</a:t>
            </a:r>
            <a:r>
              <a:rPr lang="zh-CN" altLang="en-US" b="1"/>
              <a:t>次优</a:t>
            </a:r>
            <a:r>
              <a:rPr lang="zh-CN" altLang="en-US"/>
              <a:t>决策，能加快开发进度，</a:t>
            </a:r>
            <a:r>
              <a:rPr lang="zh-CN" altLang="en-US"/>
              <a:t>但影响代码质量和可维护性；</a:t>
            </a:r>
            <a:endParaRPr lang="zh-CN" altLang="en-US"/>
          </a:p>
          <a:p>
            <a:pPr lvl="1"/>
            <a:endParaRPr lang="zh-CN" altLang="en-US" b="1"/>
          </a:p>
          <a:p>
            <a:pPr lvl="1">
              <a:buFont typeface="Wingdings" panose="05000000000000000000" charset="0"/>
              <a:buChar char="Ø"/>
            </a:pPr>
            <a:r>
              <a:rPr lang="zh-CN" altLang="en-US" b="1"/>
              <a:t>常见类型</a:t>
            </a:r>
            <a:r>
              <a:rPr lang="zh-CN" altLang="en-US"/>
              <a:t>：</a:t>
            </a:r>
            <a:r>
              <a:rPr lang="en-US" altLang="zh-CN"/>
              <a:t>Code Debt</a:t>
            </a:r>
            <a:r>
              <a:rPr lang="zh-CN" altLang="en-US"/>
              <a:t>，</a:t>
            </a:r>
            <a:r>
              <a:rPr lang="en-US" altLang="zh-CN"/>
              <a:t>Defect Debt</a:t>
            </a:r>
            <a:r>
              <a:rPr lang="zh-CN" altLang="en-US"/>
              <a:t>，</a:t>
            </a:r>
            <a:r>
              <a:rPr lang="en-US" altLang="zh-CN"/>
              <a:t>Design Debt</a:t>
            </a:r>
            <a:r>
              <a:rPr lang="zh-CN" altLang="en-US"/>
              <a:t>，</a:t>
            </a:r>
            <a:r>
              <a:rPr lang="en-US" altLang="zh-CN"/>
              <a:t>Documentation Debt</a:t>
            </a:r>
            <a:r>
              <a:rPr lang="zh-CN" altLang="en-US"/>
              <a:t>，</a:t>
            </a:r>
            <a:r>
              <a:rPr lang="en-US" altLang="zh-CN"/>
              <a:t>Test Debt...</a:t>
            </a:r>
            <a:endParaRPr lang="zh-CN" altLang="en-US"/>
          </a:p>
          <a:p>
            <a:pPr lvl="1"/>
            <a:endParaRPr lang="zh-CN" altLang="en-US" b="1"/>
          </a:p>
          <a:p>
            <a:pPr lvl="1">
              <a:buFont typeface="Wingdings" panose="05000000000000000000" charset="0"/>
              <a:buChar char="Ø"/>
            </a:pPr>
            <a:r>
              <a:rPr lang="zh-CN" altLang="en-US" b="1"/>
              <a:t>常见形式</a:t>
            </a:r>
            <a:r>
              <a:rPr lang="zh-CN" altLang="en-US"/>
              <a:t>：</a:t>
            </a:r>
            <a:r>
              <a:rPr lang="en-US" altLang="zh-CN"/>
              <a:t>Self-Admitted TD</a:t>
            </a:r>
            <a:r>
              <a:rPr lang="zh-CN" altLang="en-US"/>
              <a:t>，</a:t>
            </a:r>
            <a:r>
              <a:rPr lang="en-US" altLang="zh-CN" b="1"/>
              <a:t>Self-Fixed TD</a:t>
            </a:r>
            <a:r>
              <a:rPr lang="en-US" altLang="zh-CN"/>
              <a:t>...</a:t>
            </a:r>
            <a:endParaRPr lang="en-US" altLang="zh-CN" b="1">
              <a:solidFill>
                <a:schemeClr val="tx1"/>
              </a:solidFill>
            </a:endParaRPr>
          </a:p>
          <a:p>
            <a:pPr lvl="0">
              <a:buFont typeface="Wingdings" panose="05000000000000000000" charset="0"/>
              <a:buChar char="Ø"/>
            </a:pPr>
            <a:endParaRPr lang="zh-CN" altLang="en-US"/>
          </a:p>
          <a:p>
            <a:pPr lvl="0"/>
            <a:endParaRPr lang="en-US" altLang="zh-CN"/>
          </a:p>
          <a:p>
            <a:pPr lvl="1"/>
            <a:endParaRPr lang="zh-CN" altLang="en-US"/>
          </a:p>
          <a:p>
            <a:pPr lvl="0"/>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RQ3</a:t>
            </a:r>
            <a:r>
              <a:rPr lang="zh-CN" altLang="en-US"/>
              <a:t>：背景</a:t>
            </a:r>
            <a:r>
              <a:rPr lang="zh-CN" altLang="en-US"/>
              <a:t>信息分组</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608330" y="1490345"/>
            <a:ext cx="10968355" cy="4759325"/>
          </a:xfrm>
          <a:prstGeom prst="rect">
            <a:avLst/>
          </a:prstGeom>
        </p:spPr>
        <p:txBody>
          <a:bodyPr vert="horz" lIns="90000" tIns="46800" rIns="90000" bIns="46800" rtlCol="0">
            <a:normAutofit fontScale="6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b="1"/>
              <a:t>关于团队角色</a:t>
            </a:r>
            <a:r>
              <a:rPr lang="zh-CN" altLang="en-US" b="1"/>
              <a:t>组：</a:t>
            </a:r>
            <a:endParaRPr lang="zh-CN" altLang="en-US" b="1"/>
          </a:p>
          <a:p>
            <a:pPr lvl="1">
              <a:buFont typeface="Wingdings" panose="05000000000000000000" charset="0"/>
              <a:buChar char="Ø"/>
            </a:pPr>
            <a:r>
              <a:rPr lang="zh-CN" altLang="en-US"/>
              <a:t>开发人员(</a:t>
            </a:r>
            <a:r>
              <a:rPr lang="zh-CN" altLang="en-US" b="1"/>
              <a:t>Dev</a:t>
            </a:r>
            <a:r>
              <a:rPr lang="zh-CN" altLang="en-US"/>
              <a:t>)</a:t>
            </a:r>
            <a:r>
              <a:rPr lang="zh-CN" altLang="en-US"/>
              <a:t>，</a:t>
            </a:r>
            <a:r>
              <a:rPr lang="zh-CN" altLang="en-US"/>
              <a:t>即软件工程师；</a:t>
            </a:r>
            <a:endParaRPr lang="zh-CN" altLang="en-US"/>
          </a:p>
          <a:p>
            <a:pPr lvl="1">
              <a:buFont typeface="Wingdings" panose="05000000000000000000" charset="0"/>
              <a:buChar char="Ø"/>
            </a:pPr>
            <a:r>
              <a:rPr lang="zh-CN" altLang="en-US"/>
              <a:t>参与项目或团队管理和支持者(</a:t>
            </a:r>
            <a:r>
              <a:rPr lang="zh-CN" altLang="en-US" b="1"/>
              <a:t>PM</a:t>
            </a:r>
            <a:r>
              <a:rPr lang="zh-CN" altLang="en-US"/>
              <a:t>)</a:t>
            </a:r>
            <a:r>
              <a:rPr lang="zh-CN" altLang="en-US"/>
              <a:t> ，即软件架构师、团队领导、产品负责人、系统管理员、DevOps 工程师、工程经理和项目经理；</a:t>
            </a:r>
            <a:endParaRPr lang="zh-CN" altLang="en-US"/>
          </a:p>
          <a:p>
            <a:pPr lvl="0"/>
            <a:r>
              <a:rPr lang="zh-CN" altLang="en-US" b="1"/>
              <a:t>关于软件开发经验</a:t>
            </a:r>
            <a:r>
              <a:rPr lang="zh-CN" altLang="en-US" b="1"/>
              <a:t>组：</a:t>
            </a:r>
            <a:endParaRPr lang="zh-CN" altLang="en-US"/>
          </a:p>
          <a:p>
            <a:pPr lvl="1">
              <a:buFont typeface="Wingdings" panose="05000000000000000000" charset="0"/>
              <a:buChar char="Ø"/>
            </a:pPr>
            <a:r>
              <a:rPr lang="zh-CN" altLang="en-US"/>
              <a:t>高经验(</a:t>
            </a:r>
            <a:r>
              <a:rPr lang="zh-CN" altLang="en-US" b="1"/>
              <a:t>ExpSdHigh</a:t>
            </a:r>
            <a:r>
              <a:rPr lang="zh-CN" altLang="en-US"/>
              <a:t>)</a:t>
            </a:r>
            <a:r>
              <a:rPr lang="zh-CN" altLang="en-US"/>
              <a:t>，</a:t>
            </a:r>
            <a:r>
              <a:rPr lang="zh-CN" altLang="en-US">
                <a:sym typeface="+mn-ea"/>
              </a:rPr>
              <a:t>经验</a:t>
            </a:r>
            <a:r>
              <a:rPr lang="zh-CN" altLang="en-US"/>
              <a:t>≥ 18 年</a:t>
            </a:r>
            <a:r>
              <a:rPr lang="en-US" altLang="zh-CN"/>
              <a:t>(</a:t>
            </a:r>
            <a:r>
              <a:rPr lang="en-US" altLang="zh-CN"/>
              <a:t>25%)</a:t>
            </a:r>
            <a:r>
              <a:rPr lang="zh-CN" altLang="en-US"/>
              <a:t>；</a:t>
            </a:r>
            <a:endParaRPr lang="zh-CN" altLang="en-US"/>
          </a:p>
          <a:p>
            <a:pPr lvl="1">
              <a:buFont typeface="Wingdings" panose="05000000000000000000" charset="0"/>
              <a:buChar char="Ø"/>
            </a:pPr>
            <a:r>
              <a:rPr lang="zh-CN" altLang="en-US"/>
              <a:t>低经验(</a:t>
            </a:r>
            <a:r>
              <a:rPr lang="zh-CN" altLang="en-US" b="1"/>
              <a:t>ExpSdLow</a:t>
            </a:r>
            <a:r>
              <a:rPr lang="zh-CN" altLang="en-US"/>
              <a:t>)</a:t>
            </a:r>
            <a:r>
              <a:rPr lang="zh-CN" altLang="en-US"/>
              <a:t>，</a:t>
            </a:r>
            <a:r>
              <a:rPr lang="zh-CN" altLang="en-US">
                <a:sym typeface="+mn-ea"/>
              </a:rPr>
              <a:t>经验</a:t>
            </a:r>
            <a:r>
              <a:rPr lang="zh-CN" altLang="en-US"/>
              <a:t>≤ 5 年(</a:t>
            </a:r>
            <a:r>
              <a:rPr lang="en-US" altLang="zh-CN"/>
              <a:t>25%</a:t>
            </a:r>
            <a:r>
              <a:rPr lang="zh-CN" altLang="en-US"/>
              <a:t>)</a:t>
            </a:r>
            <a:r>
              <a:rPr lang="zh-CN" altLang="en-US"/>
              <a:t>；</a:t>
            </a:r>
            <a:endParaRPr lang="zh-CN" altLang="en-US"/>
          </a:p>
          <a:p>
            <a:pPr lvl="1">
              <a:buFont typeface="Wingdings" panose="05000000000000000000" charset="0"/>
              <a:buChar char="Ø"/>
            </a:pPr>
            <a:r>
              <a:rPr lang="zh-CN" altLang="en-US"/>
              <a:t>中等经验(</a:t>
            </a:r>
            <a:r>
              <a:rPr lang="zh-CN" altLang="en-US" b="1"/>
              <a:t>ExpSdMed</a:t>
            </a:r>
            <a:r>
              <a:rPr lang="zh-CN" altLang="en-US"/>
              <a:t>)</a:t>
            </a:r>
            <a:r>
              <a:rPr lang="zh-CN" altLang="en-US"/>
              <a:t>，其余参与者；</a:t>
            </a:r>
            <a:endParaRPr lang="zh-CN" altLang="en-US"/>
          </a:p>
          <a:p>
            <a:pPr lvl="0"/>
            <a:r>
              <a:rPr lang="zh-CN" altLang="en-US" b="1"/>
              <a:t>关于项目经验</a:t>
            </a:r>
            <a:r>
              <a:rPr lang="zh-CN" altLang="en-US" b="1"/>
              <a:t>组：</a:t>
            </a:r>
            <a:endParaRPr lang="zh-CN" altLang="en-US"/>
          </a:p>
          <a:p>
            <a:pPr lvl="1">
              <a:buFont typeface="Wingdings" panose="05000000000000000000" charset="0"/>
              <a:buChar char="Ø"/>
            </a:pPr>
            <a:r>
              <a:rPr lang="zh-CN" altLang="en-US">
                <a:sym typeface="+mn-ea"/>
              </a:rPr>
              <a:t>高经验</a:t>
            </a:r>
            <a:r>
              <a:rPr lang="zh-CN" altLang="en-US"/>
              <a:t>(</a:t>
            </a:r>
            <a:r>
              <a:rPr lang="zh-CN" altLang="en-US" b="1">
                <a:sym typeface="+mn-ea"/>
              </a:rPr>
              <a:t>ExpProHigh</a:t>
            </a:r>
            <a:r>
              <a:rPr lang="zh-CN" altLang="en-US"/>
              <a:t>)，参与本项目</a:t>
            </a:r>
            <a:r>
              <a:rPr lang="zh-CN" altLang="en-US">
                <a:sym typeface="+mn-ea"/>
              </a:rPr>
              <a:t>≥</a:t>
            </a:r>
            <a:r>
              <a:rPr lang="en-US" altLang="zh-CN">
                <a:sym typeface="+mn-ea"/>
              </a:rPr>
              <a:t> </a:t>
            </a:r>
            <a:r>
              <a:rPr lang="en-US" altLang="zh-CN"/>
              <a:t>5</a:t>
            </a:r>
            <a:r>
              <a:rPr lang="zh-CN" altLang="en-US"/>
              <a:t>年(约2</a:t>
            </a:r>
            <a:r>
              <a:rPr lang="en-US" altLang="zh-CN"/>
              <a:t>3</a:t>
            </a:r>
            <a:r>
              <a:rPr lang="zh-CN" altLang="en-US"/>
              <a:t>%)；</a:t>
            </a:r>
            <a:endParaRPr lang="zh-CN" altLang="en-US"/>
          </a:p>
          <a:p>
            <a:pPr lvl="1">
              <a:buFont typeface="Wingdings" panose="05000000000000000000" charset="0"/>
              <a:buChar char="Ø"/>
            </a:pPr>
            <a:r>
              <a:rPr lang="zh-CN" altLang="en-US">
                <a:sym typeface="+mn-ea"/>
              </a:rPr>
              <a:t>低经验</a:t>
            </a:r>
            <a:r>
              <a:rPr lang="zh-CN" altLang="en-US"/>
              <a:t>(</a:t>
            </a:r>
            <a:r>
              <a:rPr lang="zh-CN" altLang="en-US" b="1">
                <a:sym typeface="+mn-ea"/>
              </a:rPr>
              <a:t>ExpProLow</a:t>
            </a:r>
            <a:r>
              <a:rPr lang="zh-CN" altLang="en-US"/>
              <a:t>)，</a:t>
            </a:r>
            <a:r>
              <a:rPr lang="zh-CN" altLang="en-US">
                <a:sym typeface="+mn-ea"/>
              </a:rPr>
              <a:t>参与本项目</a:t>
            </a:r>
            <a:r>
              <a:rPr lang="zh-CN" altLang="en-US">
                <a:sym typeface="+mn-ea"/>
              </a:rPr>
              <a:t>≤</a:t>
            </a:r>
            <a:r>
              <a:rPr lang="en-US" altLang="zh-CN">
                <a:sym typeface="+mn-ea"/>
              </a:rPr>
              <a:t> </a:t>
            </a:r>
            <a:r>
              <a:rPr lang="en-US" altLang="zh-CN"/>
              <a:t>1</a:t>
            </a:r>
            <a:r>
              <a:rPr lang="zh-CN" altLang="en-US"/>
              <a:t>年(约2</a:t>
            </a:r>
            <a:r>
              <a:rPr lang="en-US" altLang="zh-CN"/>
              <a:t>2</a:t>
            </a:r>
            <a:r>
              <a:rPr lang="zh-CN" altLang="en-US"/>
              <a:t>%)；</a:t>
            </a:r>
            <a:endParaRPr lang="zh-CN" altLang="en-US"/>
          </a:p>
          <a:p>
            <a:pPr lvl="1">
              <a:buFont typeface="Wingdings" panose="05000000000000000000" charset="0"/>
              <a:buChar char="Ø"/>
            </a:pPr>
            <a:r>
              <a:rPr lang="zh-CN" altLang="en-US">
                <a:sym typeface="+mn-ea"/>
              </a:rPr>
              <a:t>中等经验</a:t>
            </a:r>
            <a:r>
              <a:rPr lang="zh-CN" altLang="en-US"/>
              <a:t>(</a:t>
            </a:r>
            <a:r>
              <a:rPr lang="zh-CN" altLang="en-US" b="1">
                <a:sym typeface="+mn-ea"/>
              </a:rPr>
              <a:t>ExpProMed</a:t>
            </a:r>
            <a:r>
              <a:rPr lang="zh-CN" altLang="en-US"/>
              <a:t>)</a:t>
            </a:r>
            <a:r>
              <a:rPr lang="zh-CN" altLang="en-US"/>
              <a:t>，其余参与者；</a:t>
            </a:r>
            <a:endParaRPr lang="zh-CN" altLang="en-US"/>
          </a:p>
          <a:p>
            <a:pPr lvl="0"/>
            <a:r>
              <a:rPr lang="zh-CN" altLang="en-US" b="1"/>
              <a:t>关于项目贡献</a:t>
            </a:r>
            <a:r>
              <a:rPr lang="zh-CN" altLang="en-US" b="1"/>
              <a:t>组：</a:t>
            </a:r>
            <a:endParaRPr lang="zh-CN" altLang="en-US"/>
          </a:p>
          <a:p>
            <a:pPr lvl="1">
              <a:buFont typeface="Wingdings" panose="05000000000000000000" charset="0"/>
              <a:buChar char="Ø"/>
            </a:pPr>
            <a:r>
              <a:rPr lang="zh-CN" altLang="en-US"/>
              <a:t>高贡献(</a:t>
            </a:r>
            <a:r>
              <a:rPr lang="zh-CN" altLang="en-US" b="1"/>
              <a:t>ContribHigh</a:t>
            </a:r>
            <a:r>
              <a:rPr lang="zh-CN" altLang="en-US"/>
              <a:t>)，提交数</a:t>
            </a:r>
            <a:r>
              <a:rPr lang="zh-CN" altLang="en-US">
                <a:sym typeface="+mn-ea"/>
              </a:rPr>
              <a:t>≥</a:t>
            </a:r>
            <a:r>
              <a:rPr lang="zh-CN" altLang="en-US"/>
              <a:t> 500 次(约27%)；</a:t>
            </a:r>
            <a:endParaRPr lang="zh-CN" altLang="en-US"/>
          </a:p>
          <a:p>
            <a:pPr lvl="1">
              <a:buFont typeface="Wingdings" panose="05000000000000000000" charset="0"/>
              <a:buChar char="Ø"/>
            </a:pPr>
            <a:r>
              <a:rPr lang="zh-CN" altLang="en-US"/>
              <a:t>低贡献(</a:t>
            </a:r>
            <a:r>
              <a:rPr lang="zh-CN" altLang="en-US" b="1"/>
              <a:t>ContribLow</a:t>
            </a:r>
            <a:r>
              <a:rPr lang="zh-CN" altLang="en-US"/>
              <a:t>)，提交数</a:t>
            </a:r>
            <a:r>
              <a:rPr lang="zh-CN" altLang="en-US">
                <a:sym typeface="+mn-ea"/>
              </a:rPr>
              <a:t>≤</a:t>
            </a:r>
            <a:r>
              <a:rPr lang="en-US" altLang="zh-CN">
                <a:sym typeface="+mn-ea"/>
              </a:rPr>
              <a:t> </a:t>
            </a:r>
            <a:r>
              <a:rPr lang="zh-CN" altLang="en-US"/>
              <a:t>10 次(约28%)；</a:t>
            </a:r>
            <a:endParaRPr lang="zh-CN" altLang="en-US"/>
          </a:p>
          <a:p>
            <a:pPr lvl="1">
              <a:buFont typeface="Wingdings" panose="05000000000000000000" charset="0"/>
              <a:buChar char="Ø"/>
            </a:pPr>
            <a:r>
              <a:rPr lang="zh-CN" altLang="en-US"/>
              <a:t>中等贡献(</a:t>
            </a:r>
            <a:r>
              <a:rPr lang="zh-CN" altLang="en-US" b="1"/>
              <a:t>ContribMed</a:t>
            </a:r>
            <a:r>
              <a:rPr lang="zh-CN" altLang="en-US"/>
              <a:t>)</a:t>
            </a:r>
            <a:r>
              <a:rPr lang="zh-CN" altLang="en-US"/>
              <a:t>，其余参与者；</a:t>
            </a:r>
            <a:endParaRPr lang="zh-CN" altLang="en-US"/>
          </a:p>
          <a:p>
            <a:pPr lvl="0"/>
            <a:r>
              <a:rPr lang="zh-CN" altLang="en-US">
                <a:sym typeface="+mn-ea"/>
              </a:rPr>
              <a:t>为便于比较，还包括所有参与者的附加组(</a:t>
            </a:r>
            <a:r>
              <a:rPr lang="en-US" altLang="zh-CN" b="1">
                <a:sym typeface="+mn-ea"/>
              </a:rPr>
              <a:t>All</a:t>
            </a:r>
            <a:r>
              <a:rPr lang="zh-CN" altLang="en-US">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a:t>RQ3</a:t>
            </a:r>
            <a:r>
              <a:rPr lang="zh-CN" altLang="en-US"/>
              <a:t>：</a:t>
            </a:r>
            <a:r>
              <a:rPr lang="zh-CN" altLang="en-US">
                <a:sym typeface="+mn-ea"/>
              </a:rPr>
              <a:t>各群体</a:t>
            </a:r>
            <a:r>
              <a:rPr lang="en-US" altLang="zh-CN"/>
              <a:t>Self-Fix TD</a:t>
            </a:r>
            <a:r>
              <a:rPr lang="zh-CN" altLang="en-US"/>
              <a:t>频率</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5869940" y="1490345"/>
            <a:ext cx="5707380"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a:t>各群体中，大多数(79%</a:t>
            </a:r>
            <a:r>
              <a:rPr lang="en-US" altLang="zh-CN"/>
              <a:t>~</a:t>
            </a:r>
            <a:r>
              <a:rPr lang="zh-CN" altLang="en-US"/>
              <a:t>97%)：</a:t>
            </a:r>
            <a:br>
              <a:rPr lang="en-US" altLang="zh-CN"/>
            </a:br>
            <a:r>
              <a:rPr lang="en-US" altLang="zh-CN" i="1"/>
              <a:t>always</a:t>
            </a:r>
            <a:r>
              <a:rPr lang="zh-CN" altLang="en-US" i="1"/>
              <a:t>、</a:t>
            </a:r>
            <a:r>
              <a:rPr lang="en-US" altLang="zh-CN" i="1"/>
              <a:t>on a regular basis</a:t>
            </a:r>
            <a:r>
              <a:rPr lang="zh-CN" altLang="en-US" i="1"/>
              <a:t>、</a:t>
            </a:r>
            <a:r>
              <a:rPr lang="en-US" altLang="zh-CN" i="1"/>
              <a:t>sometimes</a:t>
            </a:r>
            <a:r>
              <a:rPr lang="zh-CN" altLang="en-US" i="1"/>
              <a:t>、</a:t>
            </a:r>
            <a:r>
              <a:rPr lang="en-US" altLang="zh-CN" i="1"/>
              <a:t>when it is absolutely </a:t>
            </a:r>
            <a:r>
              <a:rPr lang="en-US" altLang="zh-CN" i="1"/>
              <a:t>essential  </a:t>
            </a:r>
            <a:r>
              <a:rPr lang="en-US" altLang="zh-CN"/>
              <a:t>Self-Fix </a:t>
            </a:r>
            <a:r>
              <a:rPr lang="zh-CN" altLang="en-US"/>
              <a:t>TD；</a:t>
            </a:r>
            <a:endParaRPr lang="zh-CN" altLang="en-US"/>
          </a:p>
          <a:p>
            <a:pPr lvl="0"/>
            <a:endParaRPr lang="zh-CN" altLang="en-US"/>
          </a:p>
          <a:p>
            <a:pPr lvl="0"/>
            <a:r>
              <a:rPr lang="zh-CN" altLang="en-US">
                <a:sym typeface="+mn-ea"/>
              </a:rPr>
              <a:t>各群体中，</a:t>
            </a:r>
            <a:r>
              <a:rPr lang="zh-CN" altLang="en-US"/>
              <a:t>近一半(44%</a:t>
            </a:r>
            <a:r>
              <a:rPr lang="en-US" altLang="zh-CN"/>
              <a:t>~</a:t>
            </a:r>
            <a:r>
              <a:rPr lang="zh-CN" altLang="en-US"/>
              <a:t>54%)：</a:t>
            </a:r>
            <a:r>
              <a:rPr lang="en-US" altLang="zh-CN"/>
              <a:t> </a:t>
            </a:r>
            <a:br>
              <a:rPr lang="en-US" altLang="zh-CN"/>
            </a:br>
            <a:r>
              <a:rPr lang="en-US" altLang="zh-CN" i="1"/>
              <a:t>o</a:t>
            </a:r>
            <a:r>
              <a:rPr lang="en-US" altLang="zh-CN" i="1">
                <a:sym typeface="+mn-ea"/>
              </a:rPr>
              <a:t>n a regular basis</a:t>
            </a:r>
            <a:r>
              <a:rPr lang="en-US" altLang="zh-CN">
                <a:sym typeface="+mn-ea"/>
              </a:rPr>
              <a:t>  </a:t>
            </a:r>
            <a:r>
              <a:rPr lang="zh-CN" altLang="en-US"/>
              <a:t>Self-Fix TD；</a:t>
            </a:r>
            <a:endParaRPr lang="zh-CN" altLang="en-US"/>
          </a:p>
        </p:txBody>
      </p:sp>
      <p:pic>
        <p:nvPicPr>
          <p:cNvPr id="4" name="图片占位符 3"/>
          <p:cNvPicPr>
            <a:picLocks noChangeAspect="1"/>
          </p:cNvPicPr>
          <p:nvPr>
            <p:ph type="pic" idx="1"/>
          </p:nvPr>
        </p:nvPicPr>
        <p:blipFill>
          <a:blip r:embed="rId1"/>
          <a:stretch>
            <a:fillRect/>
          </a:stretch>
        </p:blipFill>
        <p:spPr>
          <a:xfrm>
            <a:off x="608330" y="2185670"/>
            <a:ext cx="5262245" cy="3086100"/>
          </a:xfrm>
          <a:prstGeom prst="rect">
            <a:avLst/>
          </a:prstGeom>
        </p:spPr>
      </p:pic>
      <p:sp>
        <p:nvSpPr>
          <p:cNvPr id="3" name="矩形 2"/>
          <p:cNvSpPr/>
          <p:nvPr/>
        </p:nvSpPr>
        <p:spPr>
          <a:xfrm>
            <a:off x="4338955" y="3081020"/>
            <a:ext cx="1301115" cy="687070"/>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4" name="任意多边形 13"/>
          <p:cNvSpPr/>
          <p:nvPr/>
        </p:nvSpPr>
        <p:spPr>
          <a:xfrm>
            <a:off x="1673860" y="2440305"/>
            <a:ext cx="2390140" cy="1369060"/>
          </a:xfrm>
          <a:custGeom>
            <a:avLst/>
            <a:gdLst>
              <a:gd name="connisteX0" fmla="*/ 10160 w 2390140"/>
              <a:gd name="connsiteY0" fmla="*/ 137160 h 1369060"/>
              <a:gd name="connisteX1" fmla="*/ 180340 w 2390140"/>
              <a:gd name="connsiteY1" fmla="*/ 139700 h 1369060"/>
              <a:gd name="connisteX2" fmla="*/ 177800 w 2390140"/>
              <a:gd name="connsiteY2" fmla="*/ 185420 h 1369060"/>
              <a:gd name="connisteX3" fmla="*/ 416560 w 2390140"/>
              <a:gd name="connsiteY3" fmla="*/ 185420 h 1369060"/>
              <a:gd name="connisteX4" fmla="*/ 414020 w 2390140"/>
              <a:gd name="connsiteY4" fmla="*/ 27940 h 1369060"/>
              <a:gd name="connisteX5" fmla="*/ 584200 w 2390140"/>
              <a:gd name="connsiteY5" fmla="*/ 30480 h 1369060"/>
              <a:gd name="connisteX6" fmla="*/ 581660 w 2390140"/>
              <a:gd name="connsiteY6" fmla="*/ 185420 h 1369060"/>
              <a:gd name="connisteX7" fmla="*/ 805180 w 2390140"/>
              <a:gd name="connsiteY7" fmla="*/ 182880 h 1369060"/>
              <a:gd name="connisteX8" fmla="*/ 802640 w 2390140"/>
              <a:gd name="connsiteY8" fmla="*/ 134620 h 1369060"/>
              <a:gd name="connisteX9" fmla="*/ 1016000 w 2390140"/>
              <a:gd name="connsiteY9" fmla="*/ 139700 h 1369060"/>
              <a:gd name="connisteX10" fmla="*/ 1010920 w 2390140"/>
              <a:gd name="connsiteY10" fmla="*/ 86360 h 1369060"/>
              <a:gd name="connisteX11" fmla="*/ 1214120 w 2390140"/>
              <a:gd name="connsiteY11" fmla="*/ 91440 h 1369060"/>
              <a:gd name="connisteX12" fmla="*/ 1211580 w 2390140"/>
              <a:gd name="connsiteY12" fmla="*/ 2540 h 1369060"/>
              <a:gd name="connisteX13" fmla="*/ 1384300 w 2390140"/>
              <a:gd name="connsiteY13" fmla="*/ 0 h 1369060"/>
              <a:gd name="connisteX14" fmla="*/ 1381760 w 2390140"/>
              <a:gd name="connsiteY14" fmla="*/ 149860 h 1369060"/>
              <a:gd name="connisteX15" fmla="*/ 1590040 w 2390140"/>
              <a:gd name="connsiteY15" fmla="*/ 152400 h 1369060"/>
              <a:gd name="connisteX16" fmla="*/ 1590040 w 2390140"/>
              <a:gd name="connsiteY16" fmla="*/ 246380 h 1369060"/>
              <a:gd name="connisteX17" fmla="*/ 1793240 w 2390140"/>
              <a:gd name="connsiteY17" fmla="*/ 248920 h 1369060"/>
              <a:gd name="connisteX18" fmla="*/ 1793240 w 2390140"/>
              <a:gd name="connsiteY18" fmla="*/ 66040 h 1369060"/>
              <a:gd name="connisteX19" fmla="*/ 1991360 w 2390140"/>
              <a:gd name="connsiteY19" fmla="*/ 68580 h 1369060"/>
              <a:gd name="connisteX20" fmla="*/ 1988820 w 2390140"/>
              <a:gd name="connsiteY20" fmla="*/ 144780 h 1369060"/>
              <a:gd name="connisteX21" fmla="*/ 2194560 w 2390140"/>
              <a:gd name="connsiteY21" fmla="*/ 142240 h 1369060"/>
              <a:gd name="connisteX22" fmla="*/ 2194560 w 2390140"/>
              <a:gd name="connsiteY22" fmla="*/ 264160 h 1369060"/>
              <a:gd name="connisteX23" fmla="*/ 2385060 w 2390140"/>
              <a:gd name="connsiteY23" fmla="*/ 266700 h 1369060"/>
              <a:gd name="connisteX24" fmla="*/ 2390140 w 2390140"/>
              <a:gd name="connsiteY24" fmla="*/ 1363980 h 1369060"/>
              <a:gd name="connisteX25" fmla="*/ 0 w 2390140"/>
              <a:gd name="connsiteY25" fmla="*/ 1369060 h 1369060"/>
              <a:gd name="connisteX26" fmla="*/ 10160 w 2390140"/>
              <a:gd name="connsiteY26" fmla="*/ 137160 h 136906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Lst>
            <a:rect l="l" t="t" r="r" b="b"/>
            <a:pathLst>
              <a:path w="2390140" h="1369060">
                <a:moveTo>
                  <a:pt x="10160" y="137160"/>
                </a:moveTo>
                <a:lnTo>
                  <a:pt x="180340" y="139700"/>
                </a:lnTo>
                <a:lnTo>
                  <a:pt x="177800" y="185420"/>
                </a:lnTo>
                <a:lnTo>
                  <a:pt x="416560" y="185420"/>
                </a:lnTo>
                <a:lnTo>
                  <a:pt x="414020" y="27940"/>
                </a:lnTo>
                <a:lnTo>
                  <a:pt x="584200" y="30480"/>
                </a:lnTo>
                <a:lnTo>
                  <a:pt x="581660" y="185420"/>
                </a:lnTo>
                <a:lnTo>
                  <a:pt x="805180" y="182880"/>
                </a:lnTo>
                <a:lnTo>
                  <a:pt x="802640" y="134620"/>
                </a:lnTo>
                <a:lnTo>
                  <a:pt x="1016000" y="139700"/>
                </a:lnTo>
                <a:lnTo>
                  <a:pt x="1010920" y="86360"/>
                </a:lnTo>
                <a:lnTo>
                  <a:pt x="1214120" y="91440"/>
                </a:lnTo>
                <a:lnTo>
                  <a:pt x="1211580" y="2540"/>
                </a:lnTo>
                <a:lnTo>
                  <a:pt x="1384300" y="0"/>
                </a:lnTo>
                <a:lnTo>
                  <a:pt x="1381760" y="149860"/>
                </a:lnTo>
                <a:lnTo>
                  <a:pt x="1590040" y="152400"/>
                </a:lnTo>
                <a:lnTo>
                  <a:pt x="1590040" y="246380"/>
                </a:lnTo>
                <a:lnTo>
                  <a:pt x="1793240" y="248920"/>
                </a:lnTo>
                <a:lnTo>
                  <a:pt x="1793240" y="66040"/>
                </a:lnTo>
                <a:lnTo>
                  <a:pt x="1991360" y="68580"/>
                </a:lnTo>
                <a:lnTo>
                  <a:pt x="1988820" y="144780"/>
                </a:lnTo>
                <a:lnTo>
                  <a:pt x="2194560" y="142240"/>
                </a:lnTo>
                <a:lnTo>
                  <a:pt x="2194560" y="264160"/>
                </a:lnTo>
                <a:lnTo>
                  <a:pt x="2385060" y="266700"/>
                </a:lnTo>
                <a:lnTo>
                  <a:pt x="2390140" y="1363980"/>
                </a:lnTo>
                <a:lnTo>
                  <a:pt x="0" y="1369060"/>
                </a:lnTo>
                <a:lnTo>
                  <a:pt x="10160" y="13716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任意多边形 14"/>
          <p:cNvSpPr/>
          <p:nvPr/>
        </p:nvSpPr>
        <p:spPr>
          <a:xfrm>
            <a:off x="1684020" y="2853690"/>
            <a:ext cx="2382520" cy="835660"/>
          </a:xfrm>
          <a:custGeom>
            <a:avLst/>
            <a:gdLst>
              <a:gd name="connisteX0" fmla="*/ 7620 w 2382520"/>
              <a:gd name="connsiteY0" fmla="*/ 119380 h 835660"/>
              <a:gd name="connisteX1" fmla="*/ 165100 w 2382520"/>
              <a:gd name="connsiteY1" fmla="*/ 116840 h 835660"/>
              <a:gd name="connisteX2" fmla="*/ 170180 w 2382520"/>
              <a:gd name="connsiteY2" fmla="*/ 160020 h 835660"/>
              <a:gd name="connisteX3" fmla="*/ 381000 w 2382520"/>
              <a:gd name="connsiteY3" fmla="*/ 157480 h 835660"/>
              <a:gd name="connisteX4" fmla="*/ 383540 w 2382520"/>
              <a:gd name="connsiteY4" fmla="*/ 0 h 835660"/>
              <a:gd name="connisteX5" fmla="*/ 571500 w 2382520"/>
              <a:gd name="connsiteY5" fmla="*/ 2540 h 835660"/>
              <a:gd name="connisteX6" fmla="*/ 571500 w 2382520"/>
              <a:gd name="connsiteY6" fmla="*/ 81280 h 835660"/>
              <a:gd name="connisteX7" fmla="*/ 772160 w 2382520"/>
              <a:gd name="connsiteY7" fmla="*/ 78740 h 835660"/>
              <a:gd name="connisteX8" fmla="*/ 772160 w 2382520"/>
              <a:gd name="connsiteY8" fmla="*/ 101600 h 835660"/>
              <a:gd name="connisteX9" fmla="*/ 970280 w 2382520"/>
              <a:gd name="connsiteY9" fmla="*/ 99060 h 835660"/>
              <a:gd name="connisteX10" fmla="*/ 972820 w 2382520"/>
              <a:gd name="connsiteY10" fmla="*/ 172720 h 835660"/>
              <a:gd name="connisteX11" fmla="*/ 1178560 w 2382520"/>
              <a:gd name="connsiteY11" fmla="*/ 170180 h 835660"/>
              <a:gd name="connisteX12" fmla="*/ 1176020 w 2382520"/>
              <a:gd name="connsiteY12" fmla="*/ 48260 h 835660"/>
              <a:gd name="connisteX13" fmla="*/ 1374140 w 2382520"/>
              <a:gd name="connsiteY13" fmla="*/ 48260 h 835660"/>
              <a:gd name="connisteX14" fmla="*/ 1374140 w 2382520"/>
              <a:gd name="connsiteY14" fmla="*/ 116840 h 835660"/>
              <a:gd name="connisteX15" fmla="*/ 1577340 w 2382520"/>
              <a:gd name="connsiteY15" fmla="*/ 114300 h 835660"/>
              <a:gd name="connisteX16" fmla="*/ 1577340 w 2382520"/>
              <a:gd name="connsiteY16" fmla="*/ 167640 h 835660"/>
              <a:gd name="connisteX17" fmla="*/ 1780540 w 2382520"/>
              <a:gd name="connsiteY17" fmla="*/ 165100 h 835660"/>
              <a:gd name="connisteX18" fmla="*/ 1778000 w 2382520"/>
              <a:gd name="connsiteY18" fmla="*/ 88900 h 835660"/>
              <a:gd name="connisteX19" fmla="*/ 2171700 w 2382520"/>
              <a:gd name="connsiteY19" fmla="*/ 86360 h 835660"/>
              <a:gd name="connisteX20" fmla="*/ 2169160 w 2382520"/>
              <a:gd name="connsiteY20" fmla="*/ 195580 h 835660"/>
              <a:gd name="connisteX21" fmla="*/ 2382520 w 2382520"/>
              <a:gd name="connsiteY21" fmla="*/ 190500 h 835660"/>
              <a:gd name="connisteX22" fmla="*/ 2374900 w 2382520"/>
              <a:gd name="connsiteY22" fmla="*/ 800100 h 835660"/>
              <a:gd name="connisteX23" fmla="*/ 2194560 w 2382520"/>
              <a:gd name="connsiteY23" fmla="*/ 795020 h 835660"/>
              <a:gd name="connisteX24" fmla="*/ 2199640 w 2382520"/>
              <a:gd name="connsiteY24" fmla="*/ 749300 h 835660"/>
              <a:gd name="connisteX25" fmla="*/ 1798320 w 2382520"/>
              <a:gd name="connsiteY25" fmla="*/ 756920 h 835660"/>
              <a:gd name="connisteX26" fmla="*/ 1798320 w 2382520"/>
              <a:gd name="connsiteY26" fmla="*/ 800100 h 835660"/>
              <a:gd name="connisteX27" fmla="*/ 1600200 w 2382520"/>
              <a:gd name="connsiteY27" fmla="*/ 784860 h 835660"/>
              <a:gd name="connisteX28" fmla="*/ 1602740 w 2382520"/>
              <a:gd name="connsiteY28" fmla="*/ 726440 h 835660"/>
              <a:gd name="connisteX29" fmla="*/ 1384300 w 2382520"/>
              <a:gd name="connsiteY29" fmla="*/ 728980 h 835660"/>
              <a:gd name="connisteX30" fmla="*/ 1384300 w 2382520"/>
              <a:gd name="connsiteY30" fmla="*/ 787400 h 835660"/>
              <a:gd name="connisteX31" fmla="*/ 1193800 w 2382520"/>
              <a:gd name="connsiteY31" fmla="*/ 784860 h 835660"/>
              <a:gd name="connisteX32" fmla="*/ 1196340 w 2382520"/>
              <a:gd name="connsiteY32" fmla="*/ 835660 h 835660"/>
              <a:gd name="connisteX33" fmla="*/ 990600 w 2382520"/>
              <a:gd name="connsiteY33" fmla="*/ 833120 h 835660"/>
              <a:gd name="connisteX34" fmla="*/ 988060 w 2382520"/>
              <a:gd name="connsiteY34" fmla="*/ 723900 h 835660"/>
              <a:gd name="connisteX35" fmla="*/ 797560 w 2382520"/>
              <a:gd name="connsiteY35" fmla="*/ 723900 h 835660"/>
              <a:gd name="connisteX36" fmla="*/ 795020 w 2382520"/>
              <a:gd name="connsiteY36" fmla="*/ 759460 h 835660"/>
              <a:gd name="connisteX37" fmla="*/ 599440 w 2382520"/>
              <a:gd name="connsiteY37" fmla="*/ 751840 h 835660"/>
              <a:gd name="connisteX38" fmla="*/ 601980 w 2382520"/>
              <a:gd name="connsiteY38" fmla="*/ 718820 h 835660"/>
              <a:gd name="connisteX39" fmla="*/ 388620 w 2382520"/>
              <a:gd name="connsiteY39" fmla="*/ 721360 h 835660"/>
              <a:gd name="connisteX40" fmla="*/ 386080 w 2382520"/>
              <a:gd name="connsiteY40" fmla="*/ 782320 h 835660"/>
              <a:gd name="connisteX41" fmla="*/ 185420 w 2382520"/>
              <a:gd name="connsiteY41" fmla="*/ 782320 h 835660"/>
              <a:gd name="connisteX42" fmla="*/ 190500 w 2382520"/>
              <a:gd name="connsiteY42" fmla="*/ 756920 h 835660"/>
              <a:gd name="connisteX43" fmla="*/ 0 w 2382520"/>
              <a:gd name="connsiteY43" fmla="*/ 759460 h 835660"/>
              <a:gd name="connisteX44" fmla="*/ 7620 w 2382520"/>
              <a:gd name="connsiteY44" fmla="*/ 119380 h 83566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Lst>
            <a:rect l="l" t="t" r="r" b="b"/>
            <a:pathLst>
              <a:path w="2382520" h="835660">
                <a:moveTo>
                  <a:pt x="7620" y="119380"/>
                </a:moveTo>
                <a:lnTo>
                  <a:pt x="165100" y="116840"/>
                </a:lnTo>
                <a:lnTo>
                  <a:pt x="170180" y="160020"/>
                </a:lnTo>
                <a:lnTo>
                  <a:pt x="381000" y="157480"/>
                </a:lnTo>
                <a:lnTo>
                  <a:pt x="383540" y="0"/>
                </a:lnTo>
                <a:lnTo>
                  <a:pt x="571500" y="2540"/>
                </a:lnTo>
                <a:lnTo>
                  <a:pt x="571500" y="81280"/>
                </a:lnTo>
                <a:lnTo>
                  <a:pt x="772160" y="78740"/>
                </a:lnTo>
                <a:lnTo>
                  <a:pt x="772160" y="101600"/>
                </a:lnTo>
                <a:lnTo>
                  <a:pt x="970280" y="99060"/>
                </a:lnTo>
                <a:lnTo>
                  <a:pt x="972820" y="172720"/>
                </a:lnTo>
                <a:lnTo>
                  <a:pt x="1178560" y="170180"/>
                </a:lnTo>
                <a:lnTo>
                  <a:pt x="1176020" y="48260"/>
                </a:lnTo>
                <a:lnTo>
                  <a:pt x="1374140" y="48260"/>
                </a:lnTo>
                <a:lnTo>
                  <a:pt x="1374140" y="116840"/>
                </a:lnTo>
                <a:lnTo>
                  <a:pt x="1577340" y="114300"/>
                </a:lnTo>
                <a:lnTo>
                  <a:pt x="1577340" y="167640"/>
                </a:lnTo>
                <a:lnTo>
                  <a:pt x="1780540" y="165100"/>
                </a:lnTo>
                <a:lnTo>
                  <a:pt x="1778000" y="88900"/>
                </a:lnTo>
                <a:lnTo>
                  <a:pt x="2171700" y="86360"/>
                </a:lnTo>
                <a:lnTo>
                  <a:pt x="2169160" y="195580"/>
                </a:lnTo>
                <a:lnTo>
                  <a:pt x="2382520" y="190500"/>
                </a:lnTo>
                <a:lnTo>
                  <a:pt x="2374900" y="800100"/>
                </a:lnTo>
                <a:lnTo>
                  <a:pt x="2194560" y="795020"/>
                </a:lnTo>
                <a:lnTo>
                  <a:pt x="2199640" y="749300"/>
                </a:lnTo>
                <a:lnTo>
                  <a:pt x="1798320" y="756920"/>
                </a:lnTo>
                <a:lnTo>
                  <a:pt x="1798320" y="800100"/>
                </a:lnTo>
                <a:lnTo>
                  <a:pt x="1600200" y="784860"/>
                </a:lnTo>
                <a:lnTo>
                  <a:pt x="1602740" y="726440"/>
                </a:lnTo>
                <a:lnTo>
                  <a:pt x="1384300" y="728980"/>
                </a:lnTo>
                <a:lnTo>
                  <a:pt x="1384300" y="787400"/>
                </a:lnTo>
                <a:lnTo>
                  <a:pt x="1193800" y="784860"/>
                </a:lnTo>
                <a:lnTo>
                  <a:pt x="1196340" y="835660"/>
                </a:lnTo>
                <a:lnTo>
                  <a:pt x="990600" y="833120"/>
                </a:lnTo>
                <a:lnTo>
                  <a:pt x="988060" y="723900"/>
                </a:lnTo>
                <a:lnTo>
                  <a:pt x="797560" y="723900"/>
                </a:lnTo>
                <a:lnTo>
                  <a:pt x="795020" y="759460"/>
                </a:lnTo>
                <a:lnTo>
                  <a:pt x="599440" y="751840"/>
                </a:lnTo>
                <a:lnTo>
                  <a:pt x="601980" y="718820"/>
                </a:lnTo>
                <a:lnTo>
                  <a:pt x="388620" y="721360"/>
                </a:lnTo>
                <a:lnTo>
                  <a:pt x="386080" y="782320"/>
                </a:lnTo>
                <a:lnTo>
                  <a:pt x="185420" y="782320"/>
                </a:lnTo>
                <a:lnTo>
                  <a:pt x="190500" y="756920"/>
                </a:lnTo>
                <a:lnTo>
                  <a:pt x="0" y="759460"/>
                </a:lnTo>
                <a:lnTo>
                  <a:pt x="7620" y="119380"/>
                </a:lnTo>
                <a:close/>
              </a:path>
            </a:pathLst>
          </a:custGeom>
          <a:noFill/>
          <a:ln>
            <a:solidFill>
              <a:srgbClr val="0070C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4" grpId="0" animBg="1"/>
      <p:bldP spid="14" grpId="1" animBg="1"/>
      <p:bldP spid="15" grpId="0" animBg="1"/>
      <p:bldP spid="1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sym typeface="+mn-ea"/>
              </a:rPr>
              <a:t>RQ3</a:t>
            </a:r>
            <a:r>
              <a:rPr lang="zh-CN" altLang="en-US">
                <a:sym typeface="+mn-ea"/>
              </a:rPr>
              <a:t>：各群体对各类型</a:t>
            </a:r>
            <a:r>
              <a:rPr lang="en-US" altLang="zh-CN">
                <a:sym typeface="+mn-ea"/>
              </a:rPr>
              <a:t>TD Self-Fix</a:t>
            </a:r>
            <a:r>
              <a:rPr lang="zh-CN" altLang="en-US">
                <a:sym typeface="+mn-ea"/>
              </a:rPr>
              <a:t>确定性</a:t>
            </a:r>
            <a:endParaRPr lang="zh-CN" altLang="en-US">
              <a:sym typeface="+mn-ea"/>
            </a:endParaRPr>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5755005" y="1490345"/>
            <a:ext cx="5822315"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a:buFont typeface="Arial" panose="020B0604020202020204" pitchFamily="34" charset="0"/>
              <a:buChar char="●"/>
            </a:pPr>
            <a:r>
              <a:rPr lang="zh-CN">
                <a:sym typeface="+mn-ea"/>
              </a:rPr>
              <a:t>大多数群体中，超过一半</a:t>
            </a:r>
            <a:r>
              <a:rPr lang="zh-CN">
                <a:sym typeface="+mn-ea"/>
              </a:rPr>
              <a:t>(43%</a:t>
            </a:r>
            <a:r>
              <a:rPr lang="en-US" altLang="zh-CN">
                <a:sym typeface="+mn-ea"/>
              </a:rPr>
              <a:t>~</a:t>
            </a:r>
            <a:r>
              <a:rPr lang="zh-CN">
                <a:sym typeface="+mn-ea"/>
              </a:rPr>
              <a:t>80%)确认会</a:t>
            </a:r>
            <a:r>
              <a:rPr lang="en-US" altLang="zh-CN">
                <a:sym typeface="+mn-ea"/>
              </a:rPr>
              <a:t>Self-Fix TD</a:t>
            </a:r>
            <a:r>
              <a:rPr lang="zh-CN" altLang="en-US">
                <a:sym typeface="+mn-ea"/>
              </a:rPr>
              <a:t>：</a:t>
            </a:r>
            <a:endParaRPr lang="zh-CN" altLang="en-US">
              <a:sym typeface="+mn-ea"/>
            </a:endParaRPr>
          </a:p>
          <a:p>
            <a:pPr marL="228600" lvl="0" indent="-228600">
              <a:buFont typeface="Arial" panose="020B0604020202020204" pitchFamily="34" charset="0"/>
              <a:buChar char="●"/>
            </a:pPr>
            <a:endParaRPr lang="zh-CN" sz="1600">
              <a:sym typeface="+mn-ea"/>
            </a:endParaRPr>
          </a:p>
          <a:p>
            <a:pPr lvl="1">
              <a:buFont typeface="Wingdings" panose="05000000000000000000" charset="0"/>
              <a:buChar char="Ø"/>
            </a:pPr>
            <a:r>
              <a:rPr lang="zh-CN">
                <a:sym typeface="+mn-ea"/>
              </a:rPr>
              <a:t>略低于</a:t>
            </a:r>
            <a:r>
              <a:rPr lang="zh-CN" i="1">
                <a:sym typeface="+mn-ea"/>
              </a:rPr>
              <a:t>always、on a regular basis、sometimes、</a:t>
            </a:r>
            <a:r>
              <a:rPr lang="en-US" altLang="zh-CN" i="1">
                <a:sym typeface="+mn-ea"/>
              </a:rPr>
              <a:t>when it is absolutely essential </a:t>
            </a:r>
            <a:r>
              <a:rPr lang="zh-CN">
                <a:sym typeface="+mn-ea"/>
              </a:rPr>
              <a:t> </a:t>
            </a:r>
            <a:r>
              <a:rPr lang="en-US" altLang="zh-CN">
                <a:sym typeface="+mn-ea"/>
              </a:rPr>
              <a:t> </a:t>
            </a:r>
            <a:r>
              <a:rPr lang="zh-CN">
                <a:sym typeface="+mn-ea"/>
              </a:rPr>
              <a:t>Self-Fix TD</a:t>
            </a:r>
            <a:r>
              <a:rPr lang="zh-CN">
                <a:sym typeface="+mn-ea"/>
              </a:rPr>
              <a:t>频率的百分比(Fig 8. 79%–97%)；</a:t>
            </a:r>
            <a:endParaRPr lang="zh-CN">
              <a:sym typeface="+mn-ea"/>
            </a:endParaRPr>
          </a:p>
          <a:p>
            <a:pPr marL="228600" lvl="0" indent="-228600">
              <a:buFont typeface="Arial" panose="020B0604020202020204" pitchFamily="34" charset="0"/>
              <a:buChar char="●"/>
            </a:pPr>
            <a:endParaRPr lang="zh-CN">
              <a:sym typeface="+mn-ea"/>
            </a:endParaRPr>
          </a:p>
          <a:p>
            <a:pPr lvl="1">
              <a:buFont typeface="Wingdings" panose="05000000000000000000" charset="0"/>
              <a:buChar char="Ø"/>
            </a:pPr>
            <a:r>
              <a:rPr lang="zh-CN" altLang="en-US">
                <a:sym typeface="+mn-ea"/>
              </a:rPr>
              <a:t>由于</a:t>
            </a:r>
            <a:r>
              <a:rPr lang="en-US">
                <a:sym typeface="+mn-ea"/>
              </a:rPr>
              <a:t>DQ2</a:t>
            </a:r>
            <a:r>
              <a:rPr lang="zh-CN" altLang="en-US">
                <a:sym typeface="+mn-ea"/>
              </a:rPr>
              <a:t>问题</a:t>
            </a:r>
            <a:r>
              <a:rPr>
                <a:sym typeface="+mn-ea"/>
              </a:rPr>
              <a:t>是</a:t>
            </a:r>
            <a:r>
              <a:rPr lang="zh-CN">
                <a:sym typeface="+mn-ea"/>
              </a:rPr>
              <a:t>针对单个类型</a:t>
            </a:r>
            <a:r>
              <a:rPr lang="en-US" altLang="zh-CN">
                <a:sym typeface="+mn-ea"/>
              </a:rPr>
              <a:t>TD</a:t>
            </a:r>
            <a:r>
              <a:rPr lang="zh-CN" altLang="en-US">
                <a:sym typeface="+mn-ea"/>
              </a:rPr>
              <a:t>，</a:t>
            </a:r>
            <a:br>
              <a:rPr lang="en-US" altLang="zh-CN">
                <a:sym typeface="+mn-ea"/>
              </a:rPr>
            </a:br>
            <a:r>
              <a:rPr lang="zh-CN" b="1">
                <a:sym typeface="+mn-ea"/>
              </a:rPr>
              <a:t>从业者</a:t>
            </a:r>
            <a:r>
              <a:rPr b="1">
                <a:sym typeface="+mn-ea"/>
              </a:rPr>
              <a:t>可能只</a:t>
            </a:r>
            <a:r>
              <a:rPr lang="zh-CN" b="1">
                <a:sym typeface="+mn-ea"/>
              </a:rPr>
              <a:t>针对</a:t>
            </a:r>
            <a:r>
              <a:rPr b="1">
                <a:sym typeface="+mn-ea"/>
              </a:rPr>
              <a:t>特定类型</a:t>
            </a:r>
            <a:r>
              <a:rPr lang="en-US" b="1">
                <a:sym typeface="+mn-ea"/>
              </a:rPr>
              <a:t>TD  </a:t>
            </a:r>
            <a:r>
              <a:rPr b="1">
                <a:sym typeface="+mn-ea"/>
              </a:rPr>
              <a:t>Self-Fix</a:t>
            </a:r>
            <a:r>
              <a:rPr lang="zh-CN" altLang="en-US" b="1">
                <a:sym typeface="+mn-ea"/>
              </a:rPr>
              <a:t>；</a:t>
            </a:r>
            <a:endParaRPr>
              <a:sym typeface="+mn-ea"/>
            </a:endParaRPr>
          </a:p>
          <a:p>
            <a:pPr marL="228600" lvl="0" indent="-228600">
              <a:buFont typeface="Arial" panose="020B0604020202020204" pitchFamily="34" charset="0"/>
              <a:buChar char="●"/>
            </a:pPr>
            <a:endParaRPr lang="zh-CN" altLang="en-US"/>
          </a:p>
        </p:txBody>
      </p:sp>
      <p:pic>
        <p:nvPicPr>
          <p:cNvPr id="4" name="图片占位符 3"/>
          <p:cNvPicPr>
            <a:picLocks noChangeAspect="1"/>
          </p:cNvPicPr>
          <p:nvPr>
            <p:ph type="pic" idx="1"/>
          </p:nvPr>
        </p:nvPicPr>
        <p:blipFill>
          <a:blip r:embed="rId1"/>
          <a:stretch>
            <a:fillRect/>
          </a:stretch>
        </p:blipFill>
        <p:spPr>
          <a:xfrm>
            <a:off x="608330" y="2342515"/>
            <a:ext cx="5160010" cy="2991485"/>
          </a:xfrm>
          <a:prstGeom prst="rect">
            <a:avLst/>
          </a:prstGeom>
        </p:spPr>
      </p:pic>
      <p:sp>
        <p:nvSpPr>
          <p:cNvPr id="3" name="矩形 2"/>
          <p:cNvSpPr/>
          <p:nvPr/>
        </p:nvSpPr>
        <p:spPr>
          <a:xfrm>
            <a:off x="4168140" y="3248025"/>
            <a:ext cx="1074420" cy="5334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任意多边形 41"/>
          <p:cNvSpPr/>
          <p:nvPr/>
        </p:nvSpPr>
        <p:spPr>
          <a:xfrm>
            <a:off x="1527810" y="2849245"/>
            <a:ext cx="2396490" cy="1093470"/>
          </a:xfrm>
          <a:custGeom>
            <a:avLst/>
            <a:gdLst>
              <a:gd name="connisteX0" fmla="*/ 0 w 2396490"/>
              <a:gd name="connsiteY0" fmla="*/ 289560 h 1093470"/>
              <a:gd name="connisteX1" fmla="*/ 3810 w 2396490"/>
              <a:gd name="connsiteY1" fmla="*/ 1093470 h 1093470"/>
              <a:gd name="connisteX2" fmla="*/ 2396490 w 2396490"/>
              <a:gd name="connsiteY2" fmla="*/ 1093470 h 1093470"/>
              <a:gd name="connisteX3" fmla="*/ 2388870 w 2396490"/>
              <a:gd name="connsiteY3" fmla="*/ 461010 h 1093470"/>
              <a:gd name="connisteX4" fmla="*/ 2202180 w 2396490"/>
              <a:gd name="connsiteY4" fmla="*/ 461010 h 1093470"/>
              <a:gd name="connisteX5" fmla="*/ 2209800 w 2396490"/>
              <a:gd name="connsiteY5" fmla="*/ 255270 h 1093470"/>
              <a:gd name="connisteX6" fmla="*/ 2000250 w 2396490"/>
              <a:gd name="connsiteY6" fmla="*/ 251460 h 1093470"/>
              <a:gd name="connisteX7" fmla="*/ 2000250 w 2396490"/>
              <a:gd name="connsiteY7" fmla="*/ 198120 h 1093470"/>
              <a:gd name="connisteX8" fmla="*/ 1790700 w 2396490"/>
              <a:gd name="connsiteY8" fmla="*/ 198120 h 1093470"/>
              <a:gd name="connisteX9" fmla="*/ 1790700 w 2396490"/>
              <a:gd name="connsiteY9" fmla="*/ 480060 h 1093470"/>
              <a:gd name="connisteX10" fmla="*/ 1584960 w 2396490"/>
              <a:gd name="connsiteY10" fmla="*/ 480060 h 1093470"/>
              <a:gd name="connisteX11" fmla="*/ 1584960 w 2396490"/>
              <a:gd name="connsiteY11" fmla="*/ 323850 h 1093470"/>
              <a:gd name="connisteX12" fmla="*/ 1402080 w 2396490"/>
              <a:gd name="connsiteY12" fmla="*/ 323850 h 1093470"/>
              <a:gd name="connisteX13" fmla="*/ 1398270 w 2396490"/>
              <a:gd name="connsiteY13" fmla="*/ 0 h 1093470"/>
              <a:gd name="connisteX14" fmla="*/ 1196340 w 2396490"/>
              <a:gd name="connsiteY14" fmla="*/ 0 h 1093470"/>
              <a:gd name="connisteX15" fmla="*/ 1203960 w 2396490"/>
              <a:gd name="connsiteY15" fmla="*/ 327660 h 1093470"/>
              <a:gd name="connisteX16" fmla="*/ 1200150 w 2396490"/>
              <a:gd name="connsiteY16" fmla="*/ 392430 h 1093470"/>
              <a:gd name="connisteX17" fmla="*/ 990600 w 2396490"/>
              <a:gd name="connsiteY17" fmla="*/ 392430 h 1093470"/>
              <a:gd name="connisteX18" fmla="*/ 990600 w 2396490"/>
              <a:gd name="connsiteY18" fmla="*/ 247650 h 1093470"/>
              <a:gd name="connisteX19" fmla="*/ 792480 w 2396490"/>
              <a:gd name="connsiteY19" fmla="*/ 251460 h 1093470"/>
              <a:gd name="connisteX20" fmla="*/ 800100 w 2396490"/>
              <a:gd name="connsiteY20" fmla="*/ 217170 h 1093470"/>
              <a:gd name="connisteX21" fmla="*/ 598170 w 2396490"/>
              <a:gd name="connsiteY21" fmla="*/ 217170 h 1093470"/>
              <a:gd name="connisteX22" fmla="*/ 598170 w 2396490"/>
              <a:gd name="connsiteY22" fmla="*/ 182880 h 1093470"/>
              <a:gd name="connisteX23" fmla="*/ 388620 w 2396490"/>
              <a:gd name="connsiteY23" fmla="*/ 182880 h 1093470"/>
              <a:gd name="connisteX24" fmla="*/ 388620 w 2396490"/>
              <a:gd name="connsiteY24" fmla="*/ 320040 h 1093470"/>
              <a:gd name="connisteX25" fmla="*/ 198120 w 2396490"/>
              <a:gd name="connsiteY25" fmla="*/ 316230 h 1093470"/>
              <a:gd name="connisteX26" fmla="*/ 201930 w 2396490"/>
              <a:gd name="connsiteY26" fmla="*/ 281940 h 1093470"/>
              <a:gd name="connisteX27" fmla="*/ 0 w 2396490"/>
              <a:gd name="connsiteY27" fmla="*/ 289560 h 10934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Lst>
            <a:rect l="l" t="t" r="r" b="b"/>
            <a:pathLst>
              <a:path w="2396490" h="1093470">
                <a:moveTo>
                  <a:pt x="0" y="289560"/>
                </a:moveTo>
                <a:lnTo>
                  <a:pt x="3810" y="1093470"/>
                </a:lnTo>
                <a:lnTo>
                  <a:pt x="2396490" y="1093470"/>
                </a:lnTo>
                <a:lnTo>
                  <a:pt x="2388870" y="461010"/>
                </a:lnTo>
                <a:lnTo>
                  <a:pt x="2202180" y="461010"/>
                </a:lnTo>
                <a:lnTo>
                  <a:pt x="2209800" y="255270"/>
                </a:lnTo>
                <a:lnTo>
                  <a:pt x="2000250" y="251460"/>
                </a:lnTo>
                <a:lnTo>
                  <a:pt x="2000250" y="198120"/>
                </a:lnTo>
                <a:lnTo>
                  <a:pt x="1790700" y="198120"/>
                </a:lnTo>
                <a:lnTo>
                  <a:pt x="1790700" y="480060"/>
                </a:lnTo>
                <a:lnTo>
                  <a:pt x="1584960" y="480060"/>
                </a:lnTo>
                <a:lnTo>
                  <a:pt x="1584960" y="323850"/>
                </a:lnTo>
                <a:lnTo>
                  <a:pt x="1402080" y="323850"/>
                </a:lnTo>
                <a:lnTo>
                  <a:pt x="1398270" y="0"/>
                </a:lnTo>
                <a:lnTo>
                  <a:pt x="1196340" y="0"/>
                </a:lnTo>
                <a:lnTo>
                  <a:pt x="1203960" y="327660"/>
                </a:lnTo>
                <a:lnTo>
                  <a:pt x="1200150" y="392430"/>
                </a:lnTo>
                <a:lnTo>
                  <a:pt x="990600" y="392430"/>
                </a:lnTo>
                <a:lnTo>
                  <a:pt x="990600" y="247650"/>
                </a:lnTo>
                <a:lnTo>
                  <a:pt x="792480" y="251460"/>
                </a:lnTo>
                <a:lnTo>
                  <a:pt x="800100" y="217170"/>
                </a:lnTo>
                <a:lnTo>
                  <a:pt x="598170" y="217170"/>
                </a:lnTo>
                <a:lnTo>
                  <a:pt x="598170" y="182880"/>
                </a:lnTo>
                <a:lnTo>
                  <a:pt x="388620" y="182880"/>
                </a:lnTo>
                <a:lnTo>
                  <a:pt x="388620" y="320040"/>
                </a:lnTo>
                <a:lnTo>
                  <a:pt x="198120" y="316230"/>
                </a:lnTo>
                <a:lnTo>
                  <a:pt x="201930" y="281940"/>
                </a:lnTo>
                <a:lnTo>
                  <a:pt x="0" y="28956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2" grpId="0" animBg="1"/>
      <p:bldP spid="4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RQ3</a:t>
            </a:r>
            <a:r>
              <a:rPr lang="zh-CN" altLang="en-US"/>
              <a:t>：</a:t>
            </a:r>
            <a:r>
              <a:rPr lang="zh-CN" altLang="en-US">
                <a:sym typeface="+mn-ea"/>
              </a:rPr>
              <a:t>团队角色</a:t>
            </a:r>
            <a:r>
              <a:rPr lang="zh-CN" altLang="en-US"/>
              <a:t>组</a:t>
            </a:r>
            <a:r>
              <a:rPr lang="en-US" altLang="zh-CN"/>
              <a:t>Self-Fix TD</a:t>
            </a:r>
            <a:r>
              <a:rPr lang="zh-CN" altLang="en-US"/>
              <a:t>倾向</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6096000" y="1490345"/>
            <a:ext cx="5481320"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zh-CN" altLang="en-US">
                <a:sym typeface="+mn-ea"/>
              </a:rPr>
              <a:t>表</a:t>
            </a:r>
            <a:r>
              <a:rPr lang="en-US" altLang="zh-CN">
                <a:sym typeface="+mn-ea"/>
              </a:rPr>
              <a:t>8</a:t>
            </a:r>
            <a:r>
              <a:rPr lang="zh-CN" altLang="en-US">
                <a:sym typeface="+mn-ea"/>
              </a:rPr>
              <a:t>：</a:t>
            </a:r>
            <a:r>
              <a:rPr lang="en-US" altLang="zh-CN">
                <a:sym typeface="+mn-ea"/>
              </a:rPr>
              <a:t>Dev</a:t>
            </a:r>
            <a:r>
              <a:rPr lang="zh-CN" altLang="en-US">
                <a:sym typeface="+mn-ea"/>
              </a:rPr>
              <a:t>中</a:t>
            </a:r>
            <a:r>
              <a:rPr lang="en-US">
                <a:sym typeface="+mn-ea"/>
              </a:rPr>
              <a:t>85%</a:t>
            </a:r>
            <a:r>
              <a:rPr lang="zh-CN" altLang="en-US">
                <a:sym typeface="+mn-ea"/>
              </a:rPr>
              <a:t>、</a:t>
            </a:r>
            <a:r>
              <a:rPr lang="en-US" altLang="zh-CN"/>
              <a:t>PM</a:t>
            </a:r>
            <a:r>
              <a:rPr lang="zh-CN" altLang="en-US"/>
              <a:t>中</a:t>
            </a:r>
            <a:r>
              <a:rPr lang="en-US" altLang="zh-CN">
                <a:sym typeface="+mn-ea"/>
              </a:rPr>
              <a:t>96%</a:t>
            </a:r>
            <a:r>
              <a:rPr lang="zh-CN" altLang="en-US">
                <a:sym typeface="+mn-ea"/>
              </a:rPr>
              <a:t>的参与者</a:t>
            </a:r>
            <a:r>
              <a:rPr lang="en-US"/>
              <a:t>对Self-FixTD</a:t>
            </a:r>
            <a:r>
              <a:rPr lang="zh-CN" altLang="en-US"/>
              <a:t>频率相当积极；</a:t>
            </a:r>
            <a:endParaRPr lang="zh-CN" altLang="en-US"/>
          </a:p>
          <a:p>
            <a:pPr lvl="0"/>
            <a:endParaRPr lang="zh-CN" altLang="en-US">
              <a:sym typeface="+mn-ea"/>
            </a:endParaRPr>
          </a:p>
          <a:p>
            <a:pPr lvl="1">
              <a:buFont typeface="Wingdings" panose="05000000000000000000" charset="0"/>
              <a:buChar char="Ø"/>
            </a:pPr>
            <a:r>
              <a:rPr lang="zh-CN" altLang="en-US">
                <a:sym typeface="+mn-ea"/>
              </a:rPr>
              <a:t>通过Fisher</a:t>
            </a:r>
            <a:r>
              <a:rPr lang="en-US" altLang="zh-CN">
                <a:sym typeface="+mn-ea"/>
              </a:rPr>
              <a:t>’</a:t>
            </a:r>
            <a:r>
              <a:rPr lang="zh-CN" altLang="en-US">
                <a:sym typeface="+mn-ea"/>
              </a:rPr>
              <a:t>s exact test，</a:t>
            </a:r>
            <a:r>
              <a:rPr lang="en-US"/>
              <a:t>p-value = 0.01</a:t>
            </a:r>
            <a:r>
              <a:rPr lang="zh-CN" altLang="en-US"/>
              <a:t>，</a:t>
            </a:r>
            <a:br>
              <a:rPr lang="zh-CN" altLang="en-US"/>
            </a:br>
            <a:r>
              <a:rPr lang="en-US" altLang="zh-CN"/>
              <a:t>Dev</a:t>
            </a:r>
            <a:r>
              <a:rPr lang="zh-CN" altLang="en-US"/>
              <a:t>与</a:t>
            </a:r>
            <a:r>
              <a:rPr lang="en-US" altLang="zh-CN"/>
              <a:t>PM</a:t>
            </a:r>
            <a:r>
              <a:rPr lang="zh-CN" altLang="en-US"/>
              <a:t>在</a:t>
            </a:r>
            <a:r>
              <a:rPr lang="en-US" altLang="zh-CN"/>
              <a:t>Self-Fix TD</a:t>
            </a:r>
            <a:r>
              <a:rPr lang="zh-CN" altLang="en-US"/>
              <a:t>频率存在显著性差异；</a:t>
            </a:r>
            <a:endParaRPr lang="zh-CN" altLang="en-US"/>
          </a:p>
          <a:p>
            <a:pPr lvl="0"/>
            <a:endParaRPr lang="en-US" altLang="zh-CN">
              <a:sym typeface="+mn-ea"/>
            </a:endParaRPr>
          </a:p>
          <a:p>
            <a:pPr lvl="1">
              <a:buFont typeface="Wingdings" panose="05000000000000000000" charset="0"/>
              <a:buChar char="Ø"/>
            </a:pPr>
            <a:r>
              <a:rPr lang="en-US" altLang="zh-CN" b="1">
                <a:sym typeface="+mn-ea"/>
              </a:rPr>
              <a:t>PM</a:t>
            </a:r>
            <a:r>
              <a:rPr lang="zh-CN" altLang="en-US" b="1">
                <a:sym typeface="+mn-ea"/>
              </a:rPr>
              <a:t>比</a:t>
            </a:r>
            <a:r>
              <a:rPr lang="en-US" altLang="zh-CN" b="1">
                <a:sym typeface="+mn-ea"/>
              </a:rPr>
              <a:t>Dev Self-Fix TD</a:t>
            </a:r>
            <a:r>
              <a:rPr lang="zh-CN" altLang="en-US" b="1">
                <a:sym typeface="+mn-ea"/>
              </a:rPr>
              <a:t>更频繁；</a:t>
            </a:r>
            <a:endParaRPr lang="zh-CN" altLang="en-US" b="1"/>
          </a:p>
          <a:p>
            <a:pPr marL="0" lvl="0" indent="0">
              <a:buNone/>
            </a:pPr>
            <a:endParaRPr lang="en-US"/>
          </a:p>
          <a:p>
            <a:pPr lvl="0"/>
            <a:r>
              <a:rPr lang="zh-CN" altLang="en-US"/>
              <a:t>表</a:t>
            </a:r>
            <a:r>
              <a:rPr lang="en-US" altLang="zh-CN"/>
              <a:t>9</a:t>
            </a:r>
            <a:r>
              <a:rPr lang="zh-CN" altLang="en-US"/>
              <a:t>：并无显著性差异；</a:t>
            </a:r>
            <a:endParaRPr lang="zh-CN" altLang="en-US"/>
          </a:p>
          <a:p>
            <a:pPr lvl="0"/>
            <a:endParaRPr lang="zh-CN" altLang="en-US"/>
          </a:p>
          <a:p>
            <a:pPr lvl="1">
              <a:buFont typeface="Wingdings" panose="05000000000000000000" charset="0"/>
              <a:buChar char="Ø"/>
            </a:pPr>
            <a:r>
              <a:rPr lang="en-US" altLang="zh-CN" b="1"/>
              <a:t>PM</a:t>
            </a:r>
            <a:r>
              <a:rPr lang="zh-CN" altLang="en-US" b="1"/>
              <a:t>和</a:t>
            </a:r>
            <a:r>
              <a:rPr lang="en-US" altLang="zh-CN" b="1"/>
              <a:t>Dev</a:t>
            </a:r>
            <a:r>
              <a:rPr lang="zh-CN" altLang="en-US" b="1"/>
              <a:t>都会</a:t>
            </a:r>
            <a:r>
              <a:rPr lang="en-US" altLang="zh-CN" b="1"/>
              <a:t>Self-Fix TD</a:t>
            </a:r>
            <a:r>
              <a:rPr lang="zh-CN" altLang="en-US" b="1"/>
              <a:t>；</a:t>
            </a:r>
            <a:endParaRPr lang="zh-CN" altLang="en-US" b="1"/>
          </a:p>
        </p:txBody>
      </p:sp>
      <p:pic>
        <p:nvPicPr>
          <p:cNvPr id="4" name="图片占位符 3"/>
          <p:cNvPicPr>
            <a:picLocks noChangeAspect="1"/>
          </p:cNvPicPr>
          <p:nvPr>
            <p:ph type="pic" idx="1"/>
          </p:nvPr>
        </p:nvPicPr>
        <p:blipFill>
          <a:blip r:embed="rId1"/>
          <a:stretch>
            <a:fillRect/>
          </a:stretch>
        </p:blipFill>
        <p:spPr>
          <a:xfrm>
            <a:off x="967105" y="4010025"/>
            <a:ext cx="4714875" cy="2733040"/>
          </a:xfrm>
          <a:prstGeom prst="rect">
            <a:avLst/>
          </a:prstGeom>
        </p:spPr>
      </p:pic>
      <p:pic>
        <p:nvPicPr>
          <p:cNvPr id="9" name="图片占位符 3"/>
          <p:cNvPicPr>
            <a:picLocks noChangeAspect="1"/>
          </p:cNvPicPr>
          <p:nvPr>
            <p:custDataLst>
              <p:tags r:id="rId2"/>
            </p:custDataLst>
          </p:nvPr>
        </p:nvPicPr>
        <p:blipFill>
          <a:blip r:embed="rId3"/>
          <a:stretch>
            <a:fillRect/>
          </a:stretch>
        </p:blipFill>
        <p:spPr>
          <a:xfrm>
            <a:off x="724535" y="1396365"/>
            <a:ext cx="4957445" cy="2907665"/>
          </a:xfrm>
          <a:prstGeom prst="rect">
            <a:avLst/>
          </a:prstGeom>
        </p:spPr>
      </p:pic>
      <p:sp>
        <p:nvSpPr>
          <p:cNvPr id="7" name="任意多边形 6"/>
          <p:cNvSpPr/>
          <p:nvPr/>
        </p:nvSpPr>
        <p:spPr>
          <a:xfrm>
            <a:off x="1920875" y="1659890"/>
            <a:ext cx="358140" cy="1264920"/>
          </a:xfrm>
          <a:custGeom>
            <a:avLst/>
            <a:gdLst>
              <a:gd name="connisteX0" fmla="*/ 2540 w 358140"/>
              <a:gd name="connsiteY0" fmla="*/ 144780 h 1264920"/>
              <a:gd name="connisteX1" fmla="*/ 175260 w 358140"/>
              <a:gd name="connsiteY1" fmla="*/ 142240 h 1264920"/>
              <a:gd name="connisteX2" fmla="*/ 175260 w 358140"/>
              <a:gd name="connsiteY2" fmla="*/ 0 h 1264920"/>
              <a:gd name="connisteX3" fmla="*/ 358140 w 358140"/>
              <a:gd name="connsiteY3" fmla="*/ 0 h 1264920"/>
              <a:gd name="connisteX4" fmla="*/ 350520 w 358140"/>
              <a:gd name="connsiteY4" fmla="*/ 1264920 h 1264920"/>
              <a:gd name="connisteX5" fmla="*/ 0 w 358140"/>
              <a:gd name="connsiteY5" fmla="*/ 1264920 h 1264920"/>
              <a:gd name="connisteX6" fmla="*/ 2540 w 358140"/>
              <a:gd name="connsiteY6" fmla="*/ 144780 h 12649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358140" h="1264920">
                <a:moveTo>
                  <a:pt x="2540" y="144780"/>
                </a:moveTo>
                <a:lnTo>
                  <a:pt x="175260" y="142240"/>
                </a:lnTo>
                <a:lnTo>
                  <a:pt x="175260" y="0"/>
                </a:lnTo>
                <a:lnTo>
                  <a:pt x="358140" y="0"/>
                </a:lnTo>
                <a:lnTo>
                  <a:pt x="350520" y="1264920"/>
                </a:lnTo>
                <a:lnTo>
                  <a:pt x="0" y="1264920"/>
                </a:lnTo>
                <a:lnTo>
                  <a:pt x="2540" y="14478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4244340" y="2256155"/>
            <a:ext cx="1303020" cy="6819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4232910" y="4859655"/>
            <a:ext cx="960120" cy="4762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任意多边形 11"/>
          <p:cNvSpPr/>
          <p:nvPr/>
        </p:nvSpPr>
        <p:spPr>
          <a:xfrm>
            <a:off x="1977390" y="4642485"/>
            <a:ext cx="369570" cy="815340"/>
          </a:xfrm>
          <a:custGeom>
            <a:avLst/>
            <a:gdLst>
              <a:gd name="connisteX0" fmla="*/ 19050 w 369570"/>
              <a:gd name="connsiteY0" fmla="*/ 118110 h 842010"/>
              <a:gd name="connisteX1" fmla="*/ 182880 w 369570"/>
              <a:gd name="connsiteY1" fmla="*/ 125730 h 842010"/>
              <a:gd name="connisteX2" fmla="*/ 182880 w 369570"/>
              <a:gd name="connsiteY2" fmla="*/ 0 h 842010"/>
              <a:gd name="connisteX3" fmla="*/ 369570 w 369570"/>
              <a:gd name="connsiteY3" fmla="*/ 0 h 842010"/>
              <a:gd name="connisteX4" fmla="*/ 358140 w 369570"/>
              <a:gd name="connsiteY4" fmla="*/ 842010 h 842010"/>
              <a:gd name="connisteX5" fmla="*/ 0 w 369570"/>
              <a:gd name="connsiteY5" fmla="*/ 842010 h 842010"/>
              <a:gd name="connisteX6" fmla="*/ 19050 w 369570"/>
              <a:gd name="connsiteY6" fmla="*/ 118110 h 84201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369570" h="842010">
                <a:moveTo>
                  <a:pt x="19050" y="118110"/>
                </a:moveTo>
                <a:lnTo>
                  <a:pt x="182880" y="125730"/>
                </a:lnTo>
                <a:lnTo>
                  <a:pt x="182880" y="0"/>
                </a:lnTo>
                <a:lnTo>
                  <a:pt x="369570" y="0"/>
                </a:lnTo>
                <a:lnTo>
                  <a:pt x="358140" y="842010"/>
                </a:lnTo>
                <a:lnTo>
                  <a:pt x="0" y="842010"/>
                </a:lnTo>
                <a:lnTo>
                  <a:pt x="19050" y="11811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7" grpId="0" bldLvl="0" animBg="1"/>
      <p:bldP spid="7" grpId="1" animBg="1"/>
      <p:bldP spid="11" grpId="0" animBg="1"/>
      <p:bldP spid="11" grpId="1" animBg="1"/>
      <p:bldP spid="12"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a:t>RQ3</a:t>
            </a:r>
            <a:r>
              <a:rPr lang="zh-CN" altLang="en-US"/>
              <a:t>：</a:t>
            </a:r>
            <a:r>
              <a:rPr lang="zh-CN" altLang="en-US">
                <a:sym typeface="+mn-ea"/>
              </a:rPr>
              <a:t>软件开发经验组</a:t>
            </a:r>
            <a:r>
              <a:rPr lang="en-US" altLang="zh-CN">
                <a:sym typeface="+mn-ea"/>
              </a:rPr>
              <a:t>Self-Fix TD</a:t>
            </a:r>
            <a:r>
              <a:rPr lang="zh-CN" altLang="en-US">
                <a:sym typeface="+mn-ea"/>
              </a:rPr>
              <a:t>倾向</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6096000" y="1490345"/>
            <a:ext cx="5481320"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sym typeface="+mn-ea"/>
              </a:rPr>
              <a:t>ExpSdHigh，ExpSd</a:t>
            </a:r>
            <a:r>
              <a:rPr lang="en-US" altLang="zh-CN" b="1">
                <a:sym typeface="+mn-ea"/>
              </a:rPr>
              <a:t>Mid</a:t>
            </a:r>
            <a:r>
              <a:rPr lang="zh-CN" altLang="en-US" b="1">
                <a:sym typeface="+mn-ea"/>
              </a:rPr>
              <a:t>，ExpSd</a:t>
            </a:r>
            <a:r>
              <a:rPr lang="en-US" altLang="zh-CN" b="1">
                <a:sym typeface="+mn-ea"/>
              </a:rPr>
              <a:t>Low</a:t>
            </a:r>
            <a:br>
              <a:rPr lang="en-US" altLang="zh-CN" b="1">
                <a:sym typeface="+mn-ea"/>
              </a:rPr>
            </a:br>
            <a:r>
              <a:rPr lang="en-US"/>
              <a:t>三</a:t>
            </a:r>
            <a:r>
              <a:rPr lang="zh-CN" altLang="en-US"/>
              <a:t>个群体</a:t>
            </a:r>
            <a:r>
              <a:rPr lang="en-US"/>
              <a:t>之间</a:t>
            </a:r>
            <a:r>
              <a:rPr lang="en-US">
                <a:sym typeface="+mn-ea"/>
              </a:rPr>
              <a:t>Self-Fix TD</a:t>
            </a:r>
            <a:r>
              <a:rPr lang="en-US"/>
              <a:t>没有显著差异</a:t>
            </a:r>
            <a:r>
              <a:rPr lang="zh-CN" altLang="en-US"/>
              <a:t>；</a:t>
            </a:r>
            <a:endParaRPr lang="en-US"/>
          </a:p>
          <a:p>
            <a:endParaRPr lang="en-US"/>
          </a:p>
          <a:p>
            <a:r>
              <a:rPr lang="zh-CN" altLang="en-US" b="1">
                <a:sym typeface="+mn-ea"/>
              </a:rPr>
              <a:t>软件开发经验</a:t>
            </a:r>
            <a:r>
              <a:rPr lang="en-US" b="1"/>
              <a:t>水平对Self-Fix TD</a:t>
            </a:r>
            <a:r>
              <a:rPr lang="zh-CN" altLang="en-US" b="1"/>
              <a:t>无显著</a:t>
            </a:r>
            <a:r>
              <a:rPr lang="en-US" b="1"/>
              <a:t>影响</a:t>
            </a:r>
            <a:r>
              <a:rPr lang="zh-CN" altLang="en-US" b="1"/>
              <a:t>；</a:t>
            </a:r>
            <a:endParaRPr lang="en-US" b="1"/>
          </a:p>
          <a:p>
            <a:pPr marL="0" indent="0">
              <a:buNone/>
            </a:pPr>
            <a:endParaRPr lang="en-US"/>
          </a:p>
          <a:p>
            <a:pPr lvl="1"/>
            <a:endParaRPr lang="zh-CN" altLang="en-US"/>
          </a:p>
        </p:txBody>
      </p:sp>
      <p:pic>
        <p:nvPicPr>
          <p:cNvPr id="10" name="图片占位符 9"/>
          <p:cNvPicPr>
            <a:picLocks noChangeAspect="1"/>
          </p:cNvPicPr>
          <p:nvPr>
            <p:ph type="pic" idx="1"/>
          </p:nvPr>
        </p:nvPicPr>
        <p:blipFill>
          <a:blip r:embed="rId1"/>
          <a:stretch>
            <a:fillRect/>
          </a:stretch>
        </p:blipFill>
        <p:spPr>
          <a:xfrm>
            <a:off x="967105" y="4010025"/>
            <a:ext cx="4714875" cy="2733040"/>
          </a:xfrm>
          <a:prstGeom prst="rect">
            <a:avLst/>
          </a:prstGeom>
        </p:spPr>
      </p:pic>
      <p:pic>
        <p:nvPicPr>
          <p:cNvPr id="11" name="图片占位符 3"/>
          <p:cNvPicPr>
            <a:picLocks noChangeAspect="1"/>
          </p:cNvPicPr>
          <p:nvPr>
            <p:custDataLst>
              <p:tags r:id="rId2"/>
            </p:custDataLst>
          </p:nvPr>
        </p:nvPicPr>
        <p:blipFill>
          <a:blip r:embed="rId3"/>
          <a:stretch>
            <a:fillRect/>
          </a:stretch>
        </p:blipFill>
        <p:spPr>
          <a:xfrm>
            <a:off x="724535" y="1396365"/>
            <a:ext cx="4957445" cy="2907665"/>
          </a:xfrm>
          <a:prstGeom prst="rect">
            <a:avLst/>
          </a:prstGeom>
        </p:spPr>
      </p:pic>
      <p:sp>
        <p:nvSpPr>
          <p:cNvPr id="3" name="矩形 2"/>
          <p:cNvSpPr/>
          <p:nvPr/>
        </p:nvSpPr>
        <p:spPr>
          <a:xfrm>
            <a:off x="4168775" y="2254250"/>
            <a:ext cx="1347470" cy="67691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任意多边形 3"/>
          <p:cNvSpPr/>
          <p:nvPr/>
        </p:nvSpPr>
        <p:spPr>
          <a:xfrm>
            <a:off x="2296160" y="1724660"/>
            <a:ext cx="563880" cy="1203960"/>
          </a:xfrm>
          <a:custGeom>
            <a:avLst/>
            <a:gdLst>
              <a:gd name="connisteX0" fmla="*/ 20320 w 563880"/>
              <a:gd name="connsiteY0" fmla="*/ 71120 h 1203960"/>
              <a:gd name="connisteX1" fmla="*/ 157480 w 563880"/>
              <a:gd name="connsiteY1" fmla="*/ 76200 h 1203960"/>
              <a:gd name="connisteX2" fmla="*/ 157480 w 563880"/>
              <a:gd name="connsiteY2" fmla="*/ 40640 h 1203960"/>
              <a:gd name="connisteX3" fmla="*/ 370840 w 563880"/>
              <a:gd name="connsiteY3" fmla="*/ 40640 h 1203960"/>
              <a:gd name="connisteX4" fmla="*/ 365760 w 563880"/>
              <a:gd name="connsiteY4" fmla="*/ 0 h 1203960"/>
              <a:gd name="connisteX5" fmla="*/ 563880 w 563880"/>
              <a:gd name="connsiteY5" fmla="*/ 10160 h 1203960"/>
              <a:gd name="connisteX6" fmla="*/ 543560 w 563880"/>
              <a:gd name="connsiteY6" fmla="*/ 1203960 h 1203960"/>
              <a:gd name="connisteX7" fmla="*/ 0 w 563880"/>
              <a:gd name="connsiteY7" fmla="*/ 1198880 h 1203960"/>
              <a:gd name="connisteX8" fmla="*/ 20320 w 563880"/>
              <a:gd name="connsiteY8" fmla="*/ 71120 h 120396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563880" h="1203960">
                <a:moveTo>
                  <a:pt x="20320" y="71120"/>
                </a:moveTo>
                <a:lnTo>
                  <a:pt x="157480" y="76200"/>
                </a:lnTo>
                <a:lnTo>
                  <a:pt x="157480" y="40640"/>
                </a:lnTo>
                <a:lnTo>
                  <a:pt x="370840" y="40640"/>
                </a:lnTo>
                <a:lnTo>
                  <a:pt x="365760" y="0"/>
                </a:lnTo>
                <a:lnTo>
                  <a:pt x="563880" y="10160"/>
                </a:lnTo>
                <a:lnTo>
                  <a:pt x="543560" y="1203960"/>
                </a:lnTo>
                <a:lnTo>
                  <a:pt x="0" y="1198880"/>
                </a:lnTo>
                <a:lnTo>
                  <a:pt x="20320" y="7112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4231640" y="4813300"/>
            <a:ext cx="1026160" cy="5232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任意多边形 11"/>
          <p:cNvSpPr/>
          <p:nvPr/>
        </p:nvSpPr>
        <p:spPr>
          <a:xfrm>
            <a:off x="2345690" y="4681220"/>
            <a:ext cx="375920" cy="817880"/>
          </a:xfrm>
          <a:custGeom>
            <a:avLst/>
            <a:gdLst>
              <a:gd name="connisteX0" fmla="*/ 20320 w 375920"/>
              <a:gd name="connsiteY0" fmla="*/ 0 h 817880"/>
              <a:gd name="connisteX1" fmla="*/ 182880 w 375920"/>
              <a:gd name="connsiteY1" fmla="*/ 0 h 817880"/>
              <a:gd name="connisteX2" fmla="*/ 177800 w 375920"/>
              <a:gd name="connsiteY2" fmla="*/ 40640 h 817880"/>
              <a:gd name="connisteX3" fmla="*/ 375920 w 375920"/>
              <a:gd name="connsiteY3" fmla="*/ 35560 h 817880"/>
              <a:gd name="connisteX4" fmla="*/ 370840 w 375920"/>
              <a:gd name="connsiteY4" fmla="*/ 817880 h 817880"/>
              <a:gd name="connisteX5" fmla="*/ 0 w 375920"/>
              <a:gd name="connsiteY5" fmla="*/ 802640 h 817880"/>
              <a:gd name="connisteX6" fmla="*/ 20320 w 375920"/>
              <a:gd name="connsiteY6" fmla="*/ 0 h 817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375920" h="817880">
                <a:moveTo>
                  <a:pt x="20320" y="0"/>
                </a:moveTo>
                <a:lnTo>
                  <a:pt x="182880" y="0"/>
                </a:lnTo>
                <a:lnTo>
                  <a:pt x="177800" y="40640"/>
                </a:lnTo>
                <a:lnTo>
                  <a:pt x="375920" y="35560"/>
                </a:lnTo>
                <a:lnTo>
                  <a:pt x="370840" y="817880"/>
                </a:lnTo>
                <a:lnTo>
                  <a:pt x="0" y="802640"/>
                </a:lnTo>
                <a:lnTo>
                  <a:pt x="20320" y="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6" grpId="0" animBg="1"/>
      <p:bldP spid="6" grpId="1" animBg="1"/>
      <p:bldP spid="12" grpId="0" animBg="1"/>
      <p:bldP spid="1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RQ3</a:t>
            </a:r>
            <a:r>
              <a:rPr lang="zh-CN" altLang="en-US"/>
              <a:t>：</a:t>
            </a:r>
            <a:r>
              <a:rPr lang="zh-CN" altLang="en-US">
                <a:sym typeface="+mn-ea"/>
              </a:rPr>
              <a:t>项目经验</a:t>
            </a:r>
            <a:r>
              <a:rPr lang="zh-CN" altLang="en-US"/>
              <a:t>组</a:t>
            </a:r>
            <a:r>
              <a:rPr lang="en-US" altLang="zh-CN">
                <a:sym typeface="+mn-ea"/>
              </a:rPr>
              <a:t>Self-Fix TD</a:t>
            </a:r>
            <a:r>
              <a:rPr lang="zh-CN" altLang="en-US">
                <a:sym typeface="+mn-ea"/>
              </a:rPr>
              <a:t>倾向</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6096000" y="1490345"/>
            <a:ext cx="5481320" cy="4759325"/>
          </a:xfrm>
          <a:prstGeom prst="rect">
            <a:avLst/>
          </a:prstGeom>
        </p:spPr>
        <p:txBody>
          <a:bodyPr vert="horz"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ym typeface="+mn-ea"/>
              </a:rPr>
              <a:t>表</a:t>
            </a:r>
            <a:r>
              <a:rPr lang="en-US" altLang="zh-CN">
                <a:sym typeface="+mn-ea"/>
              </a:rPr>
              <a:t>8</a:t>
            </a:r>
            <a:r>
              <a:rPr lang="zh-CN" altLang="en-US">
                <a:sym typeface="+mn-ea"/>
              </a:rPr>
              <a:t>：</a:t>
            </a:r>
            <a:r>
              <a:rPr lang="en-US">
                <a:sym typeface="+mn-ea"/>
              </a:rPr>
              <a:t>ExpProHigh</a:t>
            </a:r>
            <a:r>
              <a:rPr lang="zh-CN" altLang="en-US">
                <a:sym typeface="+mn-ea"/>
              </a:rPr>
              <a:t>中</a:t>
            </a:r>
            <a:r>
              <a:rPr lang="en-US">
                <a:sym typeface="+mn-ea"/>
              </a:rPr>
              <a:t>98％</a:t>
            </a:r>
            <a:r>
              <a:rPr lang="zh-CN" altLang="en-US">
                <a:sym typeface="+mn-ea"/>
              </a:rPr>
              <a:t>、</a:t>
            </a:r>
            <a:r>
              <a:rPr lang="en-US">
                <a:sym typeface="+mn-ea"/>
              </a:rPr>
              <a:t>ExpProMed</a:t>
            </a:r>
            <a:r>
              <a:rPr lang="zh-CN" altLang="en-US">
                <a:sym typeface="+mn-ea"/>
              </a:rPr>
              <a:t>中</a:t>
            </a:r>
            <a:r>
              <a:rPr lang="en-US">
                <a:sym typeface="+mn-ea"/>
              </a:rPr>
              <a:t>89%</a:t>
            </a:r>
            <a:r>
              <a:rPr lang="zh-CN" altLang="en-US">
                <a:sym typeface="+mn-ea"/>
              </a:rPr>
              <a:t>、</a:t>
            </a:r>
            <a:r>
              <a:rPr lang="en-US">
                <a:sym typeface="+mn-ea"/>
              </a:rPr>
              <a:t>ExpProLow</a:t>
            </a:r>
            <a:r>
              <a:rPr lang="zh-CN" altLang="en-US">
                <a:sym typeface="+mn-ea"/>
              </a:rPr>
              <a:t>中</a:t>
            </a:r>
            <a:r>
              <a:rPr lang="en-US">
                <a:sym typeface="+mn-ea"/>
              </a:rPr>
              <a:t>79%</a:t>
            </a:r>
            <a:r>
              <a:rPr lang="zh-CN" altLang="en-US">
                <a:sym typeface="+mn-ea"/>
              </a:rPr>
              <a:t>的</a:t>
            </a:r>
            <a:r>
              <a:rPr lang="zh-CN" altLang="en-US">
                <a:sym typeface="+mn-ea"/>
              </a:rPr>
              <a:t>参与者</a:t>
            </a:r>
            <a:r>
              <a:rPr lang="en-US">
                <a:sym typeface="+mn-ea"/>
              </a:rPr>
              <a:t>至少</a:t>
            </a:r>
            <a:br>
              <a:rPr lang="en-US">
                <a:sym typeface="+mn-ea"/>
              </a:rPr>
            </a:br>
            <a:r>
              <a:rPr lang="en-US" i="1">
                <a:sym typeface="+mn-ea"/>
              </a:rPr>
              <a:t>when it is absolutely essential</a:t>
            </a:r>
            <a:r>
              <a:rPr lang="en-US">
                <a:sym typeface="+mn-ea"/>
              </a:rPr>
              <a:t> Self-Fix TD</a:t>
            </a:r>
            <a:r>
              <a:rPr lang="zh-CN" altLang="en-US">
                <a:sym typeface="+mn-ea"/>
              </a:rPr>
              <a:t>：</a:t>
            </a:r>
            <a:endParaRPr lang="zh-CN" altLang="en-US">
              <a:sym typeface="+mn-ea"/>
            </a:endParaRPr>
          </a:p>
          <a:p>
            <a:pPr lvl="1">
              <a:buFont typeface="Wingdings" panose="05000000000000000000" charset="0"/>
              <a:buChar char="Ø"/>
            </a:pPr>
            <a:r>
              <a:rPr lang="en-US">
                <a:sym typeface="+mn-ea"/>
              </a:rPr>
              <a:t>ExpProHigh</a:t>
            </a:r>
            <a:r>
              <a:rPr lang="zh-CN" altLang="en-US">
                <a:sym typeface="+mn-ea"/>
              </a:rPr>
              <a:t>和</a:t>
            </a:r>
            <a:r>
              <a:rPr lang="en-US">
                <a:sym typeface="+mn-ea"/>
              </a:rPr>
              <a:t>ExpProLow</a:t>
            </a:r>
            <a:r>
              <a:rPr lang="zh-CN" altLang="en-US">
                <a:sym typeface="+mn-ea"/>
              </a:rPr>
              <a:t>组</a:t>
            </a:r>
            <a:r>
              <a:rPr lang="en-US">
                <a:sym typeface="+mn-ea"/>
              </a:rPr>
              <a:t>之间存在显著差异</a:t>
            </a:r>
            <a:r>
              <a:rPr lang="zh-CN" altLang="en-US">
                <a:sym typeface="+mn-ea"/>
              </a:rPr>
              <a:t>，</a:t>
            </a:r>
            <a:r>
              <a:rPr lang="en-US">
                <a:sym typeface="+mn-ea"/>
              </a:rPr>
              <a:t>p-value = 0.02</a:t>
            </a:r>
            <a:r>
              <a:rPr lang="zh-CN" altLang="en-US">
                <a:sym typeface="+mn-ea"/>
              </a:rPr>
              <a:t>；</a:t>
            </a:r>
            <a:endParaRPr lang="zh-CN" altLang="en-US">
              <a:sym typeface="+mn-ea"/>
            </a:endParaRPr>
          </a:p>
          <a:p>
            <a:pPr lvl="1">
              <a:buFont typeface="Wingdings" panose="05000000000000000000" charset="0"/>
              <a:buChar char="Ø"/>
            </a:pPr>
            <a:r>
              <a:rPr lang="en-US">
                <a:sym typeface="+mn-ea"/>
              </a:rPr>
              <a:t>ExpProHigh</a:t>
            </a:r>
            <a:r>
              <a:rPr lang="zh-CN" altLang="en-US">
                <a:sym typeface="+mn-ea"/>
              </a:rPr>
              <a:t>和</a:t>
            </a:r>
            <a:r>
              <a:rPr lang="en-US">
                <a:sym typeface="+mn-ea"/>
              </a:rPr>
              <a:t>ExpProLow</a:t>
            </a:r>
            <a:r>
              <a:rPr lang="en-US">
                <a:sym typeface="+mn-ea"/>
              </a:rPr>
              <a:t>与 ExpProMed之间没有显著性差异</a:t>
            </a:r>
            <a:r>
              <a:rPr lang="zh-CN" altLang="en-US">
                <a:sym typeface="+mn-ea"/>
              </a:rPr>
              <a:t>；</a:t>
            </a:r>
            <a:endParaRPr lang="zh-CN" altLang="en-US">
              <a:sym typeface="+mn-ea"/>
            </a:endParaRPr>
          </a:p>
          <a:p>
            <a:pPr marL="457200" lvl="1" indent="0">
              <a:buNone/>
            </a:pPr>
            <a:endParaRPr lang="zh-CN" altLang="en-US">
              <a:sym typeface="+mn-ea"/>
            </a:endParaRPr>
          </a:p>
          <a:p>
            <a:pPr lvl="0"/>
            <a:r>
              <a:rPr lang="zh-CN" altLang="en-US">
                <a:sym typeface="+mn-ea"/>
              </a:rPr>
              <a:t>表</a:t>
            </a:r>
            <a:r>
              <a:rPr lang="en-US" altLang="zh-CN">
                <a:sym typeface="+mn-ea"/>
              </a:rPr>
              <a:t>9</a:t>
            </a:r>
            <a:r>
              <a:rPr lang="zh-CN" altLang="en-US">
                <a:sym typeface="+mn-ea"/>
              </a:rPr>
              <a:t>：同样存在显著性差异；</a:t>
            </a:r>
            <a:endParaRPr lang="zh-CN" altLang="en-US">
              <a:sym typeface="+mn-ea"/>
            </a:endParaRPr>
          </a:p>
          <a:p>
            <a:pPr lvl="0"/>
            <a:endParaRPr lang="en-US">
              <a:sym typeface="+mn-ea"/>
            </a:endParaRPr>
          </a:p>
          <a:p>
            <a:pPr lvl="0"/>
            <a:r>
              <a:rPr lang="zh-CN" altLang="en-US" b="1">
                <a:sym typeface="+mn-ea"/>
              </a:rPr>
              <a:t>项目经验比较丰富</a:t>
            </a:r>
            <a:r>
              <a:rPr lang="en-US" b="1">
                <a:sym typeface="+mn-ea"/>
              </a:rPr>
              <a:t>的参与者更</a:t>
            </a:r>
            <a:r>
              <a:rPr lang="zh-CN" altLang="en-US" b="1">
                <a:sym typeface="+mn-ea"/>
              </a:rPr>
              <a:t>倾向</a:t>
            </a:r>
            <a:r>
              <a:rPr lang="en-US" b="1">
                <a:sym typeface="+mn-ea"/>
              </a:rPr>
              <a:t>Self-Fix TD</a:t>
            </a:r>
            <a:r>
              <a:rPr lang="zh-CN" altLang="en-US" b="1">
                <a:sym typeface="+mn-ea"/>
              </a:rPr>
              <a:t>；</a:t>
            </a:r>
            <a:endParaRPr lang="en-US"/>
          </a:p>
          <a:p>
            <a:endParaRPr lang="en-US"/>
          </a:p>
          <a:p>
            <a:pPr lvl="1"/>
            <a:endParaRPr lang="zh-CN" altLang="en-US"/>
          </a:p>
        </p:txBody>
      </p:sp>
      <p:pic>
        <p:nvPicPr>
          <p:cNvPr id="4" name="图片占位符 3"/>
          <p:cNvPicPr>
            <a:picLocks noChangeAspect="1"/>
          </p:cNvPicPr>
          <p:nvPr>
            <p:ph type="pic" idx="1"/>
          </p:nvPr>
        </p:nvPicPr>
        <p:blipFill>
          <a:blip r:embed="rId1"/>
          <a:stretch>
            <a:fillRect/>
          </a:stretch>
        </p:blipFill>
        <p:spPr>
          <a:xfrm>
            <a:off x="967105" y="4010025"/>
            <a:ext cx="4714875" cy="2733040"/>
          </a:xfrm>
          <a:prstGeom prst="rect">
            <a:avLst/>
          </a:prstGeom>
        </p:spPr>
      </p:pic>
      <p:pic>
        <p:nvPicPr>
          <p:cNvPr id="9" name="图片占位符 3"/>
          <p:cNvPicPr>
            <a:picLocks noChangeAspect="1"/>
          </p:cNvPicPr>
          <p:nvPr>
            <p:custDataLst>
              <p:tags r:id="rId2"/>
            </p:custDataLst>
          </p:nvPr>
        </p:nvPicPr>
        <p:blipFill>
          <a:blip r:embed="rId3"/>
          <a:stretch>
            <a:fillRect/>
          </a:stretch>
        </p:blipFill>
        <p:spPr>
          <a:xfrm>
            <a:off x="724535" y="1396365"/>
            <a:ext cx="4957445" cy="2907665"/>
          </a:xfrm>
          <a:prstGeom prst="rect">
            <a:avLst/>
          </a:prstGeom>
        </p:spPr>
      </p:pic>
      <p:sp>
        <p:nvSpPr>
          <p:cNvPr id="3" name="任意多边形 2"/>
          <p:cNvSpPr/>
          <p:nvPr/>
        </p:nvSpPr>
        <p:spPr>
          <a:xfrm>
            <a:off x="3443605" y="1705610"/>
            <a:ext cx="536575" cy="1207135"/>
          </a:xfrm>
          <a:custGeom>
            <a:avLst/>
            <a:gdLst>
              <a:gd name="connisteX0" fmla="*/ 6350 w 536575"/>
              <a:gd name="connsiteY0" fmla="*/ 0 h 1249680"/>
              <a:gd name="connisteX1" fmla="*/ 146050 w 536575"/>
              <a:gd name="connsiteY1" fmla="*/ 0 h 1249680"/>
              <a:gd name="connisteX2" fmla="*/ 140335 w 536575"/>
              <a:gd name="connsiteY2" fmla="*/ 55245 h 1249680"/>
              <a:gd name="connisteX3" fmla="*/ 353695 w 536575"/>
              <a:gd name="connsiteY3" fmla="*/ 55245 h 1249680"/>
              <a:gd name="connisteX4" fmla="*/ 353695 w 536575"/>
              <a:gd name="connsiteY4" fmla="*/ 189230 h 1249680"/>
              <a:gd name="connisteX5" fmla="*/ 536575 w 536575"/>
              <a:gd name="connsiteY5" fmla="*/ 182880 h 1249680"/>
              <a:gd name="connisteX6" fmla="*/ 536575 w 536575"/>
              <a:gd name="connsiteY6" fmla="*/ 1249680 h 1249680"/>
              <a:gd name="connisteX7" fmla="*/ 0 w 536575"/>
              <a:gd name="connsiteY7" fmla="*/ 1231265 h 1249680"/>
              <a:gd name="connisteX8" fmla="*/ 6350 w 536575"/>
              <a:gd name="connsiteY8" fmla="*/ 0 h 12496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536575" h="1249680">
                <a:moveTo>
                  <a:pt x="6350" y="0"/>
                </a:moveTo>
                <a:lnTo>
                  <a:pt x="146050" y="0"/>
                </a:lnTo>
                <a:lnTo>
                  <a:pt x="140335" y="55245"/>
                </a:lnTo>
                <a:lnTo>
                  <a:pt x="353695" y="55245"/>
                </a:lnTo>
                <a:lnTo>
                  <a:pt x="353695" y="189230"/>
                </a:lnTo>
                <a:lnTo>
                  <a:pt x="536575" y="182880"/>
                </a:lnTo>
                <a:lnTo>
                  <a:pt x="536575" y="1249680"/>
                </a:lnTo>
                <a:lnTo>
                  <a:pt x="0" y="1231265"/>
                </a:lnTo>
                <a:lnTo>
                  <a:pt x="6350" y="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4254500" y="2230120"/>
            <a:ext cx="1255395" cy="6826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4217670" y="4851400"/>
            <a:ext cx="1017905" cy="51816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任意多边形 9"/>
          <p:cNvSpPr/>
          <p:nvPr/>
        </p:nvSpPr>
        <p:spPr>
          <a:xfrm>
            <a:off x="3443605" y="4643755"/>
            <a:ext cx="542290" cy="829310"/>
          </a:xfrm>
          <a:custGeom>
            <a:avLst/>
            <a:gdLst>
              <a:gd name="connisteX0" fmla="*/ 12065 w 542290"/>
              <a:gd name="connsiteY0" fmla="*/ 0 h 829310"/>
              <a:gd name="connisteX1" fmla="*/ 182880 w 542290"/>
              <a:gd name="connsiteY1" fmla="*/ 0 h 829310"/>
              <a:gd name="connisteX2" fmla="*/ 170815 w 542290"/>
              <a:gd name="connsiteY2" fmla="*/ 55245 h 829310"/>
              <a:gd name="connisteX3" fmla="*/ 341630 w 542290"/>
              <a:gd name="connsiteY3" fmla="*/ 60960 h 829310"/>
              <a:gd name="connisteX4" fmla="*/ 353695 w 542290"/>
              <a:gd name="connsiteY4" fmla="*/ 268605 h 829310"/>
              <a:gd name="connisteX5" fmla="*/ 542290 w 542290"/>
              <a:gd name="connsiteY5" fmla="*/ 287020 h 829310"/>
              <a:gd name="connisteX6" fmla="*/ 542290 w 542290"/>
              <a:gd name="connsiteY6" fmla="*/ 829310 h 829310"/>
              <a:gd name="connisteX7" fmla="*/ 0 w 542290"/>
              <a:gd name="connsiteY7" fmla="*/ 822960 h 829310"/>
              <a:gd name="connisteX8" fmla="*/ 12065 w 542290"/>
              <a:gd name="connsiteY8" fmla="*/ 0 h 82931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542290" h="829310">
                <a:moveTo>
                  <a:pt x="12065" y="0"/>
                </a:moveTo>
                <a:lnTo>
                  <a:pt x="182880" y="0"/>
                </a:lnTo>
                <a:lnTo>
                  <a:pt x="170815" y="55245"/>
                </a:lnTo>
                <a:lnTo>
                  <a:pt x="341630" y="60960"/>
                </a:lnTo>
                <a:lnTo>
                  <a:pt x="353695" y="268605"/>
                </a:lnTo>
                <a:lnTo>
                  <a:pt x="542290" y="287020"/>
                </a:lnTo>
                <a:lnTo>
                  <a:pt x="542290" y="829310"/>
                </a:lnTo>
                <a:lnTo>
                  <a:pt x="0" y="822960"/>
                </a:lnTo>
                <a:lnTo>
                  <a:pt x="12065" y="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 grpId="0" animBg="1"/>
      <p:bldP spid="3" grpId="1" animBg="1"/>
      <p:bldP spid="7" grpId="0" animBg="1"/>
      <p:bldP spid="7" grpId="1" animBg="1"/>
      <p:bldP spid="10" grpId="0" animBg="1"/>
      <p:bldP spid="1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RQ3</a:t>
            </a:r>
            <a:r>
              <a:rPr lang="zh-CN" altLang="en-US"/>
              <a:t>：</a:t>
            </a:r>
            <a:r>
              <a:rPr lang="zh-CN" altLang="en-US">
                <a:sym typeface="+mn-ea"/>
              </a:rPr>
              <a:t>项目贡献组</a:t>
            </a:r>
            <a:r>
              <a:rPr lang="en-US" altLang="zh-CN">
                <a:sym typeface="+mn-ea"/>
              </a:rPr>
              <a:t>Self-Fix TD</a:t>
            </a:r>
            <a:r>
              <a:rPr lang="zh-CN" altLang="en-US">
                <a:sym typeface="+mn-ea"/>
              </a:rPr>
              <a:t>倾向</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8" name="内容占位符 3"/>
          <p:cNvSpPr>
            <a:spLocks noGrp="1"/>
          </p:cNvSpPr>
          <p:nvPr/>
        </p:nvSpPr>
        <p:spPr>
          <a:xfrm>
            <a:off x="6095365" y="1490345"/>
            <a:ext cx="5481955" cy="4759325"/>
          </a:xfrm>
          <a:prstGeom prst="rect">
            <a:avLst/>
          </a:prstGeom>
        </p:spPr>
        <p:txBody>
          <a:bodyPr vert="horz" lIns="90000" tIns="46800" rIns="90000" bIns="46800" rtlCol="0">
            <a:normAutofit fontScale="7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sym typeface="+mn-ea"/>
              </a:rPr>
              <a:t>ContribHigh</a:t>
            </a:r>
            <a:r>
              <a:rPr lang="zh-CN" altLang="en-US">
                <a:sym typeface="+mn-ea"/>
              </a:rPr>
              <a:t>：</a:t>
            </a:r>
            <a:r>
              <a:rPr lang="en-US">
                <a:sym typeface="+mn-ea"/>
              </a:rPr>
              <a:t>98％持积极态度</a:t>
            </a:r>
            <a:r>
              <a:rPr lang="zh-CN" altLang="en-US">
                <a:sym typeface="+mn-ea"/>
              </a:rPr>
              <a:t>，</a:t>
            </a:r>
            <a:br>
              <a:rPr lang="en-US">
                <a:sym typeface="+mn-ea"/>
              </a:rPr>
            </a:br>
            <a:r>
              <a:rPr lang="zh-CN" altLang="en-US">
                <a:sym typeface="+mn-ea"/>
              </a:rPr>
              <a:t>其中</a:t>
            </a:r>
            <a:r>
              <a:rPr lang="en-US">
                <a:sym typeface="+mn-ea"/>
              </a:rPr>
              <a:t>90％提到</a:t>
            </a:r>
            <a:r>
              <a:rPr lang="en-US" i="1">
                <a:sym typeface="+mn-ea"/>
              </a:rPr>
              <a:t>definitely yes</a:t>
            </a:r>
            <a:r>
              <a:rPr lang="zh-CN" altLang="en-US" i="1">
                <a:sym typeface="+mn-ea"/>
              </a:rPr>
              <a:t>、</a:t>
            </a:r>
            <a:r>
              <a:rPr lang="en-US" i="1">
                <a:sym typeface="+mn-ea"/>
              </a:rPr>
              <a:t>probably yes</a:t>
            </a:r>
            <a:r>
              <a:rPr lang="zh-CN" altLang="en-US">
                <a:sym typeface="+mn-ea"/>
              </a:rPr>
              <a:t>会</a:t>
            </a:r>
            <a:r>
              <a:rPr lang="en-US">
                <a:sym typeface="+mn-ea"/>
              </a:rPr>
              <a:t>Self-Fix TD</a:t>
            </a:r>
            <a:r>
              <a:rPr lang="zh-CN" altLang="en-US">
                <a:sym typeface="+mn-ea"/>
              </a:rPr>
              <a:t>：</a:t>
            </a:r>
            <a:endParaRPr lang="en-US">
              <a:sym typeface="+mn-ea"/>
            </a:endParaRPr>
          </a:p>
          <a:p>
            <a:pPr lvl="1">
              <a:buFont typeface="Wingdings" panose="05000000000000000000" charset="0"/>
              <a:buChar char="Ø"/>
            </a:pPr>
            <a:r>
              <a:rPr lang="en-US">
                <a:sym typeface="+mn-ea"/>
              </a:rPr>
              <a:t>ContribMed</a:t>
            </a:r>
            <a:r>
              <a:rPr lang="zh-CN" altLang="en-US">
                <a:sym typeface="+mn-ea"/>
              </a:rPr>
              <a:t>：</a:t>
            </a:r>
            <a:r>
              <a:rPr lang="en-US">
                <a:sym typeface="+mn-ea"/>
              </a:rPr>
              <a:t>87%持积极态度</a:t>
            </a:r>
            <a:r>
              <a:rPr lang="zh-CN" altLang="en-US">
                <a:sym typeface="+mn-ea"/>
              </a:rPr>
              <a:t>，其中</a:t>
            </a:r>
            <a:r>
              <a:rPr lang="en-US">
                <a:sym typeface="+mn-ea"/>
              </a:rPr>
              <a:t>55%</a:t>
            </a:r>
            <a:r>
              <a:rPr lang="zh-CN" altLang="en-US">
                <a:sym typeface="+mn-ea"/>
              </a:rPr>
              <a:t>会</a:t>
            </a:r>
            <a:r>
              <a:rPr lang="en-US" altLang="zh-CN">
                <a:sym typeface="+mn-ea"/>
              </a:rPr>
              <a:t>Self-Fix TD</a:t>
            </a:r>
            <a:r>
              <a:rPr lang="zh-CN" altLang="en-US">
                <a:sym typeface="+mn-ea"/>
              </a:rPr>
              <a:t>；</a:t>
            </a:r>
            <a:endParaRPr lang="en-US">
              <a:sym typeface="+mn-ea"/>
            </a:endParaRPr>
          </a:p>
          <a:p>
            <a:pPr lvl="1">
              <a:buFont typeface="Wingdings" panose="05000000000000000000" charset="0"/>
              <a:buChar char="Ø"/>
            </a:pPr>
            <a:r>
              <a:rPr lang="en-US">
                <a:sym typeface="+mn-ea"/>
              </a:rPr>
              <a:t>ContribLow</a:t>
            </a:r>
            <a:r>
              <a:rPr lang="zh-CN" altLang="en-US">
                <a:sym typeface="+mn-ea"/>
              </a:rPr>
              <a:t>：</a:t>
            </a:r>
            <a:r>
              <a:rPr lang="en-US">
                <a:sym typeface="+mn-ea"/>
              </a:rPr>
              <a:t>80%持积极态度</a:t>
            </a:r>
            <a:r>
              <a:rPr lang="zh-CN" altLang="en-US">
                <a:sym typeface="+mn-ea"/>
              </a:rPr>
              <a:t>，其中</a:t>
            </a:r>
            <a:r>
              <a:rPr lang="en-US">
                <a:sym typeface="+mn-ea"/>
              </a:rPr>
              <a:t>43%</a:t>
            </a:r>
            <a:r>
              <a:rPr lang="zh-CN" altLang="en-US">
                <a:sym typeface="+mn-ea"/>
              </a:rPr>
              <a:t>会</a:t>
            </a:r>
            <a:r>
              <a:rPr lang="en-US" altLang="zh-CN">
                <a:sym typeface="+mn-ea"/>
              </a:rPr>
              <a:t>Self-Fix TD</a:t>
            </a:r>
            <a:r>
              <a:rPr lang="zh-CN" altLang="en-US">
                <a:sym typeface="+mn-ea"/>
              </a:rPr>
              <a:t>；</a:t>
            </a:r>
            <a:endParaRPr lang="zh-CN" altLang="en-US">
              <a:sym typeface="+mn-ea"/>
            </a:endParaRPr>
          </a:p>
          <a:p>
            <a:pPr lvl="1">
              <a:buFont typeface="Wingdings" panose="05000000000000000000" charset="0"/>
              <a:buChar char="Ø"/>
            </a:pPr>
            <a:r>
              <a:rPr lang="en-US">
                <a:sym typeface="+mn-ea"/>
              </a:rPr>
              <a:t>ContribHigh</a:t>
            </a:r>
            <a:r>
              <a:rPr lang="zh-CN" altLang="en-US">
                <a:sym typeface="+mn-ea"/>
              </a:rPr>
              <a:t>、</a:t>
            </a:r>
            <a:r>
              <a:rPr lang="en-US">
                <a:sym typeface="+mn-ea"/>
              </a:rPr>
              <a:t>ContribMed</a:t>
            </a:r>
            <a:r>
              <a:rPr lang="zh-CN" altLang="en-US">
                <a:sym typeface="+mn-ea"/>
              </a:rPr>
              <a:t>、</a:t>
            </a:r>
            <a:r>
              <a:rPr lang="en-US">
                <a:sym typeface="+mn-ea"/>
              </a:rPr>
              <a:t>ContribLow</a:t>
            </a:r>
            <a:r>
              <a:rPr lang="zh-CN" altLang="en-US" b="1">
                <a:sym typeface="+mn-ea"/>
              </a:rPr>
              <a:t>两两</a:t>
            </a:r>
            <a:r>
              <a:rPr lang="zh-CN" altLang="en-US" b="1">
                <a:sym typeface="+mn-ea"/>
              </a:rPr>
              <a:t>对比检验</a:t>
            </a:r>
            <a:r>
              <a:rPr lang="zh-CN" altLang="en-US">
                <a:sym typeface="+mn-ea"/>
              </a:rPr>
              <a:t>：</a:t>
            </a:r>
            <a:endParaRPr lang="zh-CN" altLang="en-US">
              <a:sym typeface="+mn-ea"/>
            </a:endParaRPr>
          </a:p>
          <a:p>
            <a:pPr lvl="1">
              <a:buFont typeface="Wingdings" panose="05000000000000000000" charset="0"/>
              <a:buChar char="Ø"/>
            </a:pPr>
            <a:r>
              <a:rPr lang="en-US">
                <a:sym typeface="+mn-ea"/>
              </a:rPr>
              <a:t>ContribHigh与ContribMed</a:t>
            </a:r>
            <a:r>
              <a:rPr lang="zh-CN" altLang="en-US">
                <a:sym typeface="+mn-ea"/>
              </a:rPr>
              <a:t>、</a:t>
            </a:r>
            <a:r>
              <a:rPr lang="en-US">
                <a:sym typeface="+mn-ea"/>
              </a:rPr>
              <a:t>ContribLow</a:t>
            </a:r>
            <a:r>
              <a:rPr lang="zh-CN" altLang="en-US">
                <a:sym typeface="+mn-ea"/>
              </a:rPr>
              <a:t>有显著性差异</a:t>
            </a:r>
            <a:r>
              <a:rPr lang="zh-CN" altLang="en-US">
                <a:sym typeface="+mn-ea"/>
              </a:rPr>
              <a:t>，</a:t>
            </a:r>
            <a:br>
              <a:rPr lang="zh-CN" altLang="en-US">
                <a:sym typeface="+mn-ea"/>
              </a:rPr>
            </a:br>
            <a:r>
              <a:rPr lang="en-US">
                <a:sym typeface="+mn-ea"/>
              </a:rPr>
              <a:t>p-value &lt; 0.05</a:t>
            </a:r>
            <a:r>
              <a:rPr lang="zh-CN" altLang="en-US">
                <a:sym typeface="+mn-ea"/>
              </a:rPr>
              <a:t>；</a:t>
            </a:r>
            <a:endParaRPr lang="zh-CN" altLang="en-US">
              <a:sym typeface="+mn-ea"/>
            </a:endParaRPr>
          </a:p>
          <a:p>
            <a:pPr lvl="1">
              <a:buFont typeface="Wingdings" panose="05000000000000000000" charset="0"/>
              <a:buChar char="Ø"/>
            </a:pPr>
            <a:r>
              <a:rPr lang="en-US" b="1">
                <a:sym typeface="+mn-ea"/>
              </a:rPr>
              <a:t>高贡献水平的从业者</a:t>
            </a:r>
            <a:r>
              <a:rPr lang="zh-CN" altLang="en-US" b="1">
                <a:sym typeface="+mn-ea"/>
              </a:rPr>
              <a:t>更倾向于</a:t>
            </a:r>
            <a:r>
              <a:rPr lang="en-US" altLang="zh-CN" b="1">
                <a:sym typeface="+mn-ea"/>
              </a:rPr>
              <a:t>Self-Fix TD</a:t>
            </a:r>
            <a:r>
              <a:rPr lang="zh-CN" altLang="en-US" b="1">
                <a:sym typeface="+mn-ea"/>
              </a:rPr>
              <a:t>；</a:t>
            </a:r>
            <a:endParaRPr lang="zh-CN" altLang="en-US" b="1">
              <a:sym typeface="+mn-ea"/>
            </a:endParaRPr>
          </a:p>
          <a:p>
            <a:pPr lvl="1">
              <a:buFont typeface="Wingdings" panose="05000000000000000000" charset="0"/>
              <a:buChar char="Ø"/>
            </a:pPr>
            <a:endParaRPr lang="zh-CN" altLang="en-US" b="1">
              <a:sym typeface="+mn-ea"/>
            </a:endParaRPr>
          </a:p>
          <a:p>
            <a:pPr lvl="0"/>
            <a:r>
              <a:rPr lang="en-US">
                <a:sym typeface="+mn-ea"/>
              </a:rPr>
              <a:t>ContribLow</a:t>
            </a:r>
            <a:r>
              <a:rPr lang="zh-CN" altLang="en-US">
                <a:sym typeface="+mn-ea"/>
              </a:rPr>
              <a:t>中</a:t>
            </a:r>
            <a:r>
              <a:rPr lang="en-US">
                <a:sym typeface="+mn-ea"/>
              </a:rPr>
              <a:t>42%</a:t>
            </a:r>
            <a:r>
              <a:rPr lang="zh-CN" altLang="en-US">
                <a:sym typeface="+mn-ea"/>
              </a:rPr>
              <a:t>、</a:t>
            </a:r>
            <a:r>
              <a:rPr lang="en-US">
                <a:sym typeface="+mn-ea"/>
              </a:rPr>
              <a:t>ContribMid</a:t>
            </a:r>
            <a:r>
              <a:rPr lang="zh-CN" altLang="en-US">
                <a:sym typeface="+mn-ea"/>
              </a:rPr>
              <a:t>中</a:t>
            </a:r>
            <a:r>
              <a:rPr lang="en-US">
                <a:sym typeface="+mn-ea"/>
              </a:rPr>
              <a:t>27%</a:t>
            </a:r>
            <a:r>
              <a:rPr lang="zh-CN" altLang="en-US">
                <a:sym typeface="+mn-ea"/>
              </a:rPr>
              <a:t>的参与者提</a:t>
            </a:r>
            <a:r>
              <a:rPr lang="en-US">
                <a:sym typeface="+mn-ea"/>
              </a:rPr>
              <a:t>到</a:t>
            </a:r>
            <a:r>
              <a:rPr lang="zh-CN" altLang="en-US" b="1">
                <a:sym typeface="+mn-ea"/>
              </a:rPr>
              <a:t>不会</a:t>
            </a:r>
            <a:r>
              <a:rPr lang="en-US" b="1">
                <a:sym typeface="+mn-ea"/>
              </a:rPr>
              <a:t>Self-Fix TD</a:t>
            </a:r>
            <a:r>
              <a:rPr lang="zh-CN" altLang="en-US">
                <a:sym typeface="+mn-ea"/>
              </a:rPr>
              <a:t>，</a:t>
            </a:r>
            <a:r>
              <a:rPr lang="en-US">
                <a:sym typeface="+mn-ea"/>
              </a:rPr>
              <a:t>p-value = 0.04</a:t>
            </a:r>
            <a:r>
              <a:rPr lang="zh-CN" altLang="en-US">
                <a:sym typeface="+mn-ea"/>
              </a:rPr>
              <a:t>，有显著性差异：</a:t>
            </a:r>
            <a:endParaRPr lang="zh-CN" altLang="en-US">
              <a:sym typeface="+mn-ea"/>
            </a:endParaRPr>
          </a:p>
          <a:p>
            <a:pPr lvl="1">
              <a:buFont typeface="Wingdings" panose="05000000000000000000" charset="0"/>
              <a:buChar char="Ø"/>
            </a:pPr>
            <a:r>
              <a:rPr lang="zh-CN" altLang="en-US" b="1">
                <a:sym typeface="+mn-ea"/>
              </a:rPr>
              <a:t>低</a:t>
            </a:r>
            <a:r>
              <a:rPr lang="en-US" b="1">
                <a:sym typeface="+mn-ea"/>
              </a:rPr>
              <a:t>贡献水平的从业者</a:t>
            </a:r>
            <a:r>
              <a:rPr lang="zh-CN" altLang="en-US" b="1">
                <a:sym typeface="+mn-ea"/>
              </a:rPr>
              <a:t>更</a:t>
            </a:r>
            <a:r>
              <a:rPr lang="zh-CN" altLang="en-US" b="1">
                <a:sym typeface="+mn-ea"/>
              </a:rPr>
              <a:t>不倾</a:t>
            </a:r>
            <a:r>
              <a:rPr lang="zh-CN" altLang="en-US" b="1">
                <a:sym typeface="+mn-ea"/>
              </a:rPr>
              <a:t>向于</a:t>
            </a:r>
            <a:r>
              <a:rPr lang="en-US" altLang="zh-CN" b="1">
                <a:sym typeface="+mn-ea"/>
              </a:rPr>
              <a:t>Self-Fix TD</a:t>
            </a:r>
            <a:r>
              <a:rPr lang="zh-CN" altLang="en-US" b="1">
                <a:sym typeface="+mn-ea"/>
              </a:rPr>
              <a:t>；</a:t>
            </a:r>
            <a:endParaRPr lang="en-US">
              <a:sym typeface="+mn-ea"/>
            </a:endParaRPr>
          </a:p>
          <a:p>
            <a:pPr lvl="0">
              <a:buFont typeface="Wingdings" panose="05000000000000000000" charset="0"/>
              <a:buChar char="Ø"/>
            </a:pPr>
            <a:endParaRPr lang="zh-CN" altLang="en-US" b="1">
              <a:sym typeface="+mn-ea"/>
            </a:endParaRPr>
          </a:p>
          <a:p>
            <a:pPr lvl="0"/>
            <a:r>
              <a:rPr lang="zh-CN" altLang="en-US" b="1">
                <a:sym typeface="+mn-ea"/>
              </a:rPr>
              <a:t>项目贡献水平高低影响从业者是否</a:t>
            </a:r>
            <a:r>
              <a:rPr lang="en-US" altLang="zh-CN" b="1">
                <a:sym typeface="+mn-ea"/>
              </a:rPr>
              <a:t>Self-Fix TD</a:t>
            </a:r>
            <a:r>
              <a:rPr lang="zh-CN" altLang="en-US" b="1">
                <a:sym typeface="+mn-ea"/>
              </a:rPr>
              <a:t>；</a:t>
            </a:r>
            <a:endParaRPr lang="en-US" b="1"/>
          </a:p>
          <a:p>
            <a:endParaRPr lang="en-US"/>
          </a:p>
          <a:p>
            <a:pPr lvl="1"/>
            <a:endParaRPr lang="zh-CN" altLang="en-US"/>
          </a:p>
        </p:txBody>
      </p:sp>
      <p:pic>
        <p:nvPicPr>
          <p:cNvPr id="7" name="图片占位符 6"/>
          <p:cNvPicPr>
            <a:picLocks noChangeAspect="1"/>
          </p:cNvPicPr>
          <p:nvPr>
            <p:ph type="pic" idx="1"/>
          </p:nvPr>
        </p:nvPicPr>
        <p:blipFill>
          <a:blip r:embed="rId1"/>
          <a:stretch>
            <a:fillRect/>
          </a:stretch>
        </p:blipFill>
        <p:spPr>
          <a:xfrm>
            <a:off x="967105" y="4010025"/>
            <a:ext cx="4714875" cy="2733040"/>
          </a:xfrm>
          <a:prstGeom prst="rect">
            <a:avLst/>
          </a:prstGeom>
        </p:spPr>
      </p:pic>
      <p:pic>
        <p:nvPicPr>
          <p:cNvPr id="9" name="图片占位符 3"/>
          <p:cNvPicPr>
            <a:picLocks noChangeAspect="1"/>
          </p:cNvPicPr>
          <p:nvPr>
            <p:custDataLst>
              <p:tags r:id="rId2"/>
            </p:custDataLst>
          </p:nvPr>
        </p:nvPicPr>
        <p:blipFill>
          <a:blip r:embed="rId3"/>
          <a:stretch>
            <a:fillRect/>
          </a:stretch>
        </p:blipFill>
        <p:spPr>
          <a:xfrm>
            <a:off x="724535" y="1396365"/>
            <a:ext cx="4957445" cy="2907665"/>
          </a:xfrm>
          <a:prstGeom prst="rect">
            <a:avLst/>
          </a:prstGeom>
        </p:spPr>
      </p:pic>
      <p:sp>
        <p:nvSpPr>
          <p:cNvPr id="3" name="任意多边形 2"/>
          <p:cNvSpPr/>
          <p:nvPr/>
        </p:nvSpPr>
        <p:spPr>
          <a:xfrm>
            <a:off x="2870835" y="1626235"/>
            <a:ext cx="566420" cy="1292860"/>
          </a:xfrm>
          <a:custGeom>
            <a:avLst/>
            <a:gdLst>
              <a:gd name="connisteX0" fmla="*/ 5715 w 566420"/>
              <a:gd name="connsiteY0" fmla="*/ 0 h 1292860"/>
              <a:gd name="connisteX1" fmla="*/ 164465 w 566420"/>
              <a:gd name="connsiteY1" fmla="*/ 0 h 1292860"/>
              <a:gd name="connisteX2" fmla="*/ 158115 w 566420"/>
              <a:gd name="connsiteY2" fmla="*/ 146685 h 1292860"/>
              <a:gd name="connisteX3" fmla="*/ 365760 w 566420"/>
              <a:gd name="connsiteY3" fmla="*/ 152400 h 1292860"/>
              <a:gd name="connisteX4" fmla="*/ 377825 w 566420"/>
              <a:gd name="connsiteY4" fmla="*/ 238125 h 1292860"/>
              <a:gd name="connisteX5" fmla="*/ 566420 w 566420"/>
              <a:gd name="connsiteY5" fmla="*/ 238125 h 1292860"/>
              <a:gd name="connisteX6" fmla="*/ 560705 w 566420"/>
              <a:gd name="connsiteY6" fmla="*/ 1292860 h 1292860"/>
              <a:gd name="connisteX7" fmla="*/ 0 w 566420"/>
              <a:gd name="connsiteY7" fmla="*/ 1280160 h 1292860"/>
              <a:gd name="connisteX8" fmla="*/ 5715 w 566420"/>
              <a:gd name="connsiteY8" fmla="*/ 0 h 129286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566420" h="1292860">
                <a:moveTo>
                  <a:pt x="5715" y="0"/>
                </a:moveTo>
                <a:lnTo>
                  <a:pt x="164465" y="0"/>
                </a:lnTo>
                <a:lnTo>
                  <a:pt x="158115" y="146685"/>
                </a:lnTo>
                <a:lnTo>
                  <a:pt x="365760" y="152400"/>
                </a:lnTo>
                <a:lnTo>
                  <a:pt x="377825" y="238125"/>
                </a:lnTo>
                <a:lnTo>
                  <a:pt x="566420" y="238125"/>
                </a:lnTo>
                <a:lnTo>
                  <a:pt x="560705" y="1292860"/>
                </a:lnTo>
                <a:lnTo>
                  <a:pt x="0" y="1280160"/>
                </a:lnTo>
                <a:lnTo>
                  <a:pt x="5715" y="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矩形 3"/>
          <p:cNvSpPr/>
          <p:nvPr/>
        </p:nvSpPr>
        <p:spPr>
          <a:xfrm>
            <a:off x="4193540" y="2199640"/>
            <a:ext cx="1329055" cy="71945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grpSp>
        <p:nvGrpSpPr>
          <p:cNvPr id="11" name="组合 10"/>
          <p:cNvGrpSpPr/>
          <p:nvPr/>
        </p:nvGrpSpPr>
        <p:grpSpPr>
          <a:xfrm>
            <a:off x="2894965" y="4458335"/>
            <a:ext cx="2377440" cy="1029970"/>
            <a:chOff x="4559" y="7021"/>
            <a:chExt cx="3744" cy="1622"/>
          </a:xfrm>
        </p:grpSpPr>
        <p:sp>
          <p:nvSpPr>
            <p:cNvPr id="6" name="矩形 5"/>
            <p:cNvSpPr/>
            <p:nvPr/>
          </p:nvSpPr>
          <p:spPr>
            <a:xfrm>
              <a:off x="6623" y="7645"/>
              <a:ext cx="1680" cy="643"/>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任意多边形 9"/>
            <p:cNvSpPr/>
            <p:nvPr/>
          </p:nvSpPr>
          <p:spPr>
            <a:xfrm>
              <a:off x="4559" y="7021"/>
              <a:ext cx="864" cy="1622"/>
            </a:xfrm>
            <a:custGeom>
              <a:avLst/>
              <a:gdLst>
                <a:gd name="connisteX0" fmla="*/ 24130 w 548640"/>
                <a:gd name="connsiteY0" fmla="*/ 0 h 1029970"/>
                <a:gd name="connisteX1" fmla="*/ 170815 w 548640"/>
                <a:gd name="connsiteY1" fmla="*/ 5715 h 1029970"/>
                <a:gd name="connisteX2" fmla="*/ 182880 w 548640"/>
                <a:gd name="connsiteY2" fmla="*/ 322580 h 1029970"/>
                <a:gd name="connisteX3" fmla="*/ 359410 w 548640"/>
                <a:gd name="connsiteY3" fmla="*/ 310515 h 1029970"/>
                <a:gd name="connisteX4" fmla="*/ 359410 w 548640"/>
                <a:gd name="connsiteY4" fmla="*/ 450850 h 1029970"/>
                <a:gd name="connisteX5" fmla="*/ 548640 w 548640"/>
                <a:gd name="connsiteY5" fmla="*/ 457200 h 1029970"/>
                <a:gd name="connisteX6" fmla="*/ 548640 w 548640"/>
                <a:gd name="connsiteY6" fmla="*/ 1023620 h 1029970"/>
                <a:gd name="connisteX7" fmla="*/ 0 w 548640"/>
                <a:gd name="connsiteY7" fmla="*/ 1029970 h 1029970"/>
                <a:gd name="connisteX8" fmla="*/ 24130 w 548640"/>
                <a:gd name="connsiteY8" fmla="*/ 0 h 10299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548640" h="1029970">
                  <a:moveTo>
                    <a:pt x="24130" y="0"/>
                  </a:moveTo>
                  <a:lnTo>
                    <a:pt x="170815" y="5715"/>
                  </a:lnTo>
                  <a:lnTo>
                    <a:pt x="182880" y="322580"/>
                  </a:lnTo>
                  <a:lnTo>
                    <a:pt x="359410" y="310515"/>
                  </a:lnTo>
                  <a:lnTo>
                    <a:pt x="359410" y="450850"/>
                  </a:lnTo>
                  <a:lnTo>
                    <a:pt x="548640" y="457200"/>
                  </a:lnTo>
                  <a:lnTo>
                    <a:pt x="548640" y="1023620"/>
                  </a:lnTo>
                  <a:lnTo>
                    <a:pt x="0" y="1029970"/>
                  </a:lnTo>
                  <a:lnTo>
                    <a:pt x="24130" y="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4" name="组合 13"/>
          <p:cNvGrpSpPr/>
          <p:nvPr/>
        </p:nvGrpSpPr>
        <p:grpSpPr>
          <a:xfrm>
            <a:off x="3101975" y="4257040"/>
            <a:ext cx="2139315" cy="506095"/>
            <a:chOff x="4885" y="6704"/>
            <a:chExt cx="3369" cy="797"/>
          </a:xfrm>
        </p:grpSpPr>
        <p:sp>
          <p:nvSpPr>
            <p:cNvPr id="12" name="任意多边形 11"/>
            <p:cNvSpPr/>
            <p:nvPr/>
          </p:nvSpPr>
          <p:spPr>
            <a:xfrm>
              <a:off x="4885" y="6781"/>
              <a:ext cx="519" cy="720"/>
            </a:xfrm>
            <a:custGeom>
              <a:avLst/>
              <a:gdLst>
                <a:gd name="connisteX0" fmla="*/ 0 w 329565"/>
                <a:gd name="connsiteY0" fmla="*/ 0 h 457200"/>
                <a:gd name="connisteX1" fmla="*/ 329565 w 329565"/>
                <a:gd name="connsiteY1" fmla="*/ 0 h 457200"/>
                <a:gd name="connisteX2" fmla="*/ 329565 w 329565"/>
                <a:gd name="connsiteY2" fmla="*/ 457200 h 457200"/>
                <a:gd name="connisteX3" fmla="*/ 165100 w 329565"/>
                <a:gd name="connsiteY3" fmla="*/ 444500 h 457200"/>
                <a:gd name="connisteX4" fmla="*/ 170815 w 329565"/>
                <a:gd name="connsiteY4" fmla="*/ 219075 h 457200"/>
                <a:gd name="connisteX5" fmla="*/ 0 w 329565"/>
                <a:gd name="connsiteY5" fmla="*/ 231140 h 457200"/>
                <a:gd name="connisteX6" fmla="*/ 0 w 329565"/>
                <a:gd name="connsiteY6" fmla="*/ 0 h 45720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329565" h="457200">
                  <a:moveTo>
                    <a:pt x="0" y="0"/>
                  </a:moveTo>
                  <a:lnTo>
                    <a:pt x="329565" y="0"/>
                  </a:lnTo>
                  <a:lnTo>
                    <a:pt x="329565" y="457200"/>
                  </a:lnTo>
                  <a:lnTo>
                    <a:pt x="165100" y="444500"/>
                  </a:lnTo>
                  <a:lnTo>
                    <a:pt x="170815" y="219075"/>
                  </a:lnTo>
                  <a:lnTo>
                    <a:pt x="0" y="231140"/>
                  </a:lnTo>
                  <a:lnTo>
                    <a:pt x="0" y="0"/>
                  </a:lnTo>
                  <a:close/>
                </a:path>
              </a:pathLst>
            </a:cu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6604" y="6704"/>
              <a:ext cx="1651" cy="547"/>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animBg="1"/>
      <p:bldP spid="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讨论</a:t>
            </a:r>
            <a:endParaRPr lang="zh-CN" altLang="en-US"/>
          </a:p>
        </p:txBody>
      </p:sp>
      <p:sp>
        <p:nvSpPr>
          <p:cNvPr id="4" name="内容占位符 3"/>
          <p:cNvSpPr>
            <a:spLocks noGrp="1"/>
          </p:cNvSpPr>
          <p:nvPr>
            <p:ph idx="1"/>
          </p:nvPr>
        </p:nvSpPr>
        <p:spPr/>
        <p:txBody>
          <a:bodyPr>
            <a:normAutofit fontScale="80000"/>
          </a:bodyPr>
          <a:p>
            <a:r>
              <a:rPr lang="zh-CN" altLang="en-US"/>
              <a:t>利用问卷调查了从业者对</a:t>
            </a:r>
            <a:r>
              <a:rPr lang="en-US" altLang="zh-CN"/>
              <a:t>Self-Fix TD</a:t>
            </a:r>
            <a:r>
              <a:rPr lang="zh-CN" altLang="en-US"/>
              <a:t>的</a:t>
            </a:r>
            <a:r>
              <a:rPr lang="zh-CN" altLang="en-US"/>
              <a:t>主观态度；</a:t>
            </a:r>
            <a:endParaRPr lang="zh-CN" altLang="en-US"/>
          </a:p>
          <a:p>
            <a:endParaRPr lang="zh-CN" altLang="en-US"/>
          </a:p>
          <a:p>
            <a:r>
              <a:rPr lang="zh-CN" altLang="en-US"/>
              <a:t>Java 和 Python 从业者修复</a:t>
            </a:r>
            <a:r>
              <a:rPr lang="en-US" altLang="zh-CN"/>
              <a:t>TD</a:t>
            </a:r>
            <a:r>
              <a:rPr lang="zh-CN" altLang="en-US"/>
              <a:t>时，对于不同类型的 TD 有着不同的态度，</a:t>
            </a:r>
            <a:br>
              <a:rPr lang="zh-CN" altLang="en-US"/>
            </a:br>
            <a:r>
              <a:rPr lang="zh-CN" altLang="en-US"/>
              <a:t>可以开发工具评估不同类型的</a:t>
            </a:r>
            <a:r>
              <a:rPr lang="en-US" altLang="zh-CN"/>
              <a:t>TD</a:t>
            </a:r>
            <a:r>
              <a:rPr lang="zh-CN" altLang="en-US"/>
              <a:t>的权重，确定不同类型</a:t>
            </a:r>
            <a:r>
              <a:rPr lang="en-US" altLang="zh-CN"/>
              <a:t>TD</a:t>
            </a:r>
            <a:r>
              <a:rPr lang="zh-CN" altLang="en-US"/>
              <a:t>的</a:t>
            </a:r>
            <a:r>
              <a:rPr lang="zh-CN" altLang="en-US"/>
              <a:t>优先级；</a:t>
            </a:r>
            <a:endParaRPr lang="zh-CN" altLang="en-US"/>
          </a:p>
          <a:p>
            <a:endParaRPr lang="zh-CN" altLang="en-US"/>
          </a:p>
          <a:p>
            <a:r>
              <a:rPr lang="zh-CN" altLang="en-US"/>
              <a:t>补充了引入</a:t>
            </a:r>
            <a:r>
              <a:rPr lang="en-US" altLang="zh-CN"/>
              <a:t>TD</a:t>
            </a:r>
            <a:r>
              <a:rPr lang="zh-CN" altLang="en-US"/>
              <a:t>的原因，提供了</a:t>
            </a:r>
            <a:r>
              <a:rPr lang="en-US" altLang="zh-CN"/>
              <a:t>Self-Fix TD</a:t>
            </a:r>
            <a:r>
              <a:rPr lang="zh-CN" altLang="en-US"/>
              <a:t>的</a:t>
            </a:r>
            <a:r>
              <a:rPr lang="zh-CN" altLang="en-US"/>
              <a:t>原因；</a:t>
            </a:r>
            <a:endParaRPr lang="zh-CN" altLang="en-US"/>
          </a:p>
          <a:p>
            <a:endParaRPr lang="zh-CN" altLang="en-US"/>
          </a:p>
          <a:p>
            <a:r>
              <a:rPr lang="zh-CN" altLang="en-US"/>
              <a:t>从业者</a:t>
            </a:r>
            <a:r>
              <a:rPr lang="en-US" altLang="zh-CN"/>
              <a:t>Self-Fix TD</a:t>
            </a:r>
            <a:r>
              <a:rPr lang="zh-CN" altLang="en-US"/>
              <a:t>既出于责任感，又需要考虑成本</a:t>
            </a:r>
            <a:r>
              <a:rPr lang="zh-CN" altLang="en-US"/>
              <a:t>与收益；</a:t>
            </a:r>
            <a:endParaRPr lang="zh-CN" altLang="en-US"/>
          </a:p>
          <a:p>
            <a:endParaRPr lang="zh-CN" altLang="en-US"/>
          </a:p>
          <a:p>
            <a:r>
              <a:rPr lang="zh-CN" altLang="en-US"/>
              <a:t>基于</a:t>
            </a:r>
            <a:r>
              <a:rPr lang="en-US" altLang="zh-CN"/>
              <a:t>Self-Fix TD</a:t>
            </a:r>
            <a:r>
              <a:rPr lang="zh-CN" altLang="en-US"/>
              <a:t>的原因，团队可以奖励</a:t>
            </a:r>
            <a:r>
              <a:rPr lang="en-US" altLang="zh-CN"/>
              <a:t>Self-Fix TD</a:t>
            </a:r>
            <a:r>
              <a:rPr lang="zh-CN" altLang="en-US"/>
              <a:t>，从业者可以了解更多</a:t>
            </a:r>
            <a:r>
              <a:rPr lang="zh-CN" altLang="en-US"/>
              <a:t>相关技术知识，这也是</a:t>
            </a:r>
            <a:r>
              <a:rPr lang="en-US" altLang="zh-CN"/>
              <a:t>Self-Fix TD</a:t>
            </a:r>
            <a:r>
              <a:rPr lang="zh-CN" altLang="en-US"/>
              <a:t>的原因之一，促进团队</a:t>
            </a:r>
            <a:r>
              <a:rPr lang="en-US" altLang="zh-CN"/>
              <a:t>Self-Fix TD</a:t>
            </a:r>
            <a:r>
              <a:rPr lang="zh-CN" altLang="en-US"/>
              <a:t>，形成</a:t>
            </a:r>
            <a:r>
              <a:rPr lang="zh-CN" altLang="en-US"/>
              <a:t>正反馈；</a:t>
            </a:r>
            <a:endParaRPr lang="zh-CN" altLang="en-US"/>
          </a:p>
          <a:p>
            <a:endParaRPr lang="zh-CN" altLang="en-US"/>
          </a:p>
          <a:p>
            <a:endParaRPr lang="zh-CN" altLang="en-US"/>
          </a:p>
          <a:p>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有效性</a:t>
            </a:r>
            <a:r>
              <a:rPr lang="zh-CN" altLang="en-US"/>
              <a:t>威胁</a:t>
            </a:r>
            <a:endParaRPr lang="zh-CN" altLang="en-US"/>
          </a:p>
        </p:txBody>
      </p:sp>
      <p:sp>
        <p:nvSpPr>
          <p:cNvPr id="4" name="内容占位符 3"/>
          <p:cNvSpPr>
            <a:spLocks noGrp="1"/>
          </p:cNvSpPr>
          <p:nvPr>
            <p:ph idx="1"/>
          </p:nvPr>
        </p:nvSpPr>
        <p:spPr/>
        <p:txBody>
          <a:bodyPr/>
          <a:p>
            <a:r>
              <a:rPr lang="zh-CN" altLang="en-US"/>
              <a:t>构造有效性：</a:t>
            </a:r>
            <a:r>
              <a:rPr lang="en-US" altLang="zh-CN"/>
              <a:t>RQ</a:t>
            </a:r>
            <a:r>
              <a:rPr lang="zh-CN" altLang="en-US"/>
              <a:t>与研究对象之间</a:t>
            </a:r>
            <a:r>
              <a:rPr lang="zh-CN" altLang="en-US"/>
              <a:t>联系的偏差</a:t>
            </a:r>
            <a:endParaRPr lang="zh-CN" altLang="en-US"/>
          </a:p>
          <a:p>
            <a:pPr lvl="1">
              <a:buFont typeface="Wingdings" panose="05000000000000000000" charset="0"/>
              <a:buChar char="Ø"/>
            </a:pPr>
            <a:r>
              <a:rPr lang="zh-CN" altLang="en-US"/>
              <a:t>问题</a:t>
            </a:r>
            <a:r>
              <a:rPr lang="zh-CN" altLang="en-US"/>
              <a:t>之前，设置</a:t>
            </a:r>
            <a:r>
              <a:rPr lang="en-US" altLang="zh-CN"/>
              <a:t>baseline</a:t>
            </a:r>
            <a:r>
              <a:rPr lang="zh-CN" altLang="en-US"/>
              <a:t>，提前给出</a:t>
            </a:r>
            <a:r>
              <a:rPr lang="en-US" altLang="zh-CN"/>
              <a:t>TD</a:t>
            </a:r>
            <a:r>
              <a:rPr lang="zh-CN" altLang="en-US"/>
              <a:t>，引入</a:t>
            </a:r>
            <a:r>
              <a:rPr lang="en-US" altLang="zh-CN"/>
              <a:t>TD</a:t>
            </a:r>
            <a:r>
              <a:rPr lang="zh-CN" altLang="en-US"/>
              <a:t>，</a:t>
            </a:r>
            <a:r>
              <a:rPr lang="en-US" altLang="zh-CN"/>
              <a:t>Self-Fix TD</a:t>
            </a:r>
            <a:r>
              <a:rPr lang="zh-CN" altLang="en-US"/>
              <a:t>的概念，减少理解以及解释上的偏差；</a:t>
            </a:r>
            <a:endParaRPr lang="zh-CN" altLang="en-US"/>
          </a:p>
          <a:p>
            <a:pPr lvl="1">
              <a:buFont typeface="Wingdings" panose="05000000000000000000" charset="0"/>
              <a:buChar char="Ø"/>
            </a:pPr>
            <a:r>
              <a:rPr lang="zh-CN" altLang="en-US"/>
              <a:t>在</a:t>
            </a:r>
            <a:r>
              <a:rPr>
                <a:sym typeface="+mn-ea"/>
              </a:rPr>
              <a:t>Scott-Knott ESD test</a:t>
            </a:r>
            <a:r>
              <a:rPr lang="zh-CN" altLang="en-US"/>
              <a:t>中，利用对数转换减轻数据分布的</a:t>
            </a:r>
            <a:r>
              <a:rPr lang="zh-CN" altLang="en-US"/>
              <a:t>偏差；</a:t>
            </a:r>
            <a:endParaRPr lang="zh-CN" altLang="en-US"/>
          </a:p>
          <a:p>
            <a:pPr lvl="1"/>
            <a:endParaRPr lang="zh-CN" altLang="en-US"/>
          </a:p>
          <a:p>
            <a:r>
              <a:rPr lang="zh-CN" altLang="en-US"/>
              <a:t>外部有效性：即普适性</a:t>
            </a:r>
            <a:endParaRPr lang="zh-CN" altLang="en-US"/>
          </a:p>
          <a:p>
            <a:pPr lvl="1">
              <a:buFont typeface="Wingdings" panose="05000000000000000000" charset="0"/>
              <a:buChar char="Ø"/>
            </a:pPr>
            <a:r>
              <a:rPr lang="zh-CN" altLang="en-US"/>
              <a:t>本文结论基于</a:t>
            </a:r>
            <a:r>
              <a:rPr lang="en-US" altLang="zh-CN"/>
              <a:t>Java</a:t>
            </a:r>
            <a:r>
              <a:rPr lang="zh-CN" altLang="en-US"/>
              <a:t>和</a:t>
            </a:r>
            <a:r>
              <a:rPr lang="en-US" altLang="zh-CN"/>
              <a:t>python</a:t>
            </a:r>
            <a:r>
              <a:rPr lang="zh-CN" altLang="en-US"/>
              <a:t>，对于其他语言未必有效；</a:t>
            </a:r>
            <a:endParaRPr lang="zh-CN" altLang="en-US"/>
          </a:p>
          <a:p>
            <a:pPr lvl="1">
              <a:buFont typeface="Wingdings" panose="05000000000000000000" charset="0"/>
              <a:buChar char="Ø"/>
            </a:pPr>
            <a:r>
              <a:rPr lang="zh-CN" altLang="en-US"/>
              <a:t>本文基于</a:t>
            </a:r>
            <a:r>
              <a:rPr lang="zh-CN" altLang="en-US"/>
              <a:t>开源社区，并不一定对所有</a:t>
            </a:r>
            <a:r>
              <a:rPr lang="zh-CN" altLang="en-US"/>
              <a:t>团队有效；</a:t>
            </a:r>
            <a:endParaRPr lang="zh-CN" altLang="en-US"/>
          </a:p>
          <a:p>
            <a:pPr lvl="1"/>
            <a:endParaRPr lang="zh-CN" altLang="en-US"/>
          </a:p>
          <a:p>
            <a:r>
              <a:rPr lang="zh-CN" altLang="en-US"/>
              <a:t>可靠性：数据收集或分析的偏差</a:t>
            </a:r>
            <a:endParaRPr lang="zh-CN" altLang="en-US"/>
          </a:p>
          <a:p>
            <a:pPr lvl="1">
              <a:buFont typeface="Wingdings" panose="05000000000000000000" charset="0"/>
              <a:buChar char="Ø"/>
            </a:pPr>
            <a:r>
              <a:rPr lang="zh-CN" altLang="en-US"/>
              <a:t>对于原因分类</a:t>
            </a:r>
            <a:r>
              <a:rPr lang="zh-CN" altLang="en-US"/>
              <a:t>的开放式编码，采用Krippendorff</a:t>
            </a:r>
            <a:r>
              <a:rPr lang="en-US" altLang="zh-CN"/>
              <a:t>‘ </a:t>
            </a:r>
            <a:r>
              <a:rPr lang="zh-CN" altLang="en-US"/>
              <a:t>alpha</a:t>
            </a:r>
            <a:r>
              <a:rPr lang="en-US" altLang="zh-CN"/>
              <a:t> </a:t>
            </a:r>
            <a:r>
              <a:rPr lang="zh-CN" altLang="en-US"/>
              <a:t>估计评估者间一致性为 0.883；</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Self-Fix TD</a:t>
            </a:r>
            <a:r>
              <a:rPr lang="zh-CN" altLang="en-US"/>
              <a:t>论文</a:t>
            </a:r>
            <a:endParaRPr lang="zh-CN" altLang="en-US"/>
          </a:p>
        </p:txBody>
      </p:sp>
      <p:sp>
        <p:nvSpPr>
          <p:cNvPr id="4" name="内容占位符 3"/>
          <p:cNvSpPr>
            <a:spLocks noGrp="1"/>
          </p:cNvSpPr>
          <p:nvPr>
            <p:ph idx="1"/>
          </p:nvPr>
        </p:nvSpPr>
        <p:spPr/>
        <p:txBody>
          <a:bodyPr>
            <a:normAutofit lnSpcReduction="10000"/>
          </a:bodyPr>
          <a:p>
            <a:r>
              <a:rPr lang="en-US" altLang="zh-CN"/>
              <a:t>An Exploratory Study on Self-Fixed Software Vulnerabilities in OSS Projects</a:t>
            </a:r>
            <a:br>
              <a:rPr lang="en-US" altLang="zh-CN"/>
            </a:br>
            <a:r>
              <a:rPr lang="en-US" altLang="zh-CN">
                <a:hlinkClick r:id="rId1" action="ppaction://hlinkfile"/>
              </a:rPr>
              <a:t>https://ieeexplore.ieee.org/abstract/document/9825872</a:t>
            </a:r>
            <a:endParaRPr lang="en-US" altLang="zh-CN"/>
          </a:p>
          <a:p>
            <a:endParaRPr lang="en-US" altLang="zh-CN"/>
          </a:p>
          <a:p>
            <a:r>
              <a:rPr lang="en-US" altLang="zh-CN"/>
              <a:t>An empirical study on self-fixed technical debt</a:t>
            </a:r>
            <a:br>
              <a:rPr lang="en-US" altLang="zh-CN"/>
            </a:br>
            <a:r>
              <a:rPr lang="en-US" altLang="zh-CN">
                <a:hlinkClick r:id="rId2" action="ppaction://hlinkfile"/>
              </a:rPr>
              <a:t>https://dl.acm.org/doi/abs/10.1145/3387906.3388621</a:t>
            </a:r>
            <a:endParaRPr lang="en-US" altLang="zh-CN">
              <a:hlinkClick r:id="rId2" action="ppaction://hlinkfile"/>
            </a:endParaRPr>
          </a:p>
          <a:p>
            <a:endParaRPr lang="en-US" altLang="zh-CN"/>
          </a:p>
          <a:p>
            <a:r>
              <a:rPr lang="en-US" altLang="zh-CN"/>
              <a:t>Does it matter who pays back Technical Debt? An empirical study of self-fixed TD</a:t>
            </a:r>
            <a:br>
              <a:rPr lang="en-US" altLang="zh-CN"/>
            </a:br>
            <a:r>
              <a:rPr lang="en-US" altLang="zh-CN">
                <a:hlinkClick r:id="rId3" action="ppaction://hlinkfile"/>
              </a:rPr>
              <a:t>https://www.sciencedirect.com/science/article/abs/pii/S0950584921001889</a:t>
            </a:r>
            <a:endParaRPr lang="en-US" altLang="zh-CN"/>
          </a:p>
          <a:p>
            <a:endParaRPr lang="en-US" altLang="zh-CN"/>
          </a:p>
          <a:p>
            <a:r>
              <a:rPr lang="en-US" altLang="zh-CN"/>
              <a:t>The lifecycle of Technical Debt that manifests in both source code and issue trackers</a:t>
            </a:r>
            <a:br>
              <a:rPr lang="en-US" altLang="zh-CN"/>
            </a:br>
            <a:r>
              <a:rPr lang="en-US" altLang="zh-CN">
                <a:hlinkClick r:id="rId4" action="ppaction://hlinkfile"/>
              </a:rPr>
              <a:t>https://www.sciencedirect.com/science/article/pii/S0950584923000708#d1e1113</a:t>
            </a:r>
            <a:endParaRPr lang="en-US" altLang="zh-CN"/>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Self-Fixed T</a:t>
            </a:r>
            <a:r>
              <a:rPr lang="en-US" altLang="zh-CN"/>
              <a:t>D</a:t>
            </a:r>
            <a:r>
              <a:rPr lang="zh-CN" altLang="en-US"/>
              <a:t>：</a:t>
            </a:r>
            <a:r>
              <a:rPr lang="zh-CN" altLang="en-US">
                <a:sym typeface="+mn-ea"/>
              </a:rPr>
              <a:t>由同一个人引入</a:t>
            </a:r>
            <a:r>
              <a:rPr lang="zh-CN" altLang="en-US">
                <a:sym typeface="+mn-ea"/>
              </a:rPr>
              <a:t>并偿还的</a:t>
            </a:r>
            <a:r>
              <a:rPr lang="en-US" altLang="zh-CN">
                <a:sym typeface="+mn-ea"/>
              </a:rPr>
              <a:t>TD</a:t>
            </a:r>
            <a:endParaRPr lang="zh-CN" altLang="en-US"/>
          </a:p>
        </p:txBody>
      </p:sp>
      <p:sp>
        <p:nvSpPr>
          <p:cNvPr id="4" name="内容占位符 3"/>
          <p:cNvSpPr>
            <a:spLocks noGrp="1"/>
          </p:cNvSpPr>
          <p:nvPr>
            <p:ph idx="1"/>
          </p:nvPr>
        </p:nvSpPr>
        <p:spPr>
          <a:xfrm>
            <a:off x="608330" y="1490345"/>
            <a:ext cx="5487670" cy="4759325"/>
          </a:xfrm>
        </p:spPr>
        <p:txBody>
          <a:bodyPr>
            <a:normAutofit/>
          </a:bodyPr>
          <a:p>
            <a:r>
              <a:rPr lang="zh-CN" altLang="en-US" b="1"/>
              <a:t>研究现状</a:t>
            </a:r>
            <a:endParaRPr lang="zh-CN" altLang="en-US" b="1"/>
          </a:p>
          <a:p>
            <a:endParaRPr lang="zh-CN" altLang="en-US" b="1"/>
          </a:p>
          <a:p>
            <a:pPr lvl="1">
              <a:buFont typeface="Wingdings" panose="05000000000000000000" charset="0"/>
              <a:buChar char="Ø"/>
            </a:pPr>
            <a:r>
              <a:rPr lang="en-US" altLang="zh-CN" sz="1600">
                <a:sym typeface="+mn-ea"/>
              </a:rPr>
              <a:t>Tan</a:t>
            </a:r>
            <a:r>
              <a:rPr lang="zh-CN" altLang="en-US" sz="1600">
                <a:sym typeface="+mn-ea"/>
              </a:rPr>
              <a:t>等人</a:t>
            </a:r>
            <a:r>
              <a:rPr lang="en-US" altLang="zh-CN" sz="1600">
                <a:sym typeface="+mn-ea"/>
              </a:rPr>
              <a:t>发现超过三分之二的TD是自我修复的</a:t>
            </a:r>
            <a:r>
              <a:rPr lang="en-US" altLang="zh-CN" baseline="30000">
                <a:sym typeface="+mn-ea"/>
              </a:rPr>
              <a:t>[1]</a:t>
            </a:r>
            <a:r>
              <a:rPr lang="en-US" altLang="zh-CN">
                <a:sym typeface="+mn-ea"/>
              </a:rPr>
              <a:t> </a:t>
            </a:r>
            <a:endParaRPr lang="en-US" altLang="zh-CN">
              <a:sym typeface="+mn-ea"/>
            </a:endParaRPr>
          </a:p>
          <a:p>
            <a:pPr lvl="1">
              <a:buFont typeface="Wingdings" panose="05000000000000000000" charset="0"/>
              <a:buChar char="Ø"/>
            </a:pPr>
            <a:endParaRPr lang="en-US" altLang="zh-CN">
              <a:sym typeface="+mn-ea"/>
            </a:endParaRPr>
          </a:p>
          <a:p>
            <a:pPr lvl="1">
              <a:buFont typeface="Wingdings" panose="05000000000000000000" charset="0"/>
              <a:buChar char="Ø"/>
            </a:pPr>
            <a:r>
              <a:rPr lang="zh-CN" altLang="en-US">
                <a:sym typeface="+mn-ea"/>
              </a:rPr>
              <a:t>大部分SATD都被引入它的同一开发者移除</a:t>
            </a:r>
            <a:r>
              <a:rPr lang="en-US" altLang="zh-CN" baseline="30000">
                <a:sym typeface="+mn-ea"/>
              </a:rPr>
              <a:t>[2][3]</a:t>
            </a:r>
            <a:endParaRPr lang="en-US" altLang="zh-CN">
              <a:sym typeface="+mn-ea"/>
            </a:endParaRPr>
          </a:p>
          <a:p>
            <a:pPr lvl="1">
              <a:buFont typeface="Wingdings" panose="05000000000000000000" charset="0"/>
              <a:buChar char="Ø"/>
            </a:pPr>
            <a:endParaRPr lang="zh-CN" altLang="en-US" b="1"/>
          </a:p>
          <a:p>
            <a:pPr lvl="1">
              <a:buFont typeface="Wingdings" panose="05000000000000000000" charset="0"/>
              <a:buChar char="Ø"/>
            </a:pPr>
            <a:r>
              <a:rPr lang="zh-CN" altLang="en-US" b="1"/>
              <a:t>仅基于源码分析</a:t>
            </a:r>
            <a:r>
              <a:rPr lang="zh-CN" altLang="en-US"/>
              <a:t>；</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6" name="内容占位符 3"/>
          <p:cNvSpPr>
            <a:spLocks noGrp="1"/>
          </p:cNvSpPr>
          <p:nvPr/>
        </p:nvSpPr>
        <p:spPr>
          <a:xfrm>
            <a:off x="6096635" y="1490345"/>
            <a:ext cx="5481320"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t>研究目标</a:t>
            </a:r>
            <a:endParaRPr lang="zh-CN" altLang="en-US" b="1"/>
          </a:p>
          <a:p>
            <a:endParaRPr lang="zh-CN" altLang="en-US" b="1"/>
          </a:p>
          <a:p>
            <a:pPr lvl="1">
              <a:buFont typeface="Wingdings" panose="05000000000000000000" charset="0"/>
              <a:buChar char="Ø"/>
            </a:pPr>
            <a:r>
              <a:rPr lang="zh-CN" altLang="en-US"/>
              <a:t>研究从业者Self-Fix TD的</a:t>
            </a:r>
            <a:r>
              <a:rPr lang="zh-CN" altLang="en-US" b="1"/>
              <a:t>主观意图以及</a:t>
            </a:r>
            <a:r>
              <a:rPr lang="zh-CN" altLang="en-US" b="1">
                <a:sym typeface="+mn-ea"/>
              </a:rPr>
              <a:t>原因</a:t>
            </a:r>
            <a:r>
              <a:rPr lang="zh-CN" altLang="en-US">
                <a:sym typeface="+mn-ea"/>
              </a:rPr>
              <a:t>；</a:t>
            </a:r>
            <a:endParaRPr lang="zh-CN" altLang="en-US">
              <a:sym typeface="+mn-ea"/>
            </a:endParaRPr>
          </a:p>
          <a:p>
            <a:pPr lvl="1">
              <a:buFont typeface="Wingdings" panose="05000000000000000000" charset="0"/>
              <a:buChar char="Ø"/>
            </a:pPr>
            <a:endParaRPr lang="zh-CN" altLang="en-US"/>
          </a:p>
          <a:p>
            <a:pPr lvl="1">
              <a:buFont typeface="Wingdings" panose="05000000000000000000" charset="0"/>
              <a:buChar char="Ø"/>
            </a:pPr>
            <a:r>
              <a:rPr lang="zh-CN" altLang="en-US"/>
              <a:t>研究</a:t>
            </a:r>
            <a:r>
              <a:rPr lang="zh-CN" altLang="en-US" b="1"/>
              <a:t>人类因素</a:t>
            </a:r>
            <a:r>
              <a:rPr lang="zh-CN" altLang="en-US"/>
              <a:t>与Self-Fix TD的关系；</a:t>
            </a:r>
            <a:endParaRPr lang="zh-CN" altLang="en-US"/>
          </a:p>
        </p:txBody>
      </p:sp>
      <p:sp>
        <p:nvSpPr>
          <p:cNvPr id="7" name="文本框 6"/>
          <p:cNvSpPr txBox="1"/>
          <p:nvPr/>
        </p:nvSpPr>
        <p:spPr>
          <a:xfrm>
            <a:off x="607060" y="5319395"/>
            <a:ext cx="10970260" cy="995045"/>
          </a:xfrm>
          <a:prstGeom prst="rect">
            <a:avLst/>
          </a:prstGeom>
          <a:noFill/>
        </p:spPr>
        <p:txBody>
          <a:bodyPr wrap="square" rtlCol="0">
            <a:noAutofit/>
          </a:bodyPr>
          <a:p>
            <a:pPr algn="l"/>
            <a:r>
              <a:rPr lang="zh-CN" altLang="en-US" sz="1000"/>
              <a:t>[1] </a:t>
            </a:r>
            <a:r>
              <a:rPr sz="1000"/>
              <a:t>J. Tan, D. Feitosa, and P. Avgeriou, “An empirical study on self-fixed technical debt,” in Proceedings of the 3rd International Conference on Technical Debt (TechDebt ’20). Seoul, Republic of Korea: ACM, 2020, pp. 11–20.</a:t>
            </a:r>
            <a:endParaRPr sz="1000"/>
          </a:p>
          <a:p>
            <a:pPr algn="l"/>
            <a:r>
              <a:rPr sz="1000"/>
              <a:t>[</a:t>
            </a:r>
            <a:r>
              <a:rPr lang="en-US" sz="1000"/>
              <a:t>2</a:t>
            </a:r>
            <a:r>
              <a:rPr sz="1000"/>
              <a:t>] E. D. S. Maldonado, R. Abdalkareem, E. Shihab, and A. Serebrenik, “An empirical study on the removal of self-admitted technical debt,” in Proceedings of the 33th IEEE International Conference on Software Maintenance and Evolution (ICSME ’17). Shanghai, China: IEEE, Sep. 2017, pp. 238–248.</a:t>
            </a:r>
            <a:endParaRPr sz="1000"/>
          </a:p>
          <a:p>
            <a:pPr algn="l"/>
            <a:r>
              <a:rPr sz="1000"/>
              <a:t>[</a:t>
            </a:r>
            <a:r>
              <a:rPr lang="en-US" sz="1000"/>
              <a:t>3</a:t>
            </a:r>
            <a:r>
              <a:rPr sz="1000"/>
              <a:t>] J. Liu, Q. Huang, X. Xia, E. Shihab, D. Lo, and S. Li, “An exploratory study on the introduction and removal of different types of technical debt in deep learning frameworks,” Empirical Software Engineering, vol. 26, no. 2, pp. 1–36, 2021.</a:t>
            </a:r>
            <a:endParaRPr lang="en-US" altLang="zh-CN" sz="100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fontScale="90000"/>
          </a:bodyPr>
          <a:p>
            <a:r>
              <a:rPr lang="en-US" altLang="zh-CN"/>
              <a:t>Thanks for Your Attention</a:t>
            </a:r>
            <a:r>
              <a:rPr lang="zh-CN" altLang="en-US"/>
              <a:t>！</a:t>
            </a:r>
            <a:br>
              <a:rPr lang="en-US" altLang="zh-CN"/>
            </a:br>
            <a:r>
              <a:rPr lang="en-US" altLang="zh-CN"/>
              <a:t>Q&amp;A</a:t>
            </a:r>
            <a:endParaRPr lang="en-US" altLang="zh-CN"/>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4" name="日期占位符 3"/>
          <p:cNvSpPr>
            <a:spLocks noGrp="1"/>
          </p:cNvSpPr>
          <p:nvPr>
            <p:ph type="dt" sz="half" idx="10"/>
          </p:nvPr>
        </p:nvSpPr>
        <p:spPr/>
        <p:txBody>
          <a:bodyPr/>
          <a:p>
            <a:fld id="{760FBDFE-C587-4B4C-A407-44438C67B59E}" type="datetime1">
              <a:rPr lang="zh-CN" altLang="en-US" smtClean="0"/>
            </a:fld>
            <a:endParaRPr lang="zh-CN" altLang="en-US"/>
          </a:p>
        </p:txBody>
      </p:sp>
      <p:sp>
        <p:nvSpPr>
          <p:cNvPr id="5" name="页脚占位符 4"/>
          <p:cNvSpPr>
            <a:spLocks noGrp="1"/>
          </p:cNvSpPr>
          <p:nvPr>
            <p:ph type="ftr" sz="quarter" idx="11"/>
          </p:nvPr>
        </p:nvSpPr>
        <p:spPr/>
        <p:txBody>
          <a:bodyPr/>
          <a:p>
            <a:r>
              <a:rPr lang="zh-CN" altLang="en-US"/>
              <a:t>汇报人：</a:t>
            </a:r>
            <a:r>
              <a:rPr lang="zh-CN" altLang="en-US"/>
              <a:t>戴子轩</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研究问题</a:t>
            </a:r>
            <a:endParaRPr lang="zh-CN" altLang="en-US"/>
          </a:p>
        </p:txBody>
      </p:sp>
      <p:sp>
        <p:nvSpPr>
          <p:cNvPr id="4" name="内容占位符 3"/>
          <p:cNvSpPr>
            <a:spLocks noGrp="1"/>
          </p:cNvSpPr>
          <p:nvPr>
            <p:ph idx="1"/>
          </p:nvPr>
        </p:nvSpPr>
        <p:spPr/>
        <p:txBody>
          <a:bodyPr/>
          <a:p>
            <a:r>
              <a:rPr lang="zh-CN" altLang="en-US" b="1"/>
              <a:t>RQ1</a:t>
            </a:r>
            <a:r>
              <a:rPr lang="zh-CN" altLang="en-US"/>
              <a:t>: 从业者</a:t>
            </a:r>
            <a:r>
              <a:rPr lang="zh-CN" altLang="en-US" b="1"/>
              <a:t>是否有意</a:t>
            </a:r>
            <a:r>
              <a:rPr lang="en-US" altLang="zh-CN"/>
              <a:t>Self-Fix TD</a:t>
            </a:r>
            <a:r>
              <a:rPr lang="zh-CN" altLang="en-US"/>
              <a:t>？</a:t>
            </a:r>
            <a:endParaRPr lang="zh-CN" altLang="en-US"/>
          </a:p>
          <a:p>
            <a:endParaRPr lang="zh-CN" altLang="en-US"/>
          </a:p>
          <a:p>
            <a:r>
              <a:rPr lang="zh-CN" altLang="en-US" b="1"/>
              <a:t>RQ2</a:t>
            </a:r>
            <a:r>
              <a:rPr lang="zh-CN" altLang="en-US"/>
              <a:t>: </a:t>
            </a:r>
            <a:r>
              <a:rPr lang="zh-CN" altLang="en-US"/>
              <a:t>从业者引入和</a:t>
            </a:r>
            <a:r>
              <a:rPr lang="en-US" altLang="zh-CN"/>
              <a:t>Self-Fix TD</a:t>
            </a:r>
            <a:r>
              <a:rPr lang="zh-CN" altLang="en-US"/>
              <a:t>的</a:t>
            </a:r>
            <a:r>
              <a:rPr lang="zh-CN" altLang="en-US" b="1"/>
              <a:t>原因</a:t>
            </a:r>
            <a:r>
              <a:rPr lang="zh-CN" altLang="en-US"/>
              <a:t>？</a:t>
            </a:r>
            <a:endParaRPr lang="zh-CN" altLang="en-US"/>
          </a:p>
          <a:p>
            <a:endParaRPr lang="zh-CN" altLang="en-US"/>
          </a:p>
          <a:p>
            <a:r>
              <a:rPr lang="zh-CN" altLang="en-US" b="1"/>
              <a:t>RQ3</a:t>
            </a:r>
            <a:r>
              <a:rPr lang="zh-CN" altLang="en-US"/>
              <a:t>: </a:t>
            </a:r>
            <a:r>
              <a:rPr lang="zh-CN" altLang="en-US" b="1"/>
              <a:t>人类因素</a:t>
            </a:r>
            <a:r>
              <a:rPr lang="zh-CN" altLang="en-US"/>
              <a:t>如何影响从业者</a:t>
            </a:r>
            <a:r>
              <a:rPr lang="en-US" altLang="zh-CN"/>
              <a:t>Self-Fix TD</a:t>
            </a:r>
            <a:r>
              <a:rPr lang="zh-CN" altLang="en-US"/>
              <a:t>？</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研究方法：</a:t>
            </a:r>
            <a:r>
              <a:rPr lang="zh-CN" altLang="en-US">
                <a:sym typeface="+mn-ea"/>
              </a:rPr>
              <a:t>确定问卷调查对象</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4" name="内容占位符 3"/>
          <p:cNvSpPr/>
          <p:nvPr>
            <p:ph sz="half" idx="1"/>
          </p:nvPr>
        </p:nvSpPr>
        <p:spPr>
          <a:xfrm>
            <a:off x="608330" y="1501140"/>
            <a:ext cx="5487670" cy="937895"/>
          </a:xfrm>
        </p:spPr>
        <p:txBody>
          <a:bodyPr>
            <a:normAutofit/>
          </a:bodyPr>
          <a:p>
            <a:r>
              <a:rPr lang="zh-CN" altLang="en-US">
                <a:sym typeface="+mn-ea"/>
              </a:rPr>
              <a:t>采用</a:t>
            </a:r>
            <a:r>
              <a:rPr lang="zh-CN" altLang="en-US" b="1">
                <a:sym typeface="+mn-ea"/>
              </a:rPr>
              <a:t>网络问卷调查</a:t>
            </a:r>
            <a:r>
              <a:rPr lang="zh-CN" altLang="en-US">
                <a:sym typeface="+mn-ea"/>
              </a:rPr>
              <a:t>，时间：</a:t>
            </a:r>
            <a:r>
              <a:rPr lang="en-US" altLang="zh-CN">
                <a:sym typeface="+mn-ea"/>
              </a:rPr>
              <a:t>21</a:t>
            </a:r>
            <a:r>
              <a:rPr lang="zh-CN" altLang="en-US">
                <a:sym typeface="+mn-ea"/>
              </a:rPr>
              <a:t>年</a:t>
            </a:r>
            <a:r>
              <a:rPr lang="en-US" altLang="zh-CN">
                <a:sym typeface="+mn-ea"/>
              </a:rPr>
              <a:t>2</a:t>
            </a:r>
            <a:r>
              <a:rPr lang="zh-CN" altLang="en-US">
                <a:sym typeface="+mn-ea"/>
              </a:rPr>
              <a:t>月</a:t>
            </a:r>
            <a:r>
              <a:rPr lang="en-US" altLang="zh-CN">
                <a:sym typeface="+mn-ea"/>
              </a:rPr>
              <a:t>~21</a:t>
            </a:r>
            <a:r>
              <a:rPr lang="zh-CN" altLang="en-US">
                <a:sym typeface="+mn-ea"/>
              </a:rPr>
              <a:t>年</a:t>
            </a:r>
            <a:r>
              <a:rPr lang="en-US" altLang="zh-CN">
                <a:sym typeface="+mn-ea"/>
              </a:rPr>
              <a:t>3</a:t>
            </a:r>
            <a:r>
              <a:rPr lang="zh-CN" altLang="en-US">
                <a:sym typeface="+mn-ea"/>
              </a:rPr>
              <a:t>月；</a:t>
            </a:r>
            <a:endParaRPr lang="zh-CN" altLang="en-US">
              <a:sym typeface="+mn-ea"/>
            </a:endParaRPr>
          </a:p>
          <a:p>
            <a:endParaRPr lang="zh-CN" altLang="en-US"/>
          </a:p>
        </p:txBody>
      </p:sp>
      <p:sp>
        <p:nvSpPr>
          <p:cNvPr id="111" name="流程图: 过程 110"/>
          <p:cNvSpPr/>
          <p:nvPr/>
        </p:nvSpPr>
        <p:spPr>
          <a:xfrm>
            <a:off x="1290955" y="3144520"/>
            <a:ext cx="1457325" cy="553085"/>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t>目标</a:t>
            </a:r>
            <a:r>
              <a:rPr lang="zh-CN" altLang="en-US" b="1"/>
              <a:t>语言</a:t>
            </a:r>
            <a:endParaRPr lang="zh-CN" altLang="en-US" b="1"/>
          </a:p>
        </p:txBody>
      </p:sp>
      <p:sp>
        <p:nvSpPr>
          <p:cNvPr id="112" name="流程图: 过程 111"/>
          <p:cNvSpPr/>
          <p:nvPr/>
        </p:nvSpPr>
        <p:spPr>
          <a:xfrm>
            <a:off x="3821430" y="3150870"/>
            <a:ext cx="1457325" cy="553085"/>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t>目标项目</a:t>
            </a:r>
            <a:r>
              <a:rPr lang="en-US" altLang="zh-CN" b="1"/>
              <a:t>(1)</a:t>
            </a:r>
            <a:endParaRPr lang="en-US" altLang="zh-CN" b="1"/>
          </a:p>
        </p:txBody>
      </p:sp>
      <p:sp>
        <p:nvSpPr>
          <p:cNvPr id="114" name="流程图: 过程 113"/>
          <p:cNvSpPr/>
          <p:nvPr/>
        </p:nvSpPr>
        <p:spPr>
          <a:xfrm>
            <a:off x="6974205" y="3144520"/>
            <a:ext cx="1457325" cy="553085"/>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t>目标项目</a:t>
            </a:r>
            <a:r>
              <a:rPr lang="en-US" altLang="zh-CN" b="1"/>
              <a:t>(2)</a:t>
            </a:r>
            <a:endParaRPr lang="en-US" altLang="zh-CN" b="1"/>
          </a:p>
        </p:txBody>
      </p:sp>
      <p:sp>
        <p:nvSpPr>
          <p:cNvPr id="115" name="流程图: 过程 114"/>
          <p:cNvSpPr/>
          <p:nvPr/>
        </p:nvSpPr>
        <p:spPr>
          <a:xfrm>
            <a:off x="9443720" y="3150235"/>
            <a:ext cx="1457325" cy="553085"/>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t>目标</a:t>
            </a:r>
            <a:r>
              <a:rPr lang="zh-CN" altLang="en-US" b="1"/>
              <a:t>人群</a:t>
            </a:r>
            <a:endParaRPr lang="zh-CN" altLang="en-US" b="1"/>
          </a:p>
        </p:txBody>
      </p:sp>
      <p:sp>
        <p:nvSpPr>
          <p:cNvPr id="117" name="燕尾形箭头 116"/>
          <p:cNvSpPr/>
          <p:nvPr/>
        </p:nvSpPr>
        <p:spPr>
          <a:xfrm>
            <a:off x="5870575" y="3233420"/>
            <a:ext cx="450850" cy="386715"/>
          </a:xfrm>
          <a:prstGeom prst="notchedRightArrow">
            <a:avLst/>
          </a:prstGeom>
        </p:spPr>
        <p:style>
          <a:lnRef idx="0">
            <a:srgbClr val="FFFFFF"/>
          </a:lnRef>
          <a:fillRef idx="3">
            <a:schemeClr val="accent1"/>
          </a:fillRef>
          <a:effectRef idx="0">
            <a:srgbClr val="FFFFFF"/>
          </a:effectRef>
          <a:fontRef idx="minor">
            <a:schemeClr val="lt1"/>
          </a:fontRef>
        </p:style>
        <p:txBody>
          <a:bodyPr rtlCol="0" anchor="ctr"/>
          <a:p>
            <a:pPr algn="ctr"/>
            <a:endParaRPr lang="zh-CN" altLang="en-US"/>
          </a:p>
        </p:txBody>
      </p:sp>
      <p:sp>
        <p:nvSpPr>
          <p:cNvPr id="118" name="文本框 117"/>
          <p:cNvSpPr txBox="1"/>
          <p:nvPr/>
        </p:nvSpPr>
        <p:spPr>
          <a:xfrm>
            <a:off x="1290955" y="2439035"/>
            <a:ext cx="1457325" cy="271780"/>
          </a:xfrm>
          <a:prstGeom prst="rect">
            <a:avLst/>
          </a:prstGeom>
          <a:noFill/>
        </p:spPr>
        <p:txBody>
          <a:bodyPr wrap="square" rtlCol="0">
            <a:noAutofit/>
          </a:bodyPr>
          <a:p>
            <a:pPr algn="l">
              <a:buClrTx/>
              <a:buSzTx/>
              <a:buNone/>
            </a:pPr>
            <a:r>
              <a:rPr lang="en-US" altLang="zh-CN" sz="1200" b="1">
                <a:sym typeface="+mn-ea"/>
              </a:rPr>
              <a:t>Java和Python</a:t>
            </a:r>
            <a:endParaRPr lang="en-US" altLang="zh-CN" sz="1200" b="1"/>
          </a:p>
        </p:txBody>
      </p:sp>
      <p:sp>
        <p:nvSpPr>
          <p:cNvPr id="122" name="文本框 121"/>
          <p:cNvSpPr txBox="1"/>
          <p:nvPr/>
        </p:nvSpPr>
        <p:spPr>
          <a:xfrm>
            <a:off x="3821430" y="4131310"/>
            <a:ext cx="3978275" cy="1069975"/>
          </a:xfrm>
          <a:prstGeom prst="rect">
            <a:avLst/>
          </a:prstGeom>
          <a:noFill/>
        </p:spPr>
        <p:txBody>
          <a:bodyPr wrap="square" rtlCol="0">
            <a:noAutofit/>
          </a:bodyPr>
          <a:p>
            <a:pPr indent="0">
              <a:buFont typeface="Wingdings" panose="05000000000000000000" charset="0"/>
              <a:buNone/>
            </a:pPr>
            <a:r>
              <a:rPr lang="zh-CN" altLang="en-US" sz="1400" b="1">
                <a:sym typeface="+mn-ea"/>
              </a:rPr>
              <a:t>基于先前研究的项目，排除少于</a:t>
            </a:r>
            <a:r>
              <a:rPr lang="en-US" altLang="zh-CN" sz="1400" b="1">
                <a:sym typeface="+mn-ea"/>
              </a:rPr>
              <a:t>5000</a:t>
            </a:r>
            <a:r>
              <a:rPr lang="zh-CN" altLang="en-US" sz="1400" b="1">
                <a:sym typeface="+mn-ea"/>
              </a:rPr>
              <a:t>次提交数</a:t>
            </a:r>
            <a:r>
              <a:rPr lang="en-US" altLang="zh-CN" sz="1400" b="1">
                <a:sym typeface="+mn-ea"/>
              </a:rPr>
              <a:t>or</a:t>
            </a:r>
            <a:r>
              <a:rPr lang="zh-CN" altLang="en-US" sz="1400" b="1">
                <a:sym typeface="+mn-ea"/>
              </a:rPr>
              <a:t>少于</a:t>
            </a:r>
            <a:r>
              <a:rPr lang="en-US" altLang="zh-CN" sz="1400" b="1">
                <a:sym typeface="+mn-ea"/>
              </a:rPr>
              <a:t>200</a:t>
            </a:r>
            <a:r>
              <a:rPr lang="zh-CN" altLang="en-US" sz="1400" b="1">
                <a:sym typeface="+mn-ea"/>
              </a:rPr>
              <a:t>贡献者的项目：</a:t>
            </a:r>
            <a:endParaRPr lang="zh-CN" altLang="en-US" sz="1400">
              <a:sym typeface="+mn-ea"/>
            </a:endParaRPr>
          </a:p>
          <a:p>
            <a:pPr indent="0">
              <a:buFont typeface="Arial" panose="020B0604020202020204" pitchFamily="34" charset="0"/>
              <a:buNone/>
            </a:pPr>
            <a:r>
              <a:rPr lang="zh-CN" altLang="en-US" sz="1200">
                <a:sym typeface="+mn-ea"/>
              </a:rPr>
              <a:t>Camel、Cassandra、Chromium、Elasticsearch、 Gerrit、Hadoop、HBase、Guava、Jenkins、RxJava , </a:t>
            </a:r>
            <a:r>
              <a:rPr lang="zh-CN" altLang="en-US" sz="1200" b="1">
                <a:sym typeface="+mn-ea"/>
              </a:rPr>
              <a:t>TensorFlow</a:t>
            </a:r>
            <a:endParaRPr lang="zh-CN" altLang="en-US" sz="1200"/>
          </a:p>
        </p:txBody>
      </p:sp>
      <p:sp>
        <p:nvSpPr>
          <p:cNvPr id="123" name="文本框 122"/>
          <p:cNvSpPr txBox="1"/>
          <p:nvPr/>
        </p:nvSpPr>
        <p:spPr>
          <a:xfrm>
            <a:off x="6882765" y="2245360"/>
            <a:ext cx="2560955" cy="465455"/>
          </a:xfrm>
          <a:prstGeom prst="rect">
            <a:avLst/>
          </a:prstGeom>
          <a:noFill/>
        </p:spPr>
        <p:txBody>
          <a:bodyPr wrap="square" rtlCol="0">
            <a:noAutofit/>
          </a:bodyPr>
          <a:p>
            <a:pPr marL="0" lvl="1" indent="0" algn="l">
              <a:buClrTx/>
              <a:buSzTx/>
              <a:buFont typeface="Arial" panose="020B0604020202020204" pitchFamily="34" charset="0"/>
              <a:buNone/>
            </a:pPr>
            <a:r>
              <a:rPr lang="en-US" altLang="zh-CN" sz="1400" b="1">
                <a:sym typeface="+mn-ea"/>
              </a:rPr>
              <a:t>Github Stars</a:t>
            </a:r>
            <a:r>
              <a:rPr lang="zh-CN" altLang="en-US" sz="1400" b="1">
                <a:sym typeface="+mn-ea"/>
              </a:rPr>
              <a:t>最多的</a:t>
            </a:r>
            <a:r>
              <a:rPr lang="en-US" altLang="zh-CN" sz="1400" b="1">
                <a:sym typeface="+mn-ea"/>
              </a:rPr>
              <a:t>Python</a:t>
            </a:r>
            <a:r>
              <a:rPr lang="zh-CN" altLang="en-US" sz="1400" b="1">
                <a:sym typeface="+mn-ea"/>
              </a:rPr>
              <a:t>项目，同样筛选：</a:t>
            </a:r>
            <a:endParaRPr lang="zh-CN" altLang="en-US" sz="1400">
              <a:sym typeface="+mn-ea"/>
            </a:endParaRPr>
          </a:p>
          <a:p>
            <a:pPr marL="0" lvl="1" indent="0" algn="l">
              <a:buClrTx/>
              <a:buSzTx/>
              <a:buFont typeface="Arial" panose="020B0604020202020204" pitchFamily="34" charset="0"/>
              <a:buNone/>
            </a:pPr>
            <a:r>
              <a:rPr lang="zh-CN" altLang="en-US" sz="1200">
                <a:sym typeface="+mn-ea"/>
              </a:rPr>
              <a:t>Ansible, Django, Flask,  Pandas, Scikit-Learn, and Superset</a:t>
            </a:r>
            <a:endParaRPr lang="zh-CN" altLang="en-US" sz="1200"/>
          </a:p>
        </p:txBody>
      </p:sp>
      <p:sp>
        <p:nvSpPr>
          <p:cNvPr id="124" name="文本框 123"/>
          <p:cNvSpPr txBox="1"/>
          <p:nvPr/>
        </p:nvSpPr>
        <p:spPr>
          <a:xfrm>
            <a:off x="9058275" y="4146550"/>
            <a:ext cx="2338705" cy="780415"/>
          </a:xfrm>
          <a:prstGeom prst="rect">
            <a:avLst/>
          </a:prstGeom>
          <a:noFill/>
        </p:spPr>
        <p:txBody>
          <a:bodyPr wrap="square" rtlCol="0">
            <a:noAutofit/>
          </a:bodyPr>
          <a:p>
            <a:pPr indent="0">
              <a:buFont typeface="Arial" panose="020B0604020202020204" pitchFamily="34" charset="0"/>
              <a:buNone/>
            </a:pPr>
            <a:r>
              <a:rPr lang="zh-CN" altLang="en-US" sz="1400" b="1"/>
              <a:t>在</a:t>
            </a:r>
            <a:r>
              <a:rPr lang="en-US" altLang="zh-CN" sz="1400" b="1"/>
              <a:t>Github</a:t>
            </a:r>
            <a:r>
              <a:rPr lang="zh-CN" altLang="en-US" sz="1400" b="1"/>
              <a:t>上提取姓名、邮件、提交时间，筛选出三年内至少提交</a:t>
            </a:r>
            <a:r>
              <a:rPr lang="en-US" altLang="zh-CN" sz="1400" b="1"/>
              <a:t>2</a:t>
            </a:r>
            <a:r>
              <a:rPr lang="zh-CN" altLang="en-US" sz="1400" b="1"/>
              <a:t>次的从业者</a:t>
            </a:r>
            <a:endParaRPr lang="zh-CN" altLang="en-US" sz="1400" b="1"/>
          </a:p>
        </p:txBody>
      </p:sp>
      <p:sp>
        <p:nvSpPr>
          <p:cNvPr id="142" name="内容占位符 3"/>
          <p:cNvSpPr/>
          <p:nvPr/>
        </p:nvSpPr>
        <p:spPr>
          <a:xfrm>
            <a:off x="608330" y="5414645"/>
            <a:ext cx="5944870" cy="937895"/>
          </a:xfrm>
          <a:prstGeom prst="rect">
            <a:avLst/>
          </a:prstGeom>
        </p:spPr>
        <p:txBody>
          <a:bodyPr vert="horz" lIns="90000" tIns="46800" rIns="90000" bIns="46800" rtlCol="0">
            <a:normAutofit fontScale="9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最终，在</a:t>
            </a:r>
            <a:r>
              <a:rPr lang="en-US" altLang="zh-CN"/>
              <a:t>17</a:t>
            </a:r>
            <a:r>
              <a:rPr lang="zh-CN" altLang="en-US"/>
              <a:t>个项目中，发送了</a:t>
            </a:r>
            <a:r>
              <a:rPr lang="en-US" altLang="zh-CN"/>
              <a:t>7638</a:t>
            </a:r>
            <a:r>
              <a:rPr lang="zh-CN" altLang="en-US"/>
              <a:t>份邮件，</a:t>
            </a:r>
            <a:r>
              <a:rPr lang="en-US" altLang="zh-CN"/>
              <a:t>184</a:t>
            </a:r>
            <a:r>
              <a:rPr lang="zh-CN" altLang="en-US"/>
              <a:t>条回应</a:t>
            </a:r>
            <a:r>
              <a:rPr lang="en-US" altLang="zh-CN"/>
              <a:t>(181</a:t>
            </a:r>
            <a:r>
              <a:rPr lang="zh-CN" altLang="en-US"/>
              <a:t>条有效回应，</a:t>
            </a:r>
            <a:r>
              <a:rPr lang="en-US" altLang="zh-CN"/>
              <a:t>89Java</a:t>
            </a:r>
            <a:r>
              <a:rPr lang="zh-CN" altLang="en-US"/>
              <a:t>，</a:t>
            </a:r>
            <a:r>
              <a:rPr lang="en-US" altLang="zh-CN"/>
              <a:t>92</a:t>
            </a:r>
            <a:r>
              <a:rPr lang="en-US" altLang="zh-CN"/>
              <a:t>Python)</a:t>
            </a:r>
            <a:r>
              <a:rPr lang="zh-CN" altLang="en-US"/>
              <a:t>，回复率</a:t>
            </a:r>
            <a:r>
              <a:rPr lang="en-US" altLang="zh-CN"/>
              <a:t>2.41%</a:t>
            </a:r>
            <a:r>
              <a:rPr lang="zh-CN" altLang="en-US"/>
              <a:t>；</a:t>
            </a:r>
            <a:endParaRPr lang="zh-CN" altLang="en-US"/>
          </a:p>
        </p:txBody>
      </p:sp>
      <p:sp>
        <p:nvSpPr>
          <p:cNvPr id="5" name="燕尾形箭头 4"/>
          <p:cNvSpPr/>
          <p:nvPr/>
        </p:nvSpPr>
        <p:spPr>
          <a:xfrm>
            <a:off x="3000375" y="3232785"/>
            <a:ext cx="450850" cy="386715"/>
          </a:xfrm>
          <a:prstGeom prst="notchedRightArrow">
            <a:avLst/>
          </a:prstGeom>
        </p:spPr>
        <p:style>
          <a:lnRef idx="0">
            <a:srgbClr val="FFFFFF"/>
          </a:lnRef>
          <a:fillRef idx="3">
            <a:schemeClr val="accent1"/>
          </a:fillRef>
          <a:effectRef idx="0">
            <a:srgbClr val="FFFFFF"/>
          </a:effectRef>
          <a:fontRef idx="minor">
            <a:schemeClr val="lt1"/>
          </a:fontRef>
        </p:style>
        <p:txBody>
          <a:bodyPr rtlCol="0" anchor="ctr"/>
          <a:p>
            <a:pPr algn="ctr"/>
            <a:endParaRPr lang="zh-CN" altLang="en-US"/>
          </a:p>
        </p:txBody>
      </p:sp>
      <p:sp>
        <p:nvSpPr>
          <p:cNvPr id="6" name="燕尾形箭头 5"/>
          <p:cNvSpPr/>
          <p:nvPr/>
        </p:nvSpPr>
        <p:spPr>
          <a:xfrm>
            <a:off x="8712200" y="3232785"/>
            <a:ext cx="450850" cy="386715"/>
          </a:xfrm>
          <a:prstGeom prst="notchedRightArrow">
            <a:avLst/>
          </a:prstGeom>
        </p:spPr>
        <p:style>
          <a:lnRef idx="0">
            <a:srgbClr val="FFFFFF"/>
          </a:lnRef>
          <a:fillRef idx="3">
            <a:schemeClr val="accent1"/>
          </a:fillRef>
          <a:effectRef idx="0">
            <a:srgbClr val="FFFFFF"/>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1"/>
          <a:stretch>
            <a:fillRect/>
          </a:stretch>
        </p:blipFill>
        <p:spPr>
          <a:xfrm>
            <a:off x="6553200" y="1501140"/>
            <a:ext cx="4347845" cy="47859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研究方法：问卷</a:t>
            </a:r>
            <a:r>
              <a:rPr lang="zh-CN" altLang="en-US"/>
              <a:t>结构</a:t>
            </a:r>
            <a:endParaRPr lang="zh-CN" altLang="en-US"/>
          </a:p>
        </p:txBody>
      </p:sp>
      <p:sp>
        <p:nvSpPr>
          <p:cNvPr id="5" name="内容占位符 4"/>
          <p:cNvSpPr>
            <a:spLocks noGrp="1"/>
          </p:cNvSpPr>
          <p:nvPr>
            <p:ph sz="half" idx="2"/>
          </p:nvPr>
        </p:nvSpPr>
        <p:spPr>
          <a:xfrm>
            <a:off x="4934585" y="1501140"/>
            <a:ext cx="6643370" cy="4748530"/>
          </a:xfrm>
        </p:spPr>
        <p:txBody>
          <a:bodyPr>
            <a:normAutofit lnSpcReduction="20000"/>
          </a:bodyPr>
          <a:p>
            <a:r>
              <a:rPr lang="zh-CN" altLang="en-US" b="1"/>
              <a:t>欢迎界面</a:t>
            </a:r>
            <a:r>
              <a:rPr lang="zh-CN" altLang="en-US"/>
              <a:t>：</a:t>
            </a:r>
            <a:r>
              <a:rPr lang="zh-CN" altLang="en-US">
                <a:sym typeface="+mn-ea"/>
              </a:rPr>
              <a:t>介绍问卷结构，声明</a:t>
            </a:r>
            <a:r>
              <a:rPr lang="zh-CN" altLang="en-US" b="1">
                <a:sym typeface="+mn-ea"/>
              </a:rPr>
              <a:t>匿名</a:t>
            </a:r>
            <a:r>
              <a:rPr lang="zh-CN" altLang="en-US">
                <a:sym typeface="+mn-ea"/>
              </a:rPr>
              <a:t>问卷；</a:t>
            </a:r>
            <a:endParaRPr lang="en-US" altLang="zh-CN"/>
          </a:p>
          <a:p>
            <a:endParaRPr lang="en-US" altLang="zh-CN"/>
          </a:p>
          <a:p>
            <a:r>
              <a:rPr lang="en-US" altLang="zh-CN" b="1"/>
              <a:t>BQ</a:t>
            </a:r>
            <a:r>
              <a:rPr lang="en-US" altLang="zh-CN"/>
              <a:t>(</a:t>
            </a:r>
            <a:r>
              <a:rPr lang="en-US" altLang="zh-CN"/>
              <a:t>Background Questions)</a:t>
            </a:r>
            <a:endParaRPr lang="en-US" altLang="zh-CN"/>
          </a:p>
          <a:p>
            <a:pPr lvl="1">
              <a:buFont typeface="Wingdings" panose="05000000000000000000" charset="0"/>
              <a:buChar char="Ø"/>
            </a:pPr>
            <a:r>
              <a:rPr lang="zh-CN" altLang="en-US"/>
              <a:t>角色</a:t>
            </a:r>
            <a:r>
              <a:rPr lang="en-US" altLang="zh-CN"/>
              <a:t>(BQ1)</a:t>
            </a:r>
            <a:r>
              <a:rPr lang="zh-CN" altLang="en-US"/>
              <a:t>、教育背景</a:t>
            </a:r>
            <a:r>
              <a:rPr lang="en-US" altLang="zh-CN">
                <a:sym typeface="+mn-ea"/>
              </a:rPr>
              <a:t>(BQ2)</a:t>
            </a:r>
            <a:r>
              <a:rPr lang="zh-CN" altLang="en-US"/>
              <a:t>、从事软件开发年数</a:t>
            </a:r>
            <a:r>
              <a:rPr lang="en-US" altLang="zh-CN">
                <a:sym typeface="+mn-ea"/>
              </a:rPr>
              <a:t>(BQ3)</a:t>
            </a:r>
            <a:r>
              <a:rPr lang="zh-CN" altLang="en-US"/>
              <a:t>、参与本项目年数</a:t>
            </a:r>
            <a:r>
              <a:rPr lang="en-US" altLang="zh-CN">
                <a:sym typeface="+mn-ea"/>
              </a:rPr>
              <a:t>(BQ4)</a:t>
            </a:r>
            <a:r>
              <a:rPr lang="zh-CN" altLang="en-US"/>
              <a:t>、本项目贡献提交数</a:t>
            </a:r>
            <a:r>
              <a:rPr lang="en-US" altLang="zh-CN">
                <a:sym typeface="+mn-ea"/>
              </a:rPr>
              <a:t>(BQ5)</a:t>
            </a:r>
            <a:r>
              <a:rPr lang="zh-CN" altLang="en-US">
                <a:sym typeface="+mn-ea"/>
              </a:rPr>
              <a:t>；</a:t>
            </a:r>
            <a:endParaRPr lang="zh-CN" altLang="en-US"/>
          </a:p>
          <a:p>
            <a:pPr lvl="1">
              <a:buFont typeface="Wingdings" panose="05000000000000000000" charset="0"/>
              <a:buChar char="Ø"/>
            </a:pPr>
            <a:endParaRPr lang="zh-CN" altLang="en-US"/>
          </a:p>
          <a:p>
            <a:pPr lvl="0" algn="l">
              <a:buClrTx/>
              <a:buSzTx/>
              <a:buChar char="●"/>
            </a:pPr>
            <a:r>
              <a:rPr lang="en-US" altLang="zh-CN" b="1"/>
              <a:t>GQ</a:t>
            </a:r>
            <a:r>
              <a:rPr lang="en-US" altLang="zh-CN"/>
              <a:t>(</a:t>
            </a:r>
            <a:r>
              <a:rPr lang="en-US" altLang="zh-CN"/>
              <a:t>General Questions)</a:t>
            </a:r>
            <a:endParaRPr lang="en-US" altLang="zh-CN"/>
          </a:p>
          <a:p>
            <a:pPr lvl="1" algn="l">
              <a:buClrTx/>
              <a:buSzTx/>
              <a:buFont typeface="Wingdings" panose="05000000000000000000" charset="0"/>
              <a:buChar char="Ø"/>
            </a:pPr>
            <a:r>
              <a:rPr lang="zh-CN" altLang="en-US"/>
              <a:t>对</a:t>
            </a:r>
            <a:r>
              <a:rPr lang="en-US" altLang="zh-CN"/>
              <a:t>TD</a:t>
            </a:r>
            <a:r>
              <a:rPr lang="zh-CN" altLang="en-US"/>
              <a:t>概念熟悉程度</a:t>
            </a:r>
            <a:r>
              <a:rPr lang="en-US" altLang="zh-CN">
                <a:sym typeface="+mn-ea"/>
              </a:rPr>
              <a:t>(GQ1)</a:t>
            </a:r>
            <a:r>
              <a:rPr lang="zh-CN" altLang="en-US"/>
              <a:t>、引入</a:t>
            </a:r>
            <a:r>
              <a:rPr lang="en-US" altLang="zh-CN"/>
              <a:t>TD</a:t>
            </a:r>
            <a:r>
              <a:rPr lang="zh-CN" altLang="en-US"/>
              <a:t>频率</a:t>
            </a:r>
            <a:r>
              <a:rPr lang="en-US" altLang="zh-CN">
                <a:sym typeface="+mn-ea"/>
              </a:rPr>
              <a:t>(GQ2)</a:t>
            </a:r>
            <a:r>
              <a:rPr lang="zh-CN" altLang="en-US"/>
              <a:t>以及具体原因</a:t>
            </a:r>
            <a:r>
              <a:rPr lang="en-US" altLang="zh-CN">
                <a:sym typeface="+mn-ea"/>
              </a:rPr>
              <a:t>(GQ3)</a:t>
            </a:r>
            <a:r>
              <a:rPr lang="zh-CN" altLang="en-US"/>
              <a:t>、</a:t>
            </a:r>
            <a:r>
              <a:rPr lang="en-US" altLang="zh-CN"/>
              <a:t>Self-Fix TD</a:t>
            </a:r>
            <a:r>
              <a:rPr lang="zh-CN" altLang="en-US"/>
              <a:t>频率</a:t>
            </a:r>
            <a:r>
              <a:rPr lang="en-US" altLang="zh-CN">
                <a:sym typeface="+mn-ea"/>
              </a:rPr>
              <a:t>(GQ4)</a:t>
            </a:r>
            <a:r>
              <a:rPr lang="zh-CN" altLang="en-US"/>
              <a:t>以及</a:t>
            </a:r>
            <a:r>
              <a:rPr lang="zh-CN" altLang="en-US"/>
              <a:t>具体原因</a:t>
            </a:r>
            <a:r>
              <a:rPr lang="en-US" altLang="zh-CN">
                <a:sym typeface="+mn-ea"/>
              </a:rPr>
              <a:t>(GQ5)</a:t>
            </a:r>
            <a:r>
              <a:rPr lang="zh-CN" altLang="en-US">
                <a:sym typeface="+mn-ea"/>
              </a:rPr>
              <a:t>；</a:t>
            </a:r>
            <a:endParaRPr lang="zh-CN" altLang="en-US"/>
          </a:p>
          <a:p>
            <a:pPr lvl="1" algn="l">
              <a:buClrTx/>
              <a:buSzTx/>
              <a:buChar char="●"/>
            </a:pPr>
            <a:endParaRPr lang="zh-CN" altLang="en-US"/>
          </a:p>
          <a:p>
            <a:pPr lvl="0" algn="l">
              <a:buClrTx/>
              <a:buSzTx/>
              <a:buChar char="●"/>
            </a:pPr>
            <a:r>
              <a:rPr lang="en-US" altLang="zh-CN" b="1"/>
              <a:t>DQ</a:t>
            </a:r>
            <a:r>
              <a:rPr lang="en-US" altLang="zh-CN"/>
              <a:t>(</a:t>
            </a:r>
            <a:r>
              <a:rPr lang="en-US" altLang="zh-CN"/>
              <a:t>Detailed Questions)</a:t>
            </a:r>
            <a:endParaRPr lang="en-US" altLang="zh-CN"/>
          </a:p>
          <a:p>
            <a:pPr lvl="1" algn="l">
              <a:buClrTx/>
              <a:buSzTx/>
              <a:buFont typeface="Wingdings" panose="05000000000000000000" charset="0"/>
              <a:buChar char="Ø"/>
            </a:pPr>
            <a:r>
              <a:rPr lang="zh-CN" altLang="en-US"/>
              <a:t>对各类型</a:t>
            </a:r>
            <a:r>
              <a:rPr lang="en-US" altLang="zh-CN"/>
              <a:t>TD</a:t>
            </a:r>
            <a:r>
              <a:rPr lang="zh-CN" altLang="en-US"/>
              <a:t>，注意到的程度</a:t>
            </a:r>
            <a:r>
              <a:rPr lang="en-US" altLang="zh-CN"/>
              <a:t>(DQ1)</a:t>
            </a:r>
            <a:r>
              <a:rPr lang="zh-CN" altLang="en-US"/>
              <a:t>、</a:t>
            </a:r>
            <a:r>
              <a:rPr lang="en-US" altLang="zh-CN"/>
              <a:t>Self-Fix</a:t>
            </a:r>
            <a:r>
              <a:rPr lang="zh-CN" altLang="en-US"/>
              <a:t>的确定程度</a:t>
            </a:r>
            <a:r>
              <a:rPr lang="en-US" altLang="zh-CN"/>
              <a:t>(DQ2)</a:t>
            </a:r>
            <a:r>
              <a:rPr lang="zh-CN" altLang="en-US"/>
              <a:t>；</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pic>
        <p:nvPicPr>
          <p:cNvPr id="7" name="内容占位符 6"/>
          <p:cNvPicPr>
            <a:picLocks noChangeAspect="1"/>
          </p:cNvPicPr>
          <p:nvPr>
            <p:ph sz="half" idx="1"/>
          </p:nvPr>
        </p:nvPicPr>
        <p:blipFill>
          <a:blip r:embed="rId1"/>
          <a:stretch>
            <a:fillRect/>
          </a:stretch>
        </p:blipFill>
        <p:spPr>
          <a:xfrm>
            <a:off x="608330" y="3113405"/>
            <a:ext cx="4326255" cy="1272540"/>
          </a:xfrm>
          <a:prstGeom prst="rect">
            <a:avLst/>
          </a:prstGeom>
        </p:spPr>
      </p:pic>
      <p:pic>
        <p:nvPicPr>
          <p:cNvPr id="6" name="图片 5"/>
          <p:cNvPicPr>
            <a:picLocks noChangeAspect="1"/>
          </p:cNvPicPr>
          <p:nvPr/>
        </p:nvPicPr>
        <p:blipFill>
          <a:blip r:embed="rId2"/>
          <a:stretch>
            <a:fillRect/>
          </a:stretch>
        </p:blipFill>
        <p:spPr>
          <a:xfrm>
            <a:off x="4855210" y="1639570"/>
            <a:ext cx="7085330" cy="42208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研究方法：问卷问题与研究问题的</a:t>
            </a:r>
            <a:r>
              <a:rPr lang="zh-CN" altLang="en-US"/>
              <a:t>关系</a:t>
            </a:r>
            <a:endParaRPr lang="zh-CN" altLang="en-US"/>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pic>
        <p:nvPicPr>
          <p:cNvPr id="20" name="内容占位符 19"/>
          <p:cNvPicPr>
            <a:picLocks noChangeAspect="1"/>
          </p:cNvPicPr>
          <p:nvPr>
            <p:ph sz="half" idx="1"/>
          </p:nvPr>
        </p:nvPicPr>
        <p:blipFill>
          <a:blip r:embed="rId1"/>
          <a:stretch>
            <a:fillRect/>
          </a:stretch>
        </p:blipFill>
        <p:spPr>
          <a:xfrm>
            <a:off x="608330" y="2215515"/>
            <a:ext cx="5177155" cy="3319145"/>
          </a:xfrm>
          <a:prstGeom prst="rect">
            <a:avLst/>
          </a:prstGeom>
        </p:spPr>
      </p:pic>
      <p:sp>
        <p:nvSpPr>
          <p:cNvPr id="21" name="内容占位符 20"/>
          <p:cNvSpPr/>
          <p:nvPr>
            <p:ph sz="half" idx="2"/>
          </p:nvPr>
        </p:nvSpPr>
        <p:spPr/>
        <p:txBody>
          <a:bodyPr>
            <a:normAutofit fontScale="90000" lnSpcReduction="10000"/>
          </a:bodyPr>
          <a:p>
            <a:r>
              <a:rPr lang="en-US" altLang="zh-CN" b="1"/>
              <a:t>RQ1</a:t>
            </a:r>
            <a:r>
              <a:rPr lang="zh-CN" altLang="en-US" b="1"/>
              <a:t>：</a:t>
            </a:r>
            <a:endParaRPr lang="zh-CN" altLang="en-US"/>
          </a:p>
          <a:p>
            <a:pPr lvl="1">
              <a:buFont typeface="Wingdings" panose="05000000000000000000" charset="0"/>
              <a:buChar char="Ø"/>
            </a:pPr>
            <a:r>
              <a:rPr lang="zh-CN" altLang="en-US"/>
              <a:t>利用</a:t>
            </a:r>
            <a:r>
              <a:rPr lang="en-US" altLang="zh-CN"/>
              <a:t>GQ1</a:t>
            </a:r>
            <a:r>
              <a:rPr lang="zh-CN" altLang="en-US"/>
              <a:t>，调查从业者对</a:t>
            </a:r>
            <a:r>
              <a:rPr lang="en-US" altLang="zh-CN"/>
              <a:t>TD</a:t>
            </a:r>
            <a:r>
              <a:rPr lang="zh-CN" altLang="en-US"/>
              <a:t>概念熟悉程度；</a:t>
            </a:r>
            <a:endParaRPr lang="zh-CN" altLang="en-US"/>
          </a:p>
          <a:p>
            <a:pPr lvl="1">
              <a:buFont typeface="Wingdings" panose="05000000000000000000" charset="0"/>
              <a:buChar char="Ø"/>
            </a:pPr>
            <a:r>
              <a:rPr lang="zh-CN" altLang="en-US"/>
              <a:t>利用</a:t>
            </a:r>
            <a:r>
              <a:rPr lang="en-US" altLang="zh-CN"/>
              <a:t>DQ1</a:t>
            </a:r>
            <a:r>
              <a:rPr lang="zh-CN" altLang="en-US"/>
              <a:t>，调查</a:t>
            </a:r>
            <a:r>
              <a:rPr lang="zh-CN" altLang="en-US">
                <a:sym typeface="+mn-ea"/>
              </a:rPr>
              <a:t>从业者对</a:t>
            </a:r>
            <a:r>
              <a:rPr lang="zh-CN" altLang="en-US"/>
              <a:t>各类型</a:t>
            </a:r>
            <a:r>
              <a:rPr lang="en-US" altLang="zh-CN"/>
              <a:t>TD</a:t>
            </a:r>
            <a:r>
              <a:rPr lang="zh-CN" altLang="en-US"/>
              <a:t>的注意</a:t>
            </a:r>
            <a:r>
              <a:rPr lang="zh-CN" altLang="en-US"/>
              <a:t>程度；</a:t>
            </a:r>
            <a:endParaRPr lang="en-US" altLang="zh-CN"/>
          </a:p>
          <a:p>
            <a:pPr lvl="1">
              <a:buFont typeface="Wingdings" panose="05000000000000000000" charset="0"/>
              <a:buChar char="Ø"/>
            </a:pPr>
            <a:r>
              <a:rPr lang="zh-CN" altLang="en-US"/>
              <a:t>利用</a:t>
            </a:r>
            <a:r>
              <a:rPr lang="en-US" altLang="zh-CN"/>
              <a:t>DQ2</a:t>
            </a:r>
            <a:r>
              <a:rPr lang="zh-CN" altLang="en-US"/>
              <a:t>，调查各类型</a:t>
            </a:r>
            <a:r>
              <a:rPr lang="en-US" altLang="zh-CN"/>
              <a:t>TD Self-Fix</a:t>
            </a:r>
            <a:r>
              <a:rPr lang="zh-CN" altLang="en-US"/>
              <a:t>的确定</a:t>
            </a:r>
            <a:r>
              <a:rPr lang="zh-CN" altLang="en-US"/>
              <a:t>程度；</a:t>
            </a:r>
            <a:endParaRPr lang="zh-CN" altLang="en-US"/>
          </a:p>
          <a:p>
            <a:pPr lvl="0"/>
            <a:r>
              <a:rPr lang="en-US" altLang="zh-CN" b="1"/>
              <a:t>RQ2</a:t>
            </a:r>
            <a:r>
              <a:rPr lang="zh-CN" altLang="en-US" b="1"/>
              <a:t>：</a:t>
            </a:r>
            <a:endParaRPr lang="zh-CN" altLang="en-US"/>
          </a:p>
          <a:p>
            <a:pPr lvl="1">
              <a:buFont typeface="Wingdings" panose="05000000000000000000" charset="0"/>
              <a:buChar char="Ø"/>
            </a:pPr>
            <a:r>
              <a:rPr lang="zh-CN" altLang="en-US"/>
              <a:t>利用</a:t>
            </a:r>
            <a:r>
              <a:rPr lang="en-US" altLang="zh-CN"/>
              <a:t>GQ2</a:t>
            </a:r>
            <a:r>
              <a:rPr lang="zh-CN" altLang="en-US"/>
              <a:t>、</a:t>
            </a:r>
            <a:r>
              <a:rPr lang="en-US" altLang="zh-CN"/>
              <a:t>GQ4</a:t>
            </a:r>
            <a:r>
              <a:rPr lang="zh-CN" altLang="en-US"/>
              <a:t>调查从业者引入和</a:t>
            </a:r>
            <a:r>
              <a:rPr lang="en-US" altLang="zh-CN"/>
              <a:t>Self-Fix TD</a:t>
            </a:r>
            <a:r>
              <a:rPr lang="zh-CN" altLang="en-US"/>
              <a:t>的频率，以调查引入与修复</a:t>
            </a:r>
            <a:r>
              <a:rPr lang="en-US" altLang="zh-CN"/>
              <a:t>TD</a:t>
            </a:r>
            <a:r>
              <a:rPr lang="zh-CN" altLang="en-US"/>
              <a:t>的</a:t>
            </a:r>
            <a:r>
              <a:rPr lang="zh-CN" altLang="en-US">
                <a:sym typeface="+mn-ea"/>
              </a:rPr>
              <a:t>行为模式</a:t>
            </a:r>
            <a:r>
              <a:rPr lang="zh-CN" altLang="en-US"/>
              <a:t>；</a:t>
            </a:r>
            <a:endParaRPr lang="zh-CN" altLang="en-US"/>
          </a:p>
          <a:p>
            <a:pPr lvl="1">
              <a:buFont typeface="Wingdings" panose="05000000000000000000" charset="0"/>
              <a:buChar char="Ø"/>
            </a:pPr>
            <a:r>
              <a:rPr lang="zh-CN" altLang="en-US"/>
              <a:t>利用</a:t>
            </a:r>
            <a:r>
              <a:rPr lang="en-US" altLang="zh-CN"/>
              <a:t>GQ3</a:t>
            </a:r>
            <a:r>
              <a:rPr lang="zh-CN" altLang="en-US"/>
              <a:t>、</a:t>
            </a:r>
            <a:r>
              <a:rPr lang="en-US" altLang="zh-CN"/>
              <a:t>GQ5</a:t>
            </a:r>
            <a:r>
              <a:rPr lang="zh-CN" altLang="en-US"/>
              <a:t>调查从业者引入和</a:t>
            </a:r>
            <a:r>
              <a:rPr lang="en-US" altLang="zh-CN"/>
              <a:t>Self-Fix TD</a:t>
            </a:r>
            <a:r>
              <a:rPr lang="zh-CN" altLang="en-US"/>
              <a:t>的</a:t>
            </a:r>
            <a:r>
              <a:rPr lang="zh-CN" altLang="en-US"/>
              <a:t>具体原因；</a:t>
            </a:r>
            <a:endParaRPr lang="zh-CN" altLang="en-US"/>
          </a:p>
          <a:p>
            <a:pPr lvl="0"/>
            <a:r>
              <a:rPr lang="en-US" altLang="zh-CN" b="1"/>
              <a:t>RQ3</a:t>
            </a:r>
            <a:r>
              <a:rPr lang="zh-CN" altLang="en-US" b="1"/>
              <a:t>：</a:t>
            </a:r>
            <a:endParaRPr lang="zh-CN" altLang="en-US"/>
          </a:p>
          <a:p>
            <a:pPr lvl="1">
              <a:buFont typeface="Wingdings" panose="05000000000000000000" charset="0"/>
              <a:buChar char="Ø"/>
            </a:pPr>
            <a:r>
              <a:rPr lang="zh-CN" altLang="en-US"/>
              <a:t>利用</a:t>
            </a:r>
            <a:r>
              <a:rPr lang="en-US" altLang="zh-CN"/>
              <a:t>BQ1~BQ7</a:t>
            </a:r>
            <a:r>
              <a:rPr lang="zh-CN" altLang="en-US"/>
              <a:t>，调查从业者的个人</a:t>
            </a:r>
            <a:r>
              <a:rPr lang="zh-CN" altLang="en-US"/>
              <a:t>背景；</a:t>
            </a:r>
            <a:endParaRPr lang="zh-CN" altLang="en-US"/>
          </a:p>
          <a:p>
            <a:pPr lvl="1">
              <a:buFont typeface="Wingdings" panose="05000000000000000000" charset="0"/>
              <a:buChar char="Ø"/>
            </a:pPr>
            <a:r>
              <a:rPr lang="zh-CN" altLang="en-US"/>
              <a:t>利用</a:t>
            </a:r>
            <a:r>
              <a:rPr lang="en-US" altLang="zh-CN"/>
              <a:t>GQ4</a:t>
            </a:r>
            <a:r>
              <a:rPr lang="zh-CN" altLang="en-US"/>
              <a:t>，</a:t>
            </a:r>
            <a:r>
              <a:rPr lang="zh-CN" altLang="en-US">
                <a:sym typeface="+mn-ea"/>
              </a:rPr>
              <a:t>调查</a:t>
            </a:r>
            <a:r>
              <a:rPr lang="zh-CN" altLang="en-US">
                <a:sym typeface="+mn-ea"/>
              </a:rPr>
              <a:t>不同人群</a:t>
            </a:r>
            <a:r>
              <a:rPr lang="en-US" altLang="zh-CN"/>
              <a:t>Self-Fix TD</a:t>
            </a:r>
            <a:r>
              <a:rPr lang="zh-CN" altLang="en-US"/>
              <a:t>的</a:t>
            </a:r>
            <a:r>
              <a:rPr lang="zh-CN" altLang="en-US"/>
              <a:t>频率；</a:t>
            </a:r>
            <a:endParaRPr lang="zh-CN" altLang="en-US"/>
          </a:p>
          <a:p>
            <a:pPr lvl="1">
              <a:buFont typeface="Wingdings" panose="05000000000000000000" charset="0"/>
              <a:buChar char="Ø"/>
            </a:pPr>
            <a:r>
              <a:rPr lang="zh-CN" altLang="en-US"/>
              <a:t>利用</a:t>
            </a:r>
            <a:r>
              <a:rPr lang="en-US" altLang="zh-CN"/>
              <a:t>DQ2</a:t>
            </a:r>
            <a:r>
              <a:rPr lang="zh-CN" altLang="en-US"/>
              <a:t>，</a:t>
            </a:r>
            <a:r>
              <a:rPr lang="zh-CN" altLang="en-US">
                <a:sym typeface="+mn-ea"/>
              </a:rPr>
              <a:t>调查不同人群对不同类型</a:t>
            </a:r>
            <a:r>
              <a:rPr lang="en-US" altLang="zh-CN">
                <a:sym typeface="+mn-ea"/>
              </a:rPr>
              <a:t>TD </a:t>
            </a:r>
            <a:r>
              <a:rPr lang="en-US" altLang="zh-CN"/>
              <a:t>Self-Fix </a:t>
            </a:r>
            <a:r>
              <a:rPr lang="zh-CN" altLang="en-US"/>
              <a:t>的确定</a:t>
            </a:r>
            <a:r>
              <a:rPr lang="zh-CN" altLang="en-US"/>
              <a:t>程度；</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研究方法：RQ</a:t>
            </a:r>
            <a:r>
              <a:rPr lang="en-US" altLang="zh-CN">
                <a:sym typeface="+mn-ea"/>
              </a:rPr>
              <a:t>1</a:t>
            </a:r>
            <a:endParaRPr lang="en-US" altLang="zh-CN">
              <a:sym typeface="+mn-ea"/>
            </a:endParaRPr>
          </a:p>
        </p:txBody>
      </p:sp>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6" name="内容占位符 5"/>
          <p:cNvSpPr>
            <a:spLocks noGrp="1"/>
          </p:cNvSpPr>
          <p:nvPr>
            <p:ph idx="1"/>
          </p:nvPr>
        </p:nvSpPr>
        <p:spPr/>
        <p:txBody>
          <a:bodyPr/>
          <a:p>
            <a:r>
              <a:t>利用GQ1调查</a:t>
            </a:r>
            <a:r>
              <a:rPr lang="zh-CN"/>
              <a:t>从业者</a:t>
            </a:r>
            <a:r>
              <a:t>对TD概念的熟悉程度</a:t>
            </a:r>
            <a:r>
              <a:rPr lang="zh-CN"/>
              <a:t>；</a:t>
            </a:r>
            <a:endParaRPr lang="zh-CN"/>
          </a:p>
          <a:p/>
          <a:p>
            <a:r>
              <a:rPr lang="zh-CN" altLang="en-US">
                <a:sym typeface="+mn-ea"/>
              </a:rPr>
              <a:t>利用</a:t>
            </a:r>
            <a:r>
              <a:rPr lang="en-US" altLang="zh-CN">
                <a:sym typeface="+mn-ea"/>
              </a:rPr>
              <a:t>DQ2</a:t>
            </a:r>
            <a:r>
              <a:rPr lang="zh-CN" altLang="en-US">
                <a:sym typeface="+mn-ea"/>
              </a:rPr>
              <a:t>，调查从业者对各类型</a:t>
            </a:r>
            <a:r>
              <a:rPr lang="en-US" altLang="zh-CN">
                <a:sym typeface="+mn-ea"/>
              </a:rPr>
              <a:t>TD Self-Fix</a:t>
            </a:r>
            <a:r>
              <a:rPr lang="zh-CN" altLang="en-US">
                <a:sym typeface="+mn-ea"/>
              </a:rPr>
              <a:t>的</a:t>
            </a:r>
            <a:r>
              <a:rPr lang="zh-CN" altLang="en-US">
                <a:sym typeface="+mn-ea"/>
              </a:rPr>
              <a:t>有意程度；</a:t>
            </a:r>
            <a:endParaRPr lang="zh-CN"/>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a:sym typeface="+mn-ea"/>
              </a:rPr>
              <a:t>RQ1</a:t>
            </a:r>
            <a:r>
              <a:rPr lang="zh-CN" altLang="en-US">
                <a:sym typeface="+mn-ea"/>
              </a:rPr>
              <a:t>：大部分</a:t>
            </a:r>
            <a:r>
              <a:rPr lang="zh-CN" altLang="en-US">
                <a:sym typeface="+mn-ea"/>
              </a:rPr>
              <a:t>从业者熟悉</a:t>
            </a:r>
            <a:r>
              <a:rPr lang="en-US" altLang="zh-CN">
                <a:sym typeface="+mn-ea"/>
              </a:rPr>
              <a:t>TD</a:t>
            </a:r>
            <a:r>
              <a:rPr lang="zh-CN" altLang="en-US">
                <a:sym typeface="+mn-ea"/>
              </a:rPr>
              <a:t>概念</a:t>
            </a:r>
            <a:endParaRPr lang="zh-CN" altLang="en-US">
              <a:sym typeface="+mn-ea"/>
            </a:endParaRPr>
          </a:p>
        </p:txBody>
      </p:sp>
      <p:pic>
        <p:nvPicPr>
          <p:cNvPr id="5" name="内容占位符 4"/>
          <p:cNvPicPr>
            <a:picLocks noChangeAspect="1"/>
          </p:cNvPicPr>
          <p:nvPr>
            <p:ph idx="1"/>
          </p:nvPr>
        </p:nvPicPr>
        <p:blipFill>
          <a:blip r:embed="rId1"/>
          <a:stretch>
            <a:fillRect/>
          </a:stretch>
        </p:blipFill>
        <p:spPr>
          <a:xfrm>
            <a:off x="608330" y="2785745"/>
            <a:ext cx="4584700" cy="1811020"/>
          </a:xfrm>
          <a:prstGeom prst="rect">
            <a:avLst/>
          </a:prstGeom>
        </p:spPr>
      </p:pic>
      <p:sp>
        <p:nvSpPr>
          <p:cNvPr id="2" name="灯片编号占位符 1"/>
          <p:cNvSpPr>
            <a:spLocks noGrp="1"/>
          </p:cNvSpPr>
          <p:nvPr>
            <p:ph type="sldNum" sz="quarter" idx="12"/>
          </p:nvPr>
        </p:nvSpPr>
        <p:spPr/>
        <p:txBody>
          <a:bodyPr/>
          <a:p>
            <a:r>
              <a:rPr lang="en-US" altLang="zh-CN" smtClean="0"/>
              <a:t>page </a:t>
            </a:r>
            <a:fld id="{49AE70B2-8BF9-45C0-BB95-33D1B9D3A854}" type="slidenum">
              <a:rPr lang="zh-CN" altLang="en-US" smtClean="0"/>
            </a:fld>
            <a:endParaRPr lang="zh-CN" altLang="en-US"/>
          </a:p>
        </p:txBody>
      </p:sp>
      <p:sp>
        <p:nvSpPr>
          <p:cNvPr id="9" name="内容占位符 3"/>
          <p:cNvSpPr>
            <a:spLocks noGrp="1"/>
          </p:cNvSpPr>
          <p:nvPr/>
        </p:nvSpPr>
        <p:spPr>
          <a:xfrm>
            <a:off x="5193030" y="1490345"/>
            <a:ext cx="6384290" cy="4759325"/>
          </a:xfrm>
          <a:prstGeom prst="rect">
            <a:avLst/>
          </a:prstGeom>
        </p:spPr>
        <p:txBody>
          <a:bodyPr vert="horz"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大多数从业者熟悉</a:t>
            </a:r>
            <a:r>
              <a:rPr lang="en-US" altLang="zh-CN"/>
              <a:t>TD</a:t>
            </a:r>
            <a:r>
              <a:rPr lang="zh-CN" altLang="en-US"/>
              <a:t>概念；</a:t>
            </a:r>
            <a:endParaRPr lang="zh-CN" altLang="en-US"/>
          </a:p>
          <a:p>
            <a:endParaRPr lang="zh-CN" altLang="en-US"/>
          </a:p>
          <a:p>
            <a:r>
              <a:rPr lang="zh-CN" altLang="en-US"/>
              <a:t>Java比Python更熟悉一些：</a:t>
            </a:r>
            <a:endParaRPr lang="zh-CN" altLang="en-US"/>
          </a:p>
          <a:p>
            <a:endParaRPr lang="zh-CN" altLang="en-US"/>
          </a:p>
          <a:p>
            <a:pPr lvl="1">
              <a:buFont typeface="Wingdings" panose="05000000000000000000" charset="0"/>
              <a:buChar char="Ø"/>
            </a:pPr>
            <a:r>
              <a:rPr lang="zh-CN" altLang="en-US"/>
              <a:t>Wilcoxon Rank Sum test，p-value=0.02</a:t>
            </a:r>
            <a:r>
              <a:rPr lang="en-US" altLang="zh-CN"/>
              <a:t> </a:t>
            </a:r>
            <a:r>
              <a:rPr lang="zh-CN" altLang="en-US"/>
              <a:t>&lt;</a:t>
            </a:r>
            <a:r>
              <a:rPr lang="en-US" altLang="zh-CN"/>
              <a:t> </a:t>
            </a:r>
            <a:r>
              <a:rPr lang="zh-CN" altLang="en-US"/>
              <a:t>0.05；</a:t>
            </a:r>
            <a:endParaRPr lang="zh-CN" altLang="en-US"/>
          </a:p>
          <a:p>
            <a:pPr lvl="1">
              <a:buFont typeface="Wingdings" panose="05000000000000000000" charset="0"/>
              <a:buChar char="Ø"/>
            </a:pPr>
            <a:endParaRPr lang="zh-CN" altLang="en-US"/>
          </a:p>
          <a:p>
            <a:pPr lvl="1">
              <a:buFont typeface="Wingdings" panose="05000000000000000000" charset="0"/>
              <a:buChar char="Ø"/>
            </a:pPr>
            <a:r>
              <a:rPr lang="zh-CN" altLang="en-US"/>
              <a:t>Cliff's Delta Effect Siz</a:t>
            </a:r>
            <a:r>
              <a:rPr lang="en-US" altLang="zh-CN"/>
              <a:t>e</a:t>
            </a:r>
            <a:r>
              <a:rPr lang="zh-CN" altLang="en-US"/>
              <a:t>，|</a:t>
            </a:r>
            <a:r>
              <a:rPr lang="zh-CN" altLang="en-US">
                <a:sym typeface="+mn-ea"/>
              </a:rPr>
              <a:t>delta</a:t>
            </a:r>
            <a:r>
              <a:rPr lang="zh-CN" altLang="en-US"/>
              <a:t>|=0.1468</a:t>
            </a:r>
            <a:r>
              <a:rPr lang="en-US" altLang="zh-CN"/>
              <a:t> </a:t>
            </a:r>
            <a:r>
              <a:rPr lang="zh-CN" altLang="en-US"/>
              <a:t>&lt;</a:t>
            </a:r>
            <a:r>
              <a:rPr lang="en-US" altLang="zh-CN"/>
              <a:t> </a:t>
            </a:r>
            <a:r>
              <a:rPr lang="zh-CN" altLang="en-US"/>
              <a:t>0.147；</a:t>
            </a:r>
            <a:endParaRPr lang="zh-CN" altLang="en-US"/>
          </a:p>
          <a:p>
            <a:pPr lvl="1">
              <a:buFont typeface="Wingdings" panose="05000000000000000000" charset="0"/>
              <a:buChar char="Ø"/>
            </a:pPr>
            <a:endParaRPr lang="zh-CN" altLang="en-US" b="1">
              <a:sym typeface="+mn-ea"/>
            </a:endParaRPr>
          </a:p>
          <a:p>
            <a:pPr lvl="1">
              <a:buFont typeface="Wingdings" panose="05000000000000000000" charset="0"/>
              <a:buChar char="Ø"/>
            </a:pPr>
            <a:r>
              <a:rPr lang="zh-CN" altLang="en-US" b="1">
                <a:sym typeface="+mn-ea"/>
              </a:rPr>
              <a:t>Java和Python参与者关于TD熟悉程度有显著性差异，但影响不大；</a:t>
            </a:r>
            <a:endParaRPr lang="zh-CN" altLang="en-US" b="1"/>
          </a:p>
          <a:p>
            <a:pPr marL="0" lvl="0" indent="0">
              <a:buNone/>
            </a:pPr>
            <a:endParaRPr lang="zh-CN" altLang="en-US" b="1"/>
          </a:p>
        </p:txBody>
      </p:sp>
      <p:graphicFrame>
        <p:nvGraphicFramePr>
          <p:cNvPr id="4" name="对象 3">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6" name="图片 5"/>
          <p:cNvPicPr>
            <a:picLocks noChangeAspect="1"/>
          </p:cNvPicPr>
          <p:nvPr/>
        </p:nvPicPr>
        <p:blipFill>
          <a:blip r:embed="rId4"/>
          <a:stretch>
            <a:fillRect/>
          </a:stretch>
        </p:blipFill>
        <p:spPr>
          <a:xfrm>
            <a:off x="5193030" y="1544955"/>
            <a:ext cx="6123305" cy="47047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UNIT_PLACING_PICTURE_USER_VIEWPORT" val="{&quot;height&quot;:3736,&quot;width&quot;:6370}"/>
  <p:tag name="KSO_WM_UNIT_PLACING_PICTURE_USER_RELATIVERECTANGLE" val="{&quot;bottom&quot;:0,&quot;left&quot;:0,&quot;right&quot;:0,&quot;top&quot;:0}"/>
  <p:tag name="KSO_WM_UNIT_PLACING_PICTURE_COLLAGE_RELATIVERECTANGLE" val="{&quot;bottom&quot;:0,&quot;left&quot;:0.373701592198022,&quot;right&quot;:0.373701592198022,&quot;top&quot;:0}"/>
  <p:tag name="KSO_WM_UNIT_PLACING_PICTURE_COLLAGE_VIEWPORT" val="{&quot;height&quot;:5814.477276591595,&quot;width&quot;:2504.2121229295976}"/>
</p:tagLst>
</file>

<file path=ppt/tags/tag62.xml><?xml version="1.0" encoding="utf-8"?>
<p:tagLst xmlns:p="http://schemas.openxmlformats.org/presentationml/2006/main">
  <p:tag name="KSO_WM_UNIT_PLACING_PICTURE_USER_VIEWPORT" val="{&quot;height&quot;:3736,&quot;width&quot;:6370}"/>
  <p:tag name="KSO_WM_UNIT_PLACING_PICTURE_USER_RELATIVERECTANGLE" val="{&quot;bottom&quot;:0,&quot;left&quot;:0,&quot;right&quot;:0,&quot;top&quot;:0}"/>
  <p:tag name="KSO_WM_UNIT_PLACING_PICTURE_COLLAGE_RELATIVERECTANGLE" val="{&quot;bottom&quot;:0,&quot;left&quot;:0.373701592198022,&quot;right&quot;:0.373701592198022,&quot;top&quot;:0}"/>
  <p:tag name="KSO_WM_UNIT_PLACING_PICTURE_COLLAGE_VIEWPORT" val="{&quot;height&quot;:5814.477276591595,&quot;width&quot;:2504.2121229295976}"/>
</p:tagLst>
</file>

<file path=ppt/tags/tag63.xml><?xml version="1.0" encoding="utf-8"?>
<p:tagLst xmlns:p="http://schemas.openxmlformats.org/presentationml/2006/main">
  <p:tag name="KSO_WM_UNIT_PLACING_PICTURE_USER_VIEWPORT" val="{&quot;height&quot;:3736,&quot;width&quot;:6370}"/>
  <p:tag name="KSO_WM_UNIT_PLACING_PICTURE_USER_RELATIVERECTANGLE" val="{&quot;bottom&quot;:0,&quot;left&quot;:0,&quot;right&quot;:0,&quot;top&quot;:0}"/>
  <p:tag name="KSO_WM_UNIT_PLACING_PICTURE_COLLAGE_RELATIVERECTANGLE" val="{&quot;bottom&quot;:0,&quot;left&quot;:0.373701592198022,&quot;right&quot;:0.373701592198022,&quot;top&quot;:0}"/>
  <p:tag name="KSO_WM_UNIT_PLACING_PICTURE_COLLAGE_VIEWPORT" val="{&quot;height&quot;:5814.477276591595,&quot;width&quot;:2504.2121229295976}"/>
</p:tagLst>
</file>

<file path=ppt/tags/tag64.xml><?xml version="1.0" encoding="utf-8"?>
<p:tagLst xmlns:p="http://schemas.openxmlformats.org/presentationml/2006/main">
  <p:tag name="KSO_WM_UNIT_PLACING_PICTURE_USER_VIEWPORT" val="{&quot;height&quot;:3736,&quot;width&quot;:6370}"/>
  <p:tag name="KSO_WM_UNIT_PLACING_PICTURE_USER_RELATIVERECTANGLE" val="{&quot;bottom&quot;:0,&quot;left&quot;:0,&quot;right&quot;:0,&quot;top&quot;:0}"/>
  <p:tag name="KSO_WM_UNIT_PLACING_PICTURE_COLLAGE_RELATIVERECTANGLE" val="{&quot;bottom&quot;:0,&quot;left&quot;:0.373701592198022,&quot;right&quot;:0.373701592198022,&quot;top&quot;:0}"/>
  <p:tag name="KSO_WM_UNIT_PLACING_PICTURE_COLLAGE_VIEWPORT" val="{&quot;height&quot;:5814.477276591595,&quot;width&quot;:2504.2121229295976}"/>
</p:tagLst>
</file>

<file path=ppt/tags/tag65.xml><?xml version="1.0" encoding="utf-8"?>
<p:tagLst xmlns:p="http://schemas.openxmlformats.org/presentationml/2006/main">
  <p:tag name="commondata" val="eyJoZGlkIjoiZDM2MTA3YTY2MjdhNDFlYTEyNjY2MGI5ZDg2ODE0NDkifQ=="/>
  <p:tag name="resource_record_key" val="{&quot;70&quot;:[3314163,3314165,331414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7965</Words>
  <Application>WPS 演示</Application>
  <PresentationFormat>宽屏</PresentationFormat>
  <Paragraphs>433</Paragraphs>
  <Slides>30</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9" baseType="lpstr">
      <vt:lpstr>Arial</vt:lpstr>
      <vt:lpstr>宋体</vt:lpstr>
      <vt:lpstr>Wingdings</vt:lpstr>
      <vt:lpstr>Wingdings</vt:lpstr>
      <vt:lpstr>微软雅黑</vt:lpstr>
      <vt:lpstr>Arial Unicode MS</vt:lpstr>
      <vt:lpstr>Calibri</vt:lpstr>
      <vt:lpstr>WPS</vt:lpstr>
      <vt:lpstr>Equation.KSEE3</vt:lpstr>
      <vt:lpstr>Do practitioners intentionally self-fix Technical Debt and why?</vt:lpstr>
      <vt:lpstr>背景介绍</vt:lpstr>
      <vt:lpstr>Self-Fixed TD：由同一个人引入并偿还的TD</vt:lpstr>
      <vt:lpstr>研究问题</vt:lpstr>
      <vt:lpstr>研究方法：确定问卷调查对象</vt:lpstr>
      <vt:lpstr>研究方法：问卷结构</vt:lpstr>
      <vt:lpstr>研究方法：问卷问题与研究问题的关系</vt:lpstr>
      <vt:lpstr>研究方法：RQ1</vt:lpstr>
      <vt:lpstr>RQ1：大部分从业者熟悉TD概念</vt:lpstr>
      <vt:lpstr>RQ1：大部分从业者有意Self-Fix TD</vt:lpstr>
      <vt:lpstr>RQ1：从业者有意Self-Fix TD的类型</vt:lpstr>
      <vt:lpstr>RQ1：Java和Python对各类型TD Self-Fix态度</vt:lpstr>
      <vt:lpstr>研究方法：RQ2</vt:lpstr>
      <vt:lpstr>heat map：引入TD与Self-Fix TD频率的关系</vt:lpstr>
      <vt:lpstr>RQ2：引入TD的原因</vt:lpstr>
      <vt:lpstr>RQ2：Self-Fix TD的原因</vt:lpstr>
      <vt:lpstr>RQ2：Self-Fix TD的原因</vt:lpstr>
      <vt:lpstr>chord diagram：同时被提及原因之间的联系</vt:lpstr>
      <vt:lpstr>研究方法：RQ3</vt:lpstr>
      <vt:lpstr>RQ3：背景信息分组</vt:lpstr>
      <vt:lpstr>RQ3：各群体Self-Fix TD频率</vt:lpstr>
      <vt:lpstr>RQ3：各群体对各类型TD Self-Fix确定性</vt:lpstr>
      <vt:lpstr>RQ3：团队角色组Self-Fix TD倾向</vt:lpstr>
      <vt:lpstr>RQ3：软件开发经验组Self-Fix TD倾向</vt:lpstr>
      <vt:lpstr>RQ3：项目经验组Self-Fix TD倾向</vt:lpstr>
      <vt:lpstr>RQ3：项目贡献组Self-Fix TD倾向</vt:lpstr>
      <vt:lpstr>讨论</vt:lpstr>
      <vt:lpstr>有效性威胁</vt:lpstr>
      <vt:lpstr>Self-Fix TD论文</vt:lpstr>
      <vt:lpstr>Thanks for Your Attention！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听</cp:lastModifiedBy>
  <cp:revision>1401</cp:revision>
  <dcterms:created xsi:type="dcterms:W3CDTF">2019-06-19T02:08:00Z</dcterms:created>
  <dcterms:modified xsi:type="dcterms:W3CDTF">2024-11-19T11:59:57Z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16055AD5726A444FBFEFE942A6E2DAB9_11</vt:lpwstr>
  </property>
</Properties>
</file>