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2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6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6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1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7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5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6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1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ED1EB4-BF32-41A5-A84D-3208BF98FFB8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C64BB0-5B2A-4507-A90D-CFC1EC7E9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4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9F508-D971-4FD6-97FA-4276831D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5A71-B988-435F-BB69-D3FF4717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F56FD2-4139-4575-8271-EE5EFEBC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67" y="857675"/>
            <a:ext cx="2390410" cy="514066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AF4756-B050-4D7A-A8A7-7BC9B46E6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2B72FA-2491-44C9-A843-9CFE932EE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553" y="893398"/>
            <a:ext cx="6019601" cy="3187208"/>
          </a:xfrm>
        </p:spPr>
        <p:txBody>
          <a:bodyPr>
            <a:normAutofit/>
          </a:bodyPr>
          <a:lstStyle/>
          <a:p>
            <a:r>
              <a:rPr lang="en-GB"/>
              <a:t>predictii in nba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E2899-E4DD-4429-AC4E-09BD8495F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3933" y="4141784"/>
            <a:ext cx="5958841" cy="138816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9F0F85F-2606-43C3-9469-33395234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77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CE66-B071-4F69-B6D7-5049D78A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</a:t>
            </a:r>
            <a:r>
              <a:rPr lang="ro-RO" b="1" dirty="0"/>
              <a:t>ț</a:t>
            </a:r>
            <a:r>
              <a:rPr lang="en-GB" b="1" dirty="0" err="1"/>
              <a:t>inut</a:t>
            </a:r>
            <a:r>
              <a:rPr lang="en-GB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39B2-AB1F-400F-AEAA-F64C4A7E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65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757C-94D1-4215-B5F2-9DC8C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La ce ne ajută? De ce predicții?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A329-3416-41BC-A265-DD85F42D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ro-RO" dirty="0"/>
              <a:t>Pariuri</a:t>
            </a:r>
          </a:p>
          <a:p>
            <a:r>
              <a:rPr lang="ro-RO" dirty="0"/>
              <a:t>Cine va </a:t>
            </a:r>
            <a:r>
              <a:rPr lang="ro-RO" dirty="0" err="1"/>
              <a:t>castiga</a:t>
            </a:r>
            <a:r>
              <a:rPr lang="ro-RO" dirty="0"/>
              <a:t> MVP-</a:t>
            </a:r>
            <a:r>
              <a:rPr lang="ro-RO" dirty="0" err="1"/>
              <a:t>ul</a:t>
            </a:r>
            <a:r>
              <a:rPr lang="ro-RO" dirty="0"/>
              <a:t>?</a:t>
            </a:r>
          </a:p>
          <a:p>
            <a:r>
              <a:rPr lang="ro-RO" dirty="0"/>
              <a:t>Ce echipa va </a:t>
            </a:r>
            <a:r>
              <a:rPr lang="ro-RO" dirty="0" err="1"/>
              <a:t>castiga</a:t>
            </a:r>
            <a:r>
              <a:rPr lang="ro-RO" dirty="0"/>
              <a:t>?</a:t>
            </a:r>
          </a:p>
          <a:p>
            <a:r>
              <a:rPr lang="ro-RO" dirty="0"/>
              <a:t>Analiza a </a:t>
            </a:r>
            <a:r>
              <a:rPr lang="ro-RO" dirty="0" err="1"/>
              <a:t>jucatorilor</a:t>
            </a:r>
            <a:endParaRPr lang="ro-RO" dirty="0"/>
          </a:p>
          <a:p>
            <a:endParaRPr lang="ro-RO" dirty="0"/>
          </a:p>
          <a:p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BF03359-46C8-443B-9171-88798B06B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0" r="21518" b="1"/>
          <a:stretch/>
        </p:blipFill>
        <p:spPr>
          <a:xfrm>
            <a:off x="8080881" y="2093789"/>
            <a:ext cx="2896569" cy="35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9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147-6EAB-432B-9549-7815A6D7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10" y="609600"/>
            <a:ext cx="9793561" cy="55672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Top </a:t>
            </a:r>
            <a:r>
              <a:rPr lang="en-GB" dirty="0" err="1"/>
              <a:t>juc</a:t>
            </a:r>
            <a:r>
              <a:rPr lang="ro-RO" dirty="0"/>
              <a:t>ă</a:t>
            </a:r>
            <a:r>
              <a:rPr lang="en-GB" dirty="0"/>
              <a:t>tori</a:t>
            </a:r>
            <a:r>
              <a:rPr lang="ro-RO" dirty="0"/>
              <a:t> pe poziții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71A0-560E-4E31-A8A9-923A2F65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POINT GUARD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b="1" dirty="0"/>
              <a:t>SHOOTING GUARD</a:t>
            </a:r>
          </a:p>
          <a:p>
            <a:endParaRPr lang="ro-R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634FB7-4B6C-4EB0-8B19-04310AC72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91953"/>
              </p:ext>
            </p:extLst>
          </p:nvPr>
        </p:nvGraphicFramePr>
        <p:xfrm>
          <a:off x="4599994" y="1638300"/>
          <a:ext cx="6064892" cy="1142222"/>
        </p:xfrm>
        <a:graphic>
          <a:graphicData uri="http://schemas.openxmlformats.org/drawingml/2006/table">
            <a:tbl>
              <a:tblPr/>
              <a:tblGrid>
                <a:gridCol w="1133728">
                  <a:extLst>
                    <a:ext uri="{9D8B030D-6E8A-4147-A177-3AD203B41FA5}">
                      <a16:colId xmlns:a16="http://schemas.microsoft.com/office/drawing/2014/main" val="1466876018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374126656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3195499835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2273929867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2015835703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729068798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108551281"/>
                    </a:ext>
                  </a:extLst>
                </a:gridCol>
                <a:gridCol w="704452">
                  <a:extLst>
                    <a:ext uri="{9D8B030D-6E8A-4147-A177-3AD203B41FA5}">
                      <a16:colId xmlns:a16="http://schemas.microsoft.com/office/drawing/2014/main" val="23429028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249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Damian Lillard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93.77385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18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LeBron James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674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 </a:t>
                      </a:r>
                      <a:r>
                        <a:rPr lang="en-GB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Doncic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946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Eric Bledsoe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52.95794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087252"/>
                  </a:ext>
                </a:extLst>
              </a:tr>
              <a:tr h="18972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Paul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77.01506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826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1EA9F5-B137-499B-BBDF-4295BEE8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68160"/>
              </p:ext>
            </p:extLst>
          </p:nvPr>
        </p:nvGraphicFramePr>
        <p:xfrm>
          <a:off x="4599994" y="4076700"/>
          <a:ext cx="6064894" cy="1143000"/>
        </p:xfrm>
        <a:graphic>
          <a:graphicData uri="http://schemas.openxmlformats.org/drawingml/2006/table">
            <a:tbl>
              <a:tblPr/>
              <a:tblGrid>
                <a:gridCol w="1638276">
                  <a:extLst>
                    <a:ext uri="{9D8B030D-6E8A-4147-A177-3AD203B41FA5}">
                      <a16:colId xmlns:a16="http://schemas.microsoft.com/office/drawing/2014/main" val="1753344190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2500805911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1143278632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2900915007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93283469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2787628349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3228041674"/>
                    </a:ext>
                  </a:extLst>
                </a:gridCol>
                <a:gridCol w="632374">
                  <a:extLst>
                    <a:ext uri="{9D8B030D-6E8A-4147-A177-3AD203B41FA5}">
                      <a16:colId xmlns:a16="http://schemas.microsoft.com/office/drawing/2014/main" val="3016676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414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Harden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111.3656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491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Devin Booker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76.63919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147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Donte DiVincenzo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42.56826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717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Shai </a:t>
                      </a:r>
                      <a:r>
                        <a:rPr lang="en-GB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Gilgeous</a:t>
                      </a:r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-Alexander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576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Bradley Beal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71.22078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04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3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877E-475D-4F69-B5A9-4ABA8EF6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194" y="1198984"/>
            <a:ext cx="5407090" cy="4845984"/>
          </a:xfrm>
        </p:spPr>
        <p:txBody>
          <a:bodyPr/>
          <a:lstStyle/>
          <a:p>
            <a:r>
              <a:rPr lang="ro-RO" b="1" dirty="0" err="1"/>
              <a:t>Small</a:t>
            </a:r>
            <a:r>
              <a:rPr lang="ro-RO" b="1" dirty="0"/>
              <a:t> </a:t>
            </a:r>
            <a:r>
              <a:rPr lang="ro-RO" b="1" dirty="0" err="1"/>
              <a:t>forward</a:t>
            </a:r>
            <a:endParaRPr lang="ro-RO" b="1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b="1" dirty="0"/>
              <a:t>Power </a:t>
            </a:r>
            <a:r>
              <a:rPr lang="ro-RO" b="1" dirty="0" err="1"/>
              <a:t>forward</a:t>
            </a:r>
            <a:endParaRPr lang="ro-RO" b="1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b="1" dirty="0"/>
              <a:t> Center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B2D31A-712D-496F-B3D5-8D2D67ADE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71269"/>
              </p:ext>
            </p:extLst>
          </p:nvPr>
        </p:nvGraphicFramePr>
        <p:xfrm>
          <a:off x="5198995" y="813032"/>
          <a:ext cx="5822811" cy="1143000"/>
        </p:xfrm>
        <a:graphic>
          <a:graphicData uri="http://schemas.openxmlformats.org/drawingml/2006/table">
            <a:tbl>
              <a:tblPr/>
              <a:tblGrid>
                <a:gridCol w="1264813">
                  <a:extLst>
                    <a:ext uri="{9D8B030D-6E8A-4147-A177-3AD203B41FA5}">
                      <a16:colId xmlns:a16="http://schemas.microsoft.com/office/drawing/2014/main" val="3359235822"/>
                    </a:ext>
                  </a:extLst>
                </a:gridCol>
                <a:gridCol w="689898">
                  <a:extLst>
                    <a:ext uri="{9D8B030D-6E8A-4147-A177-3AD203B41FA5}">
                      <a16:colId xmlns:a16="http://schemas.microsoft.com/office/drawing/2014/main" val="638634909"/>
                    </a:ext>
                  </a:extLst>
                </a:gridCol>
                <a:gridCol w="689898">
                  <a:extLst>
                    <a:ext uri="{9D8B030D-6E8A-4147-A177-3AD203B41FA5}">
                      <a16:colId xmlns:a16="http://schemas.microsoft.com/office/drawing/2014/main" val="3015708791"/>
                    </a:ext>
                  </a:extLst>
                </a:gridCol>
                <a:gridCol w="689898">
                  <a:extLst>
                    <a:ext uri="{9D8B030D-6E8A-4147-A177-3AD203B41FA5}">
                      <a16:colId xmlns:a16="http://schemas.microsoft.com/office/drawing/2014/main" val="4153619065"/>
                    </a:ext>
                  </a:extLst>
                </a:gridCol>
                <a:gridCol w="689898">
                  <a:extLst>
                    <a:ext uri="{9D8B030D-6E8A-4147-A177-3AD203B41FA5}">
                      <a16:colId xmlns:a16="http://schemas.microsoft.com/office/drawing/2014/main" val="977945676"/>
                    </a:ext>
                  </a:extLst>
                </a:gridCol>
                <a:gridCol w="418610">
                  <a:extLst>
                    <a:ext uri="{9D8B030D-6E8A-4147-A177-3AD203B41FA5}">
                      <a16:colId xmlns:a16="http://schemas.microsoft.com/office/drawing/2014/main" val="2474994051"/>
                    </a:ext>
                  </a:extLst>
                </a:gridCol>
                <a:gridCol w="689898">
                  <a:extLst>
                    <a:ext uri="{9D8B030D-6E8A-4147-A177-3AD203B41FA5}">
                      <a16:colId xmlns:a16="http://schemas.microsoft.com/office/drawing/2014/main" val="2133816562"/>
                    </a:ext>
                  </a:extLst>
                </a:gridCol>
                <a:gridCol w="689898">
                  <a:extLst>
                    <a:ext uri="{9D8B030D-6E8A-4147-A177-3AD203B41FA5}">
                      <a16:colId xmlns:a16="http://schemas.microsoft.com/office/drawing/2014/main" val="32633909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6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Khris</a:t>
                      </a:r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Middleton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62.41357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721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Jimmy Butler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74.47876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87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Kawhi Leonard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78.28817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927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DeMar DeRozan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74.10653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21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Gordon Hayward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50.58006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175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A6A72C-ECA3-4207-92AA-4600BD5F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0276"/>
              </p:ext>
            </p:extLst>
          </p:nvPr>
        </p:nvGraphicFramePr>
        <p:xfrm>
          <a:off x="5238069" y="2765080"/>
          <a:ext cx="5744662" cy="1143000"/>
        </p:xfrm>
        <a:graphic>
          <a:graphicData uri="http://schemas.openxmlformats.org/drawingml/2006/table">
            <a:tbl>
              <a:tblPr/>
              <a:tblGrid>
                <a:gridCol w="1477462">
                  <a:extLst>
                    <a:ext uri="{9D8B030D-6E8A-4147-A177-3AD203B41FA5}">
                      <a16:colId xmlns:a16="http://schemas.microsoft.com/office/drawing/2014/main" val="548891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31267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08616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40139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79047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332912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53981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42281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264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Giannis Antetokounmpo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106.0993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580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Bam Adebayo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80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Anthony Davis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94.83228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830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Jayson Tatum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75.53825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751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Tobias Harris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69.18155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623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CB9F73-6196-4C42-A694-986F00CF5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40759"/>
              </p:ext>
            </p:extLst>
          </p:nvPr>
        </p:nvGraphicFramePr>
        <p:xfrm>
          <a:off x="5198995" y="4672556"/>
          <a:ext cx="5740398" cy="1372412"/>
        </p:xfrm>
        <a:graphic>
          <a:graphicData uri="http://schemas.openxmlformats.org/drawingml/2006/table">
            <a:tbl>
              <a:tblPr/>
              <a:tblGrid>
                <a:gridCol w="1231747">
                  <a:extLst>
                    <a:ext uri="{9D8B030D-6E8A-4147-A177-3AD203B41FA5}">
                      <a16:colId xmlns:a16="http://schemas.microsoft.com/office/drawing/2014/main" val="782729727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2145123050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1394434233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4115367382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3217573954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1806341328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4176358008"/>
                    </a:ext>
                  </a:extLst>
                </a:gridCol>
                <a:gridCol w="644093">
                  <a:extLst>
                    <a:ext uri="{9D8B030D-6E8A-4147-A177-3AD203B41FA5}">
                      <a16:colId xmlns:a16="http://schemas.microsoft.com/office/drawing/2014/main" val="1652218475"/>
                    </a:ext>
                  </a:extLst>
                </a:gridCol>
              </a:tblGrid>
              <a:tr h="48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Tot_stats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Win_c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617137"/>
                  </a:ext>
                </a:extLst>
              </a:tr>
              <a:tr h="16471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Rudy </a:t>
                      </a:r>
                      <a:r>
                        <a:rPr lang="en-GB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Gobert</a:t>
                      </a:r>
                      <a:endParaRPr lang="en-GB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87.21877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65652"/>
                  </a:ext>
                </a:extLst>
              </a:tr>
              <a:tr h="16471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 Jokic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97.63927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683861"/>
                  </a:ext>
                </a:extLst>
              </a:tr>
              <a:tr h="16471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 Lopez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54.59135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264580"/>
                  </a:ext>
                </a:extLst>
              </a:tr>
              <a:tr h="16471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Hassan Whiteside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951373"/>
                  </a:ext>
                </a:extLst>
              </a:tr>
              <a:tr h="1566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Domantas Sabonis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77.14547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7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75122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rgbClr val="418AB3"/>
      </a:dk1>
      <a:lt1>
        <a:srgbClr val="FFFFFF"/>
      </a:lt1>
      <a:dk2>
        <a:srgbClr val="565349"/>
      </a:dk2>
      <a:lt2>
        <a:srgbClr val="DDDDDD"/>
      </a:lt2>
      <a:accent1>
        <a:srgbClr val="418AB3"/>
      </a:accent1>
      <a:accent2>
        <a:srgbClr val="C00000"/>
      </a:accent2>
      <a:accent3>
        <a:srgbClr val="FFFFFF"/>
      </a:accent3>
      <a:accent4>
        <a:srgbClr val="418AB3"/>
      </a:accent4>
      <a:accent5>
        <a:srgbClr val="418AB3"/>
      </a:accent5>
      <a:accent6>
        <a:srgbClr val="418AB3"/>
      </a:accent6>
      <a:hlink>
        <a:srgbClr val="418AB3"/>
      </a:hlink>
      <a:folHlink>
        <a:srgbClr val="418AB3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354</Words>
  <Application>Microsoft Office PowerPoint</Application>
  <PresentationFormat>Widescreen</PresentationFormat>
  <Paragraphs>265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predictii in nba</vt:lpstr>
      <vt:lpstr>Conținut </vt:lpstr>
      <vt:lpstr>La ce ne ajută? De ce predicții? </vt:lpstr>
      <vt:lpstr>Top jucători pe poziții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predictii in nba</dc:title>
  <dc:creator>Emilian Anton</dc:creator>
  <cp:lastModifiedBy>Emilian Anton</cp:lastModifiedBy>
  <cp:revision>8</cp:revision>
  <dcterms:created xsi:type="dcterms:W3CDTF">2020-09-11T14:45:44Z</dcterms:created>
  <dcterms:modified xsi:type="dcterms:W3CDTF">2020-09-11T16:46:45Z</dcterms:modified>
</cp:coreProperties>
</file>