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4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2" r:id="rId16"/>
    <p:sldId id="273" r:id="rId17"/>
    <p:sldId id="275" r:id="rId18"/>
    <p:sldId id="278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2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6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6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1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6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1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ED1EB4-BF32-41A5-A84D-3208BF98FFB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4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9F508-D971-4FD6-97FA-4276831D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5A71-B988-435F-BB69-D3FF4717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F56FD2-4139-4575-8271-EE5EFEBC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67" y="857675"/>
            <a:ext cx="2390410" cy="51406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F4756-B050-4D7A-A8A7-7BC9B46E6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2B72FA-2491-44C9-A843-9CFE932EE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53" y="893398"/>
            <a:ext cx="6019601" cy="3187208"/>
          </a:xfrm>
        </p:spPr>
        <p:txBody>
          <a:bodyPr>
            <a:normAutofit/>
          </a:bodyPr>
          <a:lstStyle/>
          <a:p>
            <a:r>
              <a:rPr lang="en-GB"/>
              <a:t>predictii in nba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E2899-E4DD-4429-AC4E-09BD8495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933" y="4141784"/>
            <a:ext cx="5958841" cy="138816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9F0F85F-2606-43C3-9469-33395234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77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7EFBCE95-0933-4017-83C3-98652DF2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057" y="423169"/>
            <a:ext cx="4754880" cy="777240"/>
          </a:xfrm>
        </p:spPr>
        <p:txBody>
          <a:bodyPr/>
          <a:lstStyle/>
          <a:p>
            <a:pPr algn="ctr"/>
            <a:r>
              <a:rPr lang="ro-RO" dirty="0"/>
              <a:t>James Harden</a:t>
            </a:r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E64B6D2-C4DD-4568-9930-3BB226803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433603"/>
            <a:ext cx="4754880" cy="777240"/>
          </a:xfrm>
        </p:spPr>
        <p:txBody>
          <a:bodyPr/>
          <a:lstStyle/>
          <a:p>
            <a:pPr algn="ctr"/>
            <a:r>
              <a:rPr lang="ro-RO" dirty="0"/>
              <a:t>J.P. Marcus</a:t>
            </a:r>
            <a:endParaRPr lang="en-US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AB7F3EE-6D73-43E9-A501-2850F36D6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1386840"/>
            <a:ext cx="4754880" cy="4715762"/>
          </a:xfrm>
        </p:spPr>
        <p:txBody>
          <a:bodyPr anchor="ctr"/>
          <a:lstStyle/>
          <a:p>
            <a:pPr algn="ctr"/>
            <a:r>
              <a:rPr lang="ro-RO" dirty="0"/>
              <a:t>1 Minut!!!</a:t>
            </a:r>
          </a:p>
          <a:p>
            <a:pPr algn="ctr"/>
            <a:r>
              <a:rPr lang="ro-RO" dirty="0"/>
              <a:t>Cleveland Cavaliers</a:t>
            </a:r>
            <a:endParaRPr lang="en-US" dirty="0"/>
          </a:p>
        </p:txBody>
      </p:sp>
      <p:pic>
        <p:nvPicPr>
          <p:cNvPr id="7" name="Tartalom helye 5">
            <a:extLst>
              <a:ext uri="{FF2B5EF4-FFF2-40B4-BE49-F238E27FC236}">
                <a16:creationId xmlns:a16="http://schemas.microsoft.com/office/drawing/2014/main" id="{EA717C77-25B7-4278-BF38-D6B69270B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9" y="1722759"/>
            <a:ext cx="4595475" cy="437984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074534-DAAD-4B4F-8848-A993E67454BD}"/>
              </a:ext>
            </a:extLst>
          </p:cNvPr>
          <p:cNvSpPr txBox="1"/>
          <p:nvPr/>
        </p:nvSpPr>
        <p:spPr>
          <a:xfrm>
            <a:off x="1885455" y="101574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b="1" dirty="0" err="1"/>
              <a:t>cea</a:t>
            </a:r>
            <a:r>
              <a:rPr lang="en-GB" b="1" dirty="0"/>
              <a:t> </a:t>
            </a:r>
            <a:r>
              <a:rPr lang="en-GB" b="1" dirty="0" err="1"/>
              <a:t>mai</a:t>
            </a:r>
            <a:r>
              <a:rPr lang="en-GB" b="1" dirty="0"/>
              <a:t> </a:t>
            </a:r>
            <a:r>
              <a:rPr lang="en-GB" b="1" dirty="0" err="1"/>
              <a:t>frumoas</a:t>
            </a:r>
            <a:r>
              <a:rPr lang="ro-RO" b="1" dirty="0"/>
              <a:t>ă</a:t>
            </a:r>
            <a:r>
              <a:rPr lang="en-GB" b="1" dirty="0"/>
              <a:t> barb</a:t>
            </a:r>
            <a:r>
              <a:rPr lang="ro-RO" b="1" dirty="0"/>
              <a:t>ă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C2B82-1062-4BCA-B019-AA6B7179250C}"/>
              </a:ext>
            </a:extLst>
          </p:cNvPr>
          <p:cNvSpPr txBox="1"/>
          <p:nvPr/>
        </p:nvSpPr>
        <p:spPr>
          <a:xfrm>
            <a:off x="7420977" y="10261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cel mai </a:t>
            </a:r>
            <a:r>
              <a:rPr lang="ro-RO" b="1" dirty="0" err="1"/>
              <a:t>incălzit</a:t>
            </a:r>
            <a:r>
              <a:rPr lang="ro-RO" b="1" dirty="0"/>
              <a:t> jucător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2454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5C1108-AE66-4BCA-91F6-801BE479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CAMPION NBA </a:t>
            </a:r>
            <a:r>
              <a:rPr lang="ro-RO" dirty="0"/>
              <a:t>2019-</a:t>
            </a:r>
            <a:r>
              <a:rPr lang="en-US" dirty="0"/>
              <a:t>2020?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66B59D-42BC-4BA8-9AB8-AA924614456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>
            <a:normAutofit fontScale="92500" lnSpcReduction="10000"/>
          </a:bodyPr>
          <a:lstStyle/>
          <a:p>
            <a:r>
              <a:rPr lang="ro-RO" u="sng" dirty="0"/>
              <a:t>Modelul folosit</a:t>
            </a:r>
            <a:r>
              <a:rPr lang="en-US" u="sng" dirty="0"/>
              <a:t>:  </a:t>
            </a:r>
          </a:p>
          <a:p>
            <a:pPr marL="548640" lvl="2" indent="0" algn="ctr">
              <a:buNone/>
            </a:pPr>
            <a:endParaRPr lang="en-US" dirty="0"/>
          </a:p>
          <a:p>
            <a:pPr marL="548640" lvl="2" indent="0" algn="ctr">
              <a:buNone/>
            </a:pPr>
            <a:r>
              <a:rPr lang="en-US" sz="2600" dirty="0"/>
              <a:t>(</a:t>
            </a:r>
            <a:r>
              <a:rPr lang="ro-RO" sz="2600" dirty="0"/>
              <a:t>(</a:t>
            </a:r>
            <a:r>
              <a:rPr lang="en-US" sz="2600" dirty="0"/>
              <a:t>USG</a:t>
            </a:r>
            <a:r>
              <a:rPr lang="ro-RO" sz="2600" dirty="0"/>
              <a:t>%) </a:t>
            </a:r>
            <a:r>
              <a:rPr lang="en-US" sz="2600" dirty="0"/>
              <a:t>*</a:t>
            </a:r>
            <a:r>
              <a:rPr lang="ro-RO" sz="2600" dirty="0"/>
              <a:t> </a:t>
            </a:r>
            <a:r>
              <a:rPr lang="en-US" sz="2600" dirty="0"/>
              <a:t> </a:t>
            </a:r>
            <a:r>
              <a:rPr lang="en-US" sz="2600" dirty="0" err="1"/>
              <a:t>WinCon</a:t>
            </a:r>
            <a:r>
              <a:rPr lang="en-US" sz="2600" dirty="0"/>
              <a:t> * </a:t>
            </a:r>
            <a:r>
              <a:rPr lang="ro-RO" sz="2600" dirty="0"/>
              <a:t> (</a:t>
            </a:r>
            <a:r>
              <a:rPr lang="en-US" sz="2600" dirty="0"/>
              <a:t>Win</a:t>
            </a:r>
            <a:r>
              <a:rPr lang="ro-RO" sz="2600" dirty="0"/>
              <a:t>%)</a:t>
            </a:r>
            <a:r>
              <a:rPr lang="en-US" sz="2600" dirty="0"/>
              <a:t> + </a:t>
            </a:r>
            <a:r>
              <a:rPr lang="en-US" sz="2600" dirty="0" err="1"/>
              <a:t>MVP_Value</a:t>
            </a:r>
            <a:r>
              <a:rPr lang="en-US" sz="2600" dirty="0"/>
              <a:t>)/ </a:t>
            </a:r>
            <a:r>
              <a:rPr lang="en-US" sz="2600" dirty="0" err="1"/>
              <a:t>Nr_Players</a:t>
            </a:r>
            <a:r>
              <a:rPr lang="en-US" sz="2600" dirty="0"/>
              <a:t> = </a:t>
            </a:r>
            <a:r>
              <a:rPr lang="en-US" sz="2600" dirty="0" err="1"/>
              <a:t>TeamValue</a:t>
            </a:r>
            <a:endParaRPr lang="en-US" sz="2600" dirty="0"/>
          </a:p>
          <a:p>
            <a:pPr marL="45720" indent="0">
              <a:buNone/>
            </a:pPr>
            <a:r>
              <a:rPr lang="en-US" dirty="0"/>
              <a:t> ,</a:t>
            </a:r>
            <a:r>
              <a:rPr lang="en-US" dirty="0" err="1"/>
              <a:t>unde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ro-RO" dirty="0"/>
              <a:t>USG</a:t>
            </a:r>
            <a:r>
              <a:rPr lang="en-US" dirty="0"/>
              <a:t>% - </a:t>
            </a:r>
            <a:r>
              <a:rPr lang="en-US" dirty="0" err="1"/>
              <a:t>implica</a:t>
            </a:r>
            <a:r>
              <a:rPr lang="ro-RO" dirty="0"/>
              <a:t>ția jucătorului în jocul echipei cât timp era pe teren</a:t>
            </a:r>
          </a:p>
          <a:p>
            <a:pPr marL="45720" indent="0">
              <a:buNone/>
            </a:pPr>
            <a:r>
              <a:rPr lang="ro-RO" dirty="0"/>
              <a:t>	WinCon – contribuția jucătorului la victoria echipei</a:t>
            </a:r>
          </a:p>
          <a:p>
            <a:pPr marL="45720" indent="0">
              <a:buNone/>
            </a:pPr>
            <a:r>
              <a:rPr lang="ro-RO" dirty="0"/>
              <a:t>	Win% -  procentajul meciurilor câștigate</a:t>
            </a:r>
          </a:p>
          <a:p>
            <a:pPr marL="45720" indent="0">
              <a:buNone/>
            </a:pPr>
            <a:r>
              <a:rPr lang="ro-RO" dirty="0"/>
              <a:t>	MVP_Value - valoarea jucătorului în clasamentul de MVP</a:t>
            </a:r>
          </a:p>
          <a:p>
            <a:pPr marL="45720" indent="0">
              <a:buNone/>
            </a:pPr>
            <a:r>
              <a:rPr lang="ro-RO" dirty="0"/>
              <a:t>	Nr_Players – numărul jucătorilor în echipă</a:t>
            </a:r>
          </a:p>
          <a:p>
            <a:pPr marL="45720" indent="0">
              <a:buNone/>
            </a:pPr>
            <a:r>
              <a:rPr lang="ro-RO" dirty="0"/>
              <a:t>	TeamValue – valoare care arată șansa echipei pentru câștigarea campionatului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466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E6BD-0DE0-40CB-8384-4CB540D4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86" y="609600"/>
            <a:ext cx="9875520" cy="1356360"/>
          </a:xfrm>
        </p:spPr>
        <p:txBody>
          <a:bodyPr/>
          <a:lstStyle/>
          <a:p>
            <a:r>
              <a:rPr lang="ro-RO" dirty="0"/>
              <a:t>Valoarea echipelor în clasament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3C1F0-2404-461B-8E6C-6FF5B1008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1451113"/>
            <a:ext cx="7295322" cy="4933796"/>
          </a:xfr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FBABFA7-1E24-45BB-8C89-5F6945B39A76}"/>
              </a:ext>
            </a:extLst>
          </p:cNvPr>
          <p:cNvSpPr txBox="1"/>
          <p:nvPr/>
        </p:nvSpPr>
        <p:spPr>
          <a:xfrm>
            <a:off x="7543801" y="3179347"/>
            <a:ext cx="4094921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 Angeles </a:t>
            </a:r>
            <a:r>
              <a:rPr lang="ro-RO" dirty="0"/>
              <a:t>Laker –</a:t>
            </a:r>
            <a:r>
              <a:rPr lang="en-US" dirty="0"/>
              <a:t>&gt; 2.55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 Angeles Clippers -&gt; 3.12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Miami Heat -&gt; 4.45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Toronto Raptors-&gt; 2.83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Boston Celtics -&gt; 2.9</a:t>
            </a:r>
          </a:p>
        </p:txBody>
      </p:sp>
    </p:spTree>
    <p:extLst>
      <p:ext uri="{BB962C8B-B14F-4D97-AF65-F5344CB8AC3E}">
        <p14:creationId xmlns:p14="http://schemas.microsoft.com/office/powerpoint/2010/main" val="376794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D25A02-E057-427E-A8CC-FD8CBC60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CAMPION NBA 2019-2020!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E691292-719A-4313-AE9A-039926939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33" y="4851213"/>
            <a:ext cx="1599990" cy="139125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FDDA15-310A-4CF3-95C0-BCBFB07B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29" y="2415655"/>
            <a:ext cx="1441173" cy="123245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143D559-EC76-4773-A545-7E29606F6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9" y="4800601"/>
            <a:ext cx="1232451" cy="123245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8FB6DDD-37AF-48EF-97F9-1BF0307B6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36" y="2950594"/>
            <a:ext cx="2904213" cy="2277303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C6EDEAB-55AB-4701-857E-4B8851FAC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641" y="2064210"/>
            <a:ext cx="1898374" cy="159818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9B3E720B-DF26-477E-BCC4-483653531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28" y="3955773"/>
            <a:ext cx="588751" cy="602068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B73F76EF-A919-4037-8200-FA75D6DE8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878" y="3955772"/>
            <a:ext cx="588751" cy="602068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9B76F551-0583-4F1C-AF2D-5CEADA48F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76" y="2653966"/>
            <a:ext cx="2758597" cy="2758597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C9591494-23FE-48D5-A0E8-B1E0229E8DF8}"/>
              </a:ext>
            </a:extLst>
          </p:cNvPr>
          <p:cNvSpPr txBox="1"/>
          <p:nvPr/>
        </p:nvSpPr>
        <p:spPr>
          <a:xfrm>
            <a:off x="1272028" y="3584820"/>
            <a:ext cx="121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2.55</a:t>
            </a:r>
            <a:endParaRPr lang="en-US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35A25453-4751-48A7-B48E-C62287ED724D}"/>
              </a:ext>
            </a:extLst>
          </p:cNvPr>
          <p:cNvSpPr txBox="1"/>
          <p:nvPr/>
        </p:nvSpPr>
        <p:spPr>
          <a:xfrm>
            <a:off x="1272028" y="4557840"/>
            <a:ext cx="15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3.12</a:t>
            </a:r>
            <a:endParaRPr lang="en-US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8C9EAA3-47D5-4E0F-9683-A0588C598A78}"/>
              </a:ext>
            </a:extLst>
          </p:cNvPr>
          <p:cNvSpPr txBox="1"/>
          <p:nvPr/>
        </p:nvSpPr>
        <p:spPr>
          <a:xfrm>
            <a:off x="10225878" y="3547397"/>
            <a:ext cx="159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4.45</a:t>
            </a:r>
            <a:endParaRPr lang="en-US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F813F996-B408-495F-8875-F82B94C931F6}"/>
              </a:ext>
            </a:extLst>
          </p:cNvPr>
          <p:cNvSpPr txBox="1"/>
          <p:nvPr/>
        </p:nvSpPr>
        <p:spPr>
          <a:xfrm>
            <a:off x="10232685" y="4518797"/>
            <a:ext cx="159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2.9</a:t>
            </a:r>
            <a:endParaRPr lang="en-US" dirty="0"/>
          </a:p>
        </p:txBody>
      </p:sp>
      <p:pic>
        <p:nvPicPr>
          <p:cNvPr id="33" name="Kép 32">
            <a:extLst>
              <a:ext uri="{FF2B5EF4-FFF2-40B4-BE49-F238E27FC236}">
                <a16:creationId xmlns:a16="http://schemas.microsoft.com/office/drawing/2014/main" id="{7000C897-6AE5-490C-B722-23F6CE8FC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75" y="3916729"/>
            <a:ext cx="735851" cy="752495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66E38FA8-1BA3-4F2E-82EB-F6DEC578C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06" y="3920392"/>
            <a:ext cx="981384" cy="598405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E621656A-50F4-4B33-A4AF-EC63585EA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5546" y="3964596"/>
            <a:ext cx="972918" cy="593243"/>
          </a:xfrm>
          <a:prstGeom prst="rect">
            <a:avLst/>
          </a:prstGeom>
        </p:spPr>
      </p:pic>
      <p:sp>
        <p:nvSpPr>
          <p:cNvPr id="39" name="Szövegdoboz 38">
            <a:extLst>
              <a:ext uri="{FF2B5EF4-FFF2-40B4-BE49-F238E27FC236}">
                <a16:creationId xmlns:a16="http://schemas.microsoft.com/office/drawing/2014/main" id="{965E6F4C-5B8B-4A0C-B4E4-713187D0CB6F}"/>
              </a:ext>
            </a:extLst>
          </p:cNvPr>
          <p:cNvSpPr txBox="1"/>
          <p:nvPr/>
        </p:nvSpPr>
        <p:spPr>
          <a:xfrm>
            <a:off x="7508919" y="5227897"/>
            <a:ext cx="1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4.45</a:t>
            </a:r>
            <a:endParaRPr lang="en-US" dirty="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953CAA3C-6E95-4C53-9DC9-C2A071897CFF}"/>
              </a:ext>
            </a:extLst>
          </p:cNvPr>
          <p:cNvSpPr txBox="1"/>
          <p:nvPr/>
        </p:nvSpPr>
        <p:spPr>
          <a:xfrm>
            <a:off x="4548465" y="5227897"/>
            <a:ext cx="18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DAE15D-EFDA-4BE7-890B-71077A50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TOP3 </a:t>
            </a:r>
            <a:r>
              <a:rPr lang="en-GB" dirty="0"/>
              <a:t>ECHIPE </a:t>
            </a:r>
            <a:r>
              <a:rPr lang="ro-RO" dirty="0"/>
              <a:t>NBA: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3D05171-0585-4D06-B262-F2078E6A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60" y="3306076"/>
            <a:ext cx="2143125" cy="2143125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505B164-DAE6-4787-B518-4E923F58B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17" y="3551925"/>
            <a:ext cx="1897275" cy="18972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6298F54-9B49-4AC1-B6B7-AE52D0F7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75" y="3820478"/>
            <a:ext cx="3759252" cy="311757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A19465C-72B3-4D4E-B399-1E3808B63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44" y="2346086"/>
            <a:ext cx="3292483" cy="214312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6343B784-DD86-420E-9BAD-6273DDE5B775}"/>
              </a:ext>
            </a:extLst>
          </p:cNvPr>
          <p:cNvSpPr txBox="1"/>
          <p:nvPr/>
        </p:nvSpPr>
        <p:spPr>
          <a:xfrm>
            <a:off x="957509" y="2613579"/>
            <a:ext cx="5605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UcPeriod"/>
            </a:pPr>
            <a:r>
              <a:rPr lang="ro-RO" sz="2800" dirty="0"/>
              <a:t>MIAMI HEAT – 4.55</a:t>
            </a:r>
          </a:p>
          <a:p>
            <a:pPr marL="571500" indent="-571500">
              <a:buAutoNum type="romanUcPeriod"/>
            </a:pPr>
            <a:r>
              <a:rPr lang="ro-RO" sz="2800" dirty="0"/>
              <a:t>LOS ANGELES CLIPPERS – 3.12</a:t>
            </a:r>
          </a:p>
          <a:p>
            <a:pPr marL="571500" indent="-571500">
              <a:buAutoNum type="romanUcPeriod"/>
            </a:pPr>
            <a:r>
              <a:rPr lang="ro-RO" sz="2800" dirty="0"/>
              <a:t>BOSTON CELTICS – 2.9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88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2F3A-61F4-4C13-8B4D-38A883B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97" y="229857"/>
            <a:ext cx="9875520" cy="1356360"/>
          </a:xfrm>
        </p:spPr>
        <p:txBody>
          <a:bodyPr/>
          <a:lstStyle/>
          <a:p>
            <a:pPr algn="ctr"/>
            <a:r>
              <a:rPr lang="ro-RO" b="1" dirty="0"/>
              <a:t>Provocările proiectului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C8D-F29B-41E0-9A27-B5C21529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Informațiile – </a:t>
            </a:r>
            <a:r>
              <a:rPr lang="ro-RO" dirty="0"/>
              <a:t>care sunt informațiile potrivite </a:t>
            </a:r>
          </a:p>
          <a:p>
            <a:pPr marL="274320" lvl="1" indent="0">
              <a:buNone/>
            </a:pPr>
            <a:r>
              <a:rPr lang="ro-RO" dirty="0"/>
              <a:t>pentru noi?</a:t>
            </a:r>
          </a:p>
          <a:p>
            <a:pPr marL="274320" lvl="1" indent="0">
              <a:buNone/>
            </a:pPr>
            <a:endParaRPr lang="ro-RO" dirty="0"/>
          </a:p>
          <a:p>
            <a:r>
              <a:rPr lang="ro-RO" b="1" dirty="0"/>
              <a:t>Partea matematica – </a:t>
            </a:r>
            <a:r>
              <a:rPr lang="ro-RO" dirty="0"/>
              <a:t>de ce folosesc formula x?</a:t>
            </a:r>
          </a:p>
          <a:p>
            <a:endParaRPr lang="ro-RO" dirty="0"/>
          </a:p>
          <a:p>
            <a:r>
              <a:rPr lang="ro-RO" b="1" dirty="0"/>
              <a:t>Prezentarea rezultatelor</a:t>
            </a:r>
            <a:r>
              <a:rPr lang="ro-RO" dirty="0"/>
              <a:t> </a:t>
            </a:r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565DAF-8DBD-41AC-B446-C2CABA1BA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76" y="1586217"/>
            <a:ext cx="4263096" cy="231438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6AE2F4-FE18-45A6-BC0A-D2BECB36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75" y="4076700"/>
            <a:ext cx="4323611" cy="23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8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A5E2-1AD6-4A84-B015-566CAF71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23809"/>
            <a:ext cx="9875520" cy="1356360"/>
          </a:xfrm>
        </p:spPr>
        <p:txBody>
          <a:bodyPr/>
          <a:lstStyle/>
          <a:p>
            <a:pPr algn="ctr"/>
            <a:r>
              <a:rPr lang="ro-RO" b="1" dirty="0"/>
              <a:t>Echipa noastră</a:t>
            </a:r>
            <a:endParaRPr lang="en-GB" b="1" dirty="0"/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83ED24DF-F0A5-4275-90B5-B41797DB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84" y="2524708"/>
            <a:ext cx="3224784" cy="3962400"/>
          </a:xfr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73065B4-016E-4B90-94EE-0C1C36FD1378}"/>
              </a:ext>
            </a:extLst>
          </p:cNvPr>
          <p:cNvSpPr txBox="1"/>
          <p:nvPr/>
        </p:nvSpPr>
        <p:spPr>
          <a:xfrm>
            <a:off x="1003177" y="1951672"/>
            <a:ext cx="81319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Anton Emilian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Darlaczi Zoltan</a:t>
            </a:r>
          </a:p>
          <a:p>
            <a:endParaRPr lang="ro-RO" dirty="0"/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8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5BD8-CB32-45D9-ABEA-2787FF13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341" y="2750820"/>
            <a:ext cx="9875520" cy="1356360"/>
          </a:xfrm>
        </p:spPr>
        <p:txBody>
          <a:bodyPr/>
          <a:lstStyle/>
          <a:p>
            <a:r>
              <a:rPr lang="ro-RO" dirty="0" err="1"/>
              <a:t>Slide</a:t>
            </a:r>
            <a:r>
              <a:rPr lang="ro-RO" dirty="0"/>
              <a:t>-uri extra(partea matematica)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39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082A-6A77-46C9-8B11-EC56C7D7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Rezumat model folosit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7B78-D7E1-4810-9D78-1EDFC143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2508"/>
            <a:ext cx="9872871" cy="4038600"/>
          </a:xfrm>
        </p:spPr>
        <p:txBody>
          <a:bodyPr>
            <a:normAutofit/>
          </a:bodyPr>
          <a:lstStyle/>
          <a:p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</a:rPr>
              <a:t>Value </a:t>
            </a:r>
            <a:r>
              <a:rPr lang="en-GB" i="1" u="sng" dirty="0">
                <a:solidFill>
                  <a:schemeClr val="accent1">
                    <a:lumMod val="50000"/>
                  </a:schemeClr>
                </a:solidFill>
              </a:rPr>
              <a:t>= .5(</a:t>
            </a:r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</a:rPr>
              <a:t>Win Contribution</a:t>
            </a:r>
            <a:r>
              <a:rPr lang="en-GB" i="1" u="sng" dirty="0">
                <a:solidFill>
                  <a:schemeClr val="accent1">
                    <a:lumMod val="50000"/>
                  </a:schemeClr>
                </a:solidFill>
              </a:rPr>
              <a:t>) + .5(</a:t>
            </a:r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</a:rPr>
              <a:t>Total Stats</a:t>
            </a:r>
            <a:r>
              <a:rPr lang="en-GB" i="1" u="sng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o-RO" i="1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o-RO" dirty="0"/>
              <a:t>Total </a:t>
            </a:r>
            <a:r>
              <a:rPr lang="ro-RO" dirty="0" err="1"/>
              <a:t>stats</a:t>
            </a:r>
            <a:r>
              <a:rPr lang="ro-RO" dirty="0"/>
              <a:t> – cuprinde statusurile individuale alea jucătorului </a:t>
            </a:r>
          </a:p>
          <a:p>
            <a:pPr marL="45720" indent="0">
              <a:buNone/>
            </a:pPr>
            <a:r>
              <a:rPr lang="ro-RO" sz="15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Total_stats</a:t>
            </a:r>
            <a:r>
              <a:rPr lang="ro-RO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GB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(Points * True Shooting% + 1.5(Assists) + 1.2(Rebounds) +3(Blocks)+3(Steals)-Fouls-Turnovers)/25</a:t>
            </a:r>
            <a:endParaRPr lang="ro-RO" sz="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b="1" i="1" dirty="0"/>
              <a:t>Win Contribution</a:t>
            </a:r>
            <a:r>
              <a:rPr lang="ro-RO" b="1" i="1" dirty="0"/>
              <a:t> = </a:t>
            </a:r>
            <a:r>
              <a:rPr lang="en-GB" b="1" dirty="0"/>
              <a:t>Level of Impact</a:t>
            </a:r>
            <a:r>
              <a:rPr lang="en-GB" dirty="0"/>
              <a:t> * </a:t>
            </a:r>
            <a:r>
              <a:rPr lang="en-GB" b="1" dirty="0"/>
              <a:t>Quality of Impact</a:t>
            </a:r>
            <a:endParaRPr lang="ro-RO" b="1" dirty="0"/>
          </a:p>
          <a:p>
            <a:r>
              <a:rPr lang="en-GB" b="1" dirty="0"/>
              <a:t>Level of Impact</a:t>
            </a:r>
            <a:r>
              <a:rPr lang="en-GB" dirty="0"/>
              <a:t> </a:t>
            </a:r>
            <a:r>
              <a:rPr lang="ro-RO" dirty="0"/>
              <a:t>- acest factor ne ajuta sa vedem daca un </a:t>
            </a:r>
            <a:r>
              <a:rPr lang="ro-RO" dirty="0" err="1"/>
              <a:t>jucator</a:t>
            </a:r>
            <a:r>
              <a:rPr lang="ro-RO" dirty="0"/>
              <a:t> a avut un impact mare(sau mic) asupra meciurilor </a:t>
            </a:r>
            <a:r>
              <a:rPr lang="ro-RO" dirty="0" err="1"/>
              <a:t>castigate</a:t>
            </a:r>
            <a:r>
              <a:rPr lang="ro-RO" dirty="0"/>
              <a:t> de echipa sa.</a:t>
            </a:r>
          </a:p>
          <a:p>
            <a:pPr marL="45720" indent="0">
              <a:buNone/>
            </a:pP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Level of Impact</a:t>
            </a:r>
            <a:r>
              <a:rPr lang="en-GB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= (Team Wins * Games Played/82 * Minutes/48 * Usage Rate/100)</a:t>
            </a:r>
            <a:endParaRPr lang="ro-RO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b="1" dirty="0"/>
              <a:t>Quality of Impact</a:t>
            </a:r>
            <a:r>
              <a:rPr lang="ro-RO" b="1" dirty="0"/>
              <a:t> </a:t>
            </a:r>
            <a:r>
              <a:rPr lang="ro-RO" dirty="0"/>
              <a:t>– putem sa redam felul jocului prestat (bun sau </a:t>
            </a:r>
            <a:r>
              <a:rPr lang="ro-RO" dirty="0" err="1"/>
              <a:t>rau</a:t>
            </a:r>
            <a:r>
              <a:rPr lang="ro-RO" dirty="0"/>
              <a:t>) de </a:t>
            </a:r>
            <a:r>
              <a:rPr lang="ro-RO" dirty="0" err="1"/>
              <a:t>catre</a:t>
            </a:r>
            <a:r>
              <a:rPr lang="ro-RO" dirty="0"/>
              <a:t> </a:t>
            </a:r>
            <a:r>
              <a:rPr lang="ro-RO" dirty="0" err="1"/>
              <a:t>jucator</a:t>
            </a:r>
            <a:r>
              <a:rPr lang="ro-RO" dirty="0"/>
              <a:t> fata de </a:t>
            </a:r>
            <a:r>
              <a:rPr lang="ro-RO" dirty="0" err="1"/>
              <a:t>alti</a:t>
            </a:r>
            <a:r>
              <a:rPr lang="ro-RO" dirty="0"/>
              <a:t> </a:t>
            </a:r>
            <a:r>
              <a:rPr lang="ro-RO" dirty="0" err="1"/>
              <a:t>jucatori</a:t>
            </a:r>
            <a:r>
              <a:rPr lang="ro-RO" dirty="0"/>
              <a:t>.</a:t>
            </a:r>
          </a:p>
          <a:p>
            <a:pPr marL="45720" indent="0">
              <a:buNone/>
            </a:pP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Quality of Impact = .4(</a:t>
            </a:r>
            <a:r>
              <a:rPr lang="en-GB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VORP+Win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Share)+ .2(Net Rating)</a:t>
            </a:r>
            <a:endParaRPr lang="ro-RO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GB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2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0392-25A1-4F3A-B529-93BAFAC8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0344-20BD-40EC-833C-62EEFD1A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Net Rating – este </a:t>
            </a:r>
            <a:r>
              <a:rPr lang="ro-RO" dirty="0" err="1"/>
              <a:t>diferenta</a:t>
            </a:r>
            <a:r>
              <a:rPr lang="ro-RO" dirty="0"/>
              <a:t> punctele produse in ofensivă si punctele </a:t>
            </a:r>
            <a:r>
              <a:rPr lang="ro-RO" dirty="0" err="1"/>
              <a:t>inscrise</a:t>
            </a:r>
            <a:r>
              <a:rPr lang="ro-RO" dirty="0"/>
              <a:t> de </a:t>
            </a:r>
            <a:r>
              <a:rPr lang="ro-RO" dirty="0" err="1"/>
              <a:t>cealalta</a:t>
            </a:r>
            <a:r>
              <a:rPr lang="ro-RO" dirty="0"/>
              <a:t> echipa permise de un anumit </a:t>
            </a:r>
            <a:r>
              <a:rPr lang="ro-RO" dirty="0" err="1"/>
              <a:t>jucator</a:t>
            </a:r>
            <a:r>
              <a:rPr lang="ro-RO" dirty="0"/>
              <a:t> </a:t>
            </a:r>
          </a:p>
          <a:p>
            <a:endParaRPr lang="ro-RO" dirty="0"/>
          </a:p>
          <a:p>
            <a:r>
              <a:rPr lang="ro-RO" dirty="0"/>
              <a:t>  </a:t>
            </a:r>
            <a:r>
              <a:rPr lang="ro-RO" dirty="0" err="1"/>
              <a:t>Win</a:t>
            </a:r>
            <a:r>
              <a:rPr lang="ro-RO" dirty="0"/>
              <a:t> </a:t>
            </a:r>
            <a:r>
              <a:rPr lang="ro-RO" dirty="0" err="1"/>
              <a:t>Share</a:t>
            </a:r>
            <a:r>
              <a:rPr lang="ro-RO" dirty="0"/>
              <a:t> – </a:t>
            </a:r>
            <a:r>
              <a:rPr lang="ro-RO" dirty="0" err="1"/>
              <a:t>calculeaza</a:t>
            </a:r>
            <a:r>
              <a:rPr lang="ro-RO" dirty="0"/>
              <a:t> </a:t>
            </a:r>
            <a:r>
              <a:rPr lang="ro-RO" dirty="0" err="1"/>
              <a:t>contributia</a:t>
            </a:r>
            <a:r>
              <a:rPr lang="ro-RO" dirty="0"/>
              <a:t> unui </a:t>
            </a:r>
            <a:r>
              <a:rPr lang="ro-RO" dirty="0" err="1"/>
              <a:t>jucator</a:t>
            </a:r>
            <a:r>
              <a:rPr lang="ro-RO" dirty="0"/>
              <a:t> pentru victoria echipei sale, care se </a:t>
            </a:r>
            <a:r>
              <a:rPr lang="ro-RO" dirty="0" err="1"/>
              <a:t>bazeaza</a:t>
            </a:r>
            <a:r>
              <a:rPr lang="ro-RO" dirty="0"/>
              <a:t> pe ofensiva/defensiva </a:t>
            </a:r>
            <a:r>
              <a:rPr lang="ro-RO" dirty="0" err="1"/>
              <a:t>jucatorului</a:t>
            </a:r>
            <a:r>
              <a:rPr lang="ro-RO" dirty="0"/>
              <a:t>, </a:t>
            </a:r>
            <a:r>
              <a:rPr lang="ro-RO" dirty="0" err="1"/>
              <a:t>adjustat</a:t>
            </a:r>
            <a:r>
              <a:rPr lang="ro-RO" dirty="0"/>
              <a:t> de ritmul echipei si ligii. </a:t>
            </a:r>
          </a:p>
          <a:p>
            <a:endParaRPr lang="ro-RO" dirty="0"/>
          </a:p>
          <a:p>
            <a:r>
              <a:rPr lang="ro-RO" b="1" dirty="0"/>
              <a:t>VORP</a:t>
            </a:r>
            <a:r>
              <a:rPr lang="ro-RO" dirty="0"/>
              <a:t> – </a:t>
            </a:r>
            <a:r>
              <a:rPr lang="ro-RO" dirty="0" err="1"/>
              <a:t>masoara</a:t>
            </a:r>
            <a:r>
              <a:rPr lang="ro-RO" dirty="0"/>
              <a:t> impactul relativ al unui </a:t>
            </a:r>
            <a:r>
              <a:rPr lang="ro-RO" dirty="0" err="1"/>
              <a:t>jucator</a:t>
            </a:r>
            <a:r>
              <a:rPr lang="ro-RO" dirty="0"/>
              <a:t> (BPM ajustat pentru minutele pe teren ale </a:t>
            </a:r>
            <a:r>
              <a:rPr lang="ro-RO" dirty="0" err="1"/>
              <a:t>jucatorului</a:t>
            </a:r>
            <a:r>
              <a:rPr lang="ro-RO" dirty="0"/>
              <a:t> comparat cu media ligii).</a:t>
            </a:r>
            <a:endParaRPr lang="en-GB" dirty="0"/>
          </a:p>
          <a:p>
            <a:pPr marL="45720" indent="0">
              <a:buNone/>
            </a:pPr>
            <a:r>
              <a:rPr lang="ro-RO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o-RO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Vorp</a:t>
            </a:r>
            <a:r>
              <a:rPr lang="ro-RO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[BPM – (-2.0)] * (%minute </a:t>
            </a:r>
            <a:r>
              <a:rPr lang="en-GB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jucate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* (total </a:t>
            </a:r>
            <a:r>
              <a:rPr lang="en-GB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meciuri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/82)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79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083E-5FC6-4227-831D-F944175A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</a:t>
            </a:r>
            <a:r>
              <a:rPr lang="ro-RO" b="1" dirty="0"/>
              <a:t>ț</a:t>
            </a:r>
            <a:r>
              <a:rPr lang="en-GB" b="1" dirty="0" err="1"/>
              <a:t>inut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135A-65F6-4CEF-8D9B-75FFD3EF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o-RO" b="1" dirty="0"/>
              <a:t>De ce predicții?</a:t>
            </a:r>
            <a:endParaRPr lang="en-US" b="1" dirty="0"/>
          </a:p>
          <a:p>
            <a:r>
              <a:rPr lang="en-US" b="1" dirty="0"/>
              <a:t>TOP </a:t>
            </a:r>
            <a:r>
              <a:rPr lang="en-US" b="1" dirty="0" err="1"/>
              <a:t>juc</a:t>
            </a:r>
            <a:r>
              <a:rPr lang="ro-RO" b="1" dirty="0"/>
              <a:t>ători</a:t>
            </a:r>
          </a:p>
          <a:p>
            <a:r>
              <a:rPr lang="ro-RO" b="1" dirty="0"/>
              <a:t>Echipa All-Star</a:t>
            </a:r>
          </a:p>
          <a:p>
            <a:r>
              <a:rPr lang="ro-RO" b="1" dirty="0"/>
              <a:t>MVP</a:t>
            </a:r>
          </a:p>
          <a:p>
            <a:r>
              <a:rPr lang="ro-RO" b="1" dirty="0"/>
              <a:t>Campion NBA 2019-2020</a:t>
            </a:r>
          </a:p>
          <a:p>
            <a:r>
              <a:rPr lang="ro-RO" b="1" dirty="0"/>
              <a:t>Provocările proiectului</a:t>
            </a:r>
          </a:p>
          <a:p>
            <a:pPr marL="45720" indent="0">
              <a:buNone/>
            </a:pPr>
            <a:endParaRPr lang="ro-RO" b="1" dirty="0"/>
          </a:p>
          <a:p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75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BB0E-2862-4CBE-86E4-B8DD51C3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u="sng" dirty="0"/>
              <a:t>BPM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C0F6-8884-4D95-AF01-C93A6E68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/>
              <a:t>Formula: </a:t>
            </a:r>
          </a:p>
          <a:p>
            <a:pPr marL="45720" indent="0">
              <a:buNone/>
            </a:pPr>
            <a:r>
              <a:rPr lang="en-GB" sz="1600" dirty="0"/>
              <a:t>	BPM = a*(</a:t>
            </a:r>
            <a:r>
              <a:rPr lang="en-GB" sz="1600" dirty="0" err="1"/>
              <a:t>mp</a:t>
            </a:r>
            <a:r>
              <a:rPr lang="en-GB" sz="1600" dirty="0"/>
              <a:t>/(gp+2)) + b*ORB% + c*DRB% + d*STL% + e*BLK% + f*AST%-g*USG%*TO%+h*USG %(1-TOV%)*[2*(TS% - </a:t>
            </a:r>
            <a:r>
              <a:rPr lang="en-GB" sz="1600" dirty="0" err="1"/>
              <a:t>TmTS</a:t>
            </a:r>
            <a:r>
              <a:rPr lang="en-GB" sz="1600" dirty="0"/>
              <a:t>%)+</a:t>
            </a:r>
            <a:r>
              <a:rPr lang="en-GB" sz="1600" dirty="0" err="1"/>
              <a:t>i</a:t>
            </a:r>
            <a:r>
              <a:rPr lang="en-GB" sz="1600" dirty="0"/>
              <a:t>*AST%+j(3PAr- Lg3PAr)-k]+l*(AST%*TRB%)</a:t>
            </a:r>
          </a:p>
          <a:p>
            <a:pPr marL="45720" indent="0">
              <a:buNone/>
            </a:pPr>
            <a:r>
              <a:rPr lang="en-GB" sz="1600" dirty="0">
                <a:latin typeface="+mj-lt"/>
              </a:rPr>
              <a:t>AST% - </a:t>
            </a:r>
            <a:r>
              <a:rPr lang="en-GB" sz="1600" dirty="0" err="1">
                <a:latin typeface="+mj-lt"/>
              </a:rPr>
              <a:t>procentul</a:t>
            </a:r>
            <a:r>
              <a:rPr lang="en-GB" sz="1600" dirty="0">
                <a:latin typeface="+mj-lt"/>
              </a:rPr>
              <a:t> de </a:t>
            </a:r>
            <a:r>
              <a:rPr lang="en-GB" sz="1600" dirty="0" err="1">
                <a:latin typeface="+mj-lt"/>
              </a:rPr>
              <a:t>numarul</a:t>
            </a:r>
            <a:r>
              <a:rPr lang="en-GB" sz="1600" dirty="0">
                <a:latin typeface="+mj-lt"/>
              </a:rPr>
              <a:t> de </a:t>
            </a:r>
            <a:r>
              <a:rPr lang="en-GB" sz="1600" dirty="0" err="1">
                <a:latin typeface="+mj-lt"/>
              </a:rPr>
              <a:t>goluri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marcat</a:t>
            </a:r>
            <a:r>
              <a:rPr lang="en-GB" sz="1600" dirty="0">
                <a:latin typeface="+mj-lt"/>
              </a:rPr>
              <a:t> de </a:t>
            </a:r>
            <a:r>
              <a:rPr lang="en-GB" sz="1600" dirty="0" err="1">
                <a:latin typeface="+mj-lt"/>
              </a:rPr>
              <a:t>coechipieri</a:t>
            </a:r>
            <a:r>
              <a:rPr lang="en-GB" sz="1600" dirty="0">
                <a:latin typeface="+mj-lt"/>
              </a:rPr>
              <a:t>  care au </a:t>
            </a:r>
            <a:r>
              <a:rPr lang="en-GB" sz="1600" dirty="0" err="1">
                <a:latin typeface="+mj-lt"/>
              </a:rPr>
              <a:t>primit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asisstul</a:t>
            </a:r>
            <a:r>
              <a:rPr lang="en-GB" sz="1600" dirty="0">
                <a:latin typeface="+mj-lt"/>
              </a:rPr>
              <a:t> de </a:t>
            </a:r>
            <a:r>
              <a:rPr lang="en-GB" sz="1600" dirty="0" err="1">
                <a:latin typeface="+mj-lt"/>
              </a:rPr>
              <a:t>jucatorul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respectiv</a:t>
            </a:r>
            <a:r>
              <a:rPr lang="en-GB" sz="1600" dirty="0">
                <a:latin typeface="+mj-lt"/>
              </a:rPr>
              <a:t> in </a:t>
            </a:r>
            <a:r>
              <a:rPr lang="en-GB" sz="1600" dirty="0" err="1">
                <a:latin typeface="+mj-lt"/>
              </a:rPr>
              <a:t>timp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ce</a:t>
            </a:r>
            <a:r>
              <a:rPr lang="en-GB" sz="1600" dirty="0">
                <a:latin typeface="+mj-lt"/>
              </a:rPr>
              <a:t> era pe </a:t>
            </a:r>
            <a:r>
              <a:rPr lang="en-GB" sz="1600" dirty="0" err="1">
                <a:latin typeface="+mj-lt"/>
              </a:rPr>
              <a:t>teren</a:t>
            </a:r>
            <a:endParaRPr lang="en-GB" sz="1600" dirty="0">
              <a:latin typeface="+mj-lt"/>
            </a:endParaRPr>
          </a:p>
          <a:p>
            <a:pPr marL="45720" indent="0">
              <a:buNone/>
            </a:pPr>
            <a:r>
              <a:rPr lang="en-US" sz="1600" b="0" i="0" dirty="0">
                <a:effectLst/>
                <a:latin typeface="+mj-lt"/>
              </a:rPr>
              <a:t>AST% = 100 * AST / (((MP / (Tm MP / 5)) * Tm FG) - FG)</a:t>
            </a:r>
            <a:r>
              <a:rPr lang="en-US" sz="1600" dirty="0">
                <a:latin typeface="+mj-lt"/>
              </a:rPr>
              <a:t> </a:t>
            </a:r>
          </a:p>
          <a:p>
            <a:pPr marL="45720" indent="0">
              <a:buNone/>
            </a:pPr>
            <a:r>
              <a:rPr lang="en-US" sz="1600" dirty="0">
                <a:latin typeface="+mj-lt"/>
              </a:rPr>
              <a:t>USG% - </a:t>
            </a:r>
            <a:r>
              <a:rPr lang="en-US" sz="1600" dirty="0" err="1">
                <a:latin typeface="+mj-lt"/>
              </a:rPr>
              <a:t>implica</a:t>
            </a:r>
            <a:r>
              <a:rPr lang="ro-RO" sz="1600" dirty="0">
                <a:latin typeface="+mj-lt"/>
              </a:rPr>
              <a:t>ția jucătorului în jocul echipei cât timp era pe teren</a:t>
            </a:r>
          </a:p>
          <a:p>
            <a:pPr marL="45720" indent="0">
              <a:buNone/>
            </a:pPr>
            <a:r>
              <a:rPr lang="en-GB" sz="1600" dirty="0" err="1">
                <a:latin typeface="+mj-lt"/>
              </a:rPr>
              <a:t>Usg</a:t>
            </a:r>
            <a:r>
              <a:rPr lang="en-GB" sz="1600" dirty="0">
                <a:latin typeface="+mj-lt"/>
              </a:rPr>
              <a:t>% = </a:t>
            </a:r>
            <a:r>
              <a:rPr lang="en-US" sz="1600" b="0" i="0" dirty="0">
                <a:effectLst/>
                <a:latin typeface="+mj-lt"/>
              </a:rPr>
              <a:t>100 * ((FGA + 0.44 * FTA + TOV) * (Tm MP / 5)) / (MP * (Tm FGA + 0.44 * Tm FTA + Tm TOV))</a:t>
            </a:r>
          </a:p>
          <a:p>
            <a:pPr marL="45720" indent="0">
              <a:buNone/>
            </a:pPr>
            <a:r>
              <a:rPr lang="en-US" sz="1600" dirty="0">
                <a:latin typeface="+mj-lt"/>
              </a:rPr>
              <a:t>TO% - </a:t>
            </a:r>
            <a:r>
              <a:rPr lang="en-US" sz="1600" dirty="0" err="1">
                <a:latin typeface="+mj-lt"/>
              </a:rPr>
              <a:t>procentajul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pierderea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mingii</a:t>
            </a:r>
            <a:endParaRPr lang="en-US" sz="1600" b="0" i="0" dirty="0">
              <a:effectLst/>
              <a:latin typeface="+mj-lt"/>
            </a:endParaRPr>
          </a:p>
          <a:p>
            <a:pPr marL="45720" indent="0">
              <a:buNone/>
            </a:pPr>
            <a:r>
              <a:rPr lang="en-US" sz="1600" b="0" i="0" dirty="0">
                <a:effectLst/>
                <a:latin typeface="+mj-lt"/>
              </a:rPr>
              <a:t>TO% =</a:t>
            </a:r>
            <a:r>
              <a:rPr lang="nn-NO" sz="1600" b="0" i="0" dirty="0">
                <a:effectLst/>
                <a:latin typeface="+mj-lt"/>
              </a:rPr>
              <a:t>100 * TOV / (FGA + 0.44 * FTA + TOV)</a:t>
            </a:r>
          </a:p>
          <a:p>
            <a:pPr marL="45720" indent="0">
              <a:buNone/>
            </a:pPr>
            <a:endParaRPr lang="nn-NO" sz="1600" b="0" i="0" dirty="0">
              <a:effectLst/>
              <a:latin typeface="+mj-lt"/>
            </a:endParaRPr>
          </a:p>
          <a:p>
            <a:pPr marL="45720" indent="0">
              <a:buNone/>
            </a:pPr>
            <a:endParaRPr lang="en-US" sz="1600" b="0" i="0" dirty="0">
              <a:effectLst/>
              <a:latin typeface="+mj-lt"/>
            </a:endParaRPr>
          </a:p>
          <a:p>
            <a:pPr marL="45720" indent="0">
              <a:buNone/>
            </a:pPr>
            <a:endParaRPr lang="en-US" sz="11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6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757C-94D1-4215-B5F2-9DC8C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La ce ne ajută? De ce predicții?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A329-3416-41BC-A265-DD85F42D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6693061" cy="4038600"/>
          </a:xfrm>
        </p:spPr>
        <p:txBody>
          <a:bodyPr>
            <a:normAutofit/>
          </a:bodyPr>
          <a:lstStyle/>
          <a:p>
            <a:r>
              <a:rPr lang="ro-RO" dirty="0"/>
              <a:t>Pariuri</a:t>
            </a:r>
          </a:p>
          <a:p>
            <a:r>
              <a:rPr lang="ro-RO" dirty="0"/>
              <a:t>Cine va </a:t>
            </a:r>
            <a:r>
              <a:rPr lang="ro-RO" dirty="0" err="1"/>
              <a:t>castiga</a:t>
            </a:r>
            <a:r>
              <a:rPr lang="ro-RO" dirty="0"/>
              <a:t> MVP-</a:t>
            </a:r>
            <a:r>
              <a:rPr lang="ro-RO" dirty="0" err="1"/>
              <a:t>ul</a:t>
            </a:r>
            <a:r>
              <a:rPr lang="ro-RO" dirty="0"/>
              <a:t>?</a:t>
            </a:r>
          </a:p>
          <a:p>
            <a:r>
              <a:rPr lang="ro-RO" dirty="0"/>
              <a:t>Ce echipa va </a:t>
            </a:r>
            <a:r>
              <a:rPr lang="ro-RO" dirty="0" err="1"/>
              <a:t>castiga</a:t>
            </a:r>
            <a:r>
              <a:rPr lang="ro-RO" dirty="0"/>
              <a:t>?</a:t>
            </a:r>
          </a:p>
          <a:p>
            <a:r>
              <a:rPr lang="ro-RO" dirty="0"/>
              <a:t>Analiza a </a:t>
            </a:r>
            <a:r>
              <a:rPr lang="ro-RO" dirty="0" err="1"/>
              <a:t>jucatorilor</a:t>
            </a:r>
            <a:endParaRPr lang="ro-RO" dirty="0"/>
          </a:p>
          <a:p>
            <a:endParaRPr lang="ro-RO" dirty="0"/>
          </a:p>
          <a:p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BF03359-46C8-443B-9171-88798B06B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0" r="21518" b="1"/>
          <a:stretch/>
        </p:blipFill>
        <p:spPr>
          <a:xfrm>
            <a:off x="5526157" y="1689652"/>
            <a:ext cx="5699772" cy="4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9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CE66-B071-4F69-B6D7-5049D78A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</a:t>
            </a:r>
            <a:r>
              <a:rPr lang="ro-RO" b="1" dirty="0"/>
              <a:t>ț</a:t>
            </a:r>
            <a:r>
              <a:rPr lang="en-GB" b="1" dirty="0" err="1"/>
              <a:t>inut</a:t>
            </a:r>
            <a:r>
              <a:rPr lang="en-GB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39B2-AB1F-400F-AEAA-F64C4A7E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Modelul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determinarea</a:t>
            </a:r>
            <a:r>
              <a:rPr lang="en-GB" dirty="0"/>
              <a:t> MVP:</a:t>
            </a:r>
          </a:p>
          <a:p>
            <a:pPr marL="274320" lvl="1" indent="0">
              <a:buNone/>
            </a:pPr>
            <a:r>
              <a:rPr lang="en-GB" dirty="0"/>
              <a:t> </a:t>
            </a:r>
          </a:p>
          <a:p>
            <a:pPr marL="274320" lvl="1" indent="0" algn="ctr">
              <a:buNone/>
            </a:pPr>
            <a:r>
              <a:rPr lang="en-GB" dirty="0"/>
              <a:t>	(</a:t>
            </a:r>
            <a:r>
              <a:rPr lang="en-GB" sz="3200" dirty="0"/>
              <a:t>0.5) * </a:t>
            </a:r>
            <a:r>
              <a:rPr lang="en-GB" sz="3200" dirty="0" err="1"/>
              <a:t>Tot_stats</a:t>
            </a:r>
            <a:r>
              <a:rPr lang="en-GB" sz="3200" dirty="0"/>
              <a:t>  +  (</a:t>
            </a:r>
            <a:r>
              <a:rPr lang="ro-RO" sz="3200" dirty="0"/>
              <a:t>0.</a:t>
            </a:r>
            <a:r>
              <a:rPr lang="en-GB" sz="3200" dirty="0"/>
              <a:t>5) *  </a:t>
            </a:r>
            <a:r>
              <a:rPr lang="en-GB" sz="3200" dirty="0" err="1"/>
              <a:t>WinC</a:t>
            </a:r>
            <a:r>
              <a:rPr lang="en-GB" sz="3200" dirty="0"/>
              <a:t> = MVP_VALUE </a:t>
            </a:r>
            <a:endParaRPr lang="ro-RO" sz="3200" dirty="0"/>
          </a:p>
          <a:p>
            <a:pPr marL="274320" lvl="1" indent="0" algn="ctr">
              <a:buNone/>
            </a:pPr>
            <a:endParaRPr lang="ro-RO" dirty="0"/>
          </a:p>
          <a:p>
            <a:pPr marL="274320" lvl="1" indent="0" algn="ctr">
              <a:buNone/>
            </a:pPr>
            <a:endParaRPr lang="en-GB" dirty="0"/>
          </a:p>
          <a:p>
            <a:pPr lvl="1"/>
            <a:r>
              <a:rPr lang="en-GB" dirty="0" err="1"/>
              <a:t>Tot_stats</a:t>
            </a:r>
            <a:r>
              <a:rPr lang="en-GB" dirty="0"/>
              <a:t> – </a:t>
            </a:r>
            <a:r>
              <a:rPr lang="en-GB" dirty="0" err="1"/>
              <a:t>performa</a:t>
            </a:r>
            <a:r>
              <a:rPr lang="ro-RO" dirty="0"/>
              <a:t>nța individuală a jucătorului</a:t>
            </a:r>
          </a:p>
          <a:p>
            <a:pPr lvl="1"/>
            <a:r>
              <a:rPr lang="ro-RO" dirty="0"/>
              <a:t>WinC – contribuția jucătorului la victoria echipei</a:t>
            </a:r>
          </a:p>
          <a:p>
            <a:pPr lvl="1"/>
            <a:r>
              <a:rPr lang="ro-RO" dirty="0"/>
              <a:t>MPV_ VALUE – valoare jucătorului în clasamentul MVP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65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147-6EAB-432B-9549-7815A6D7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10" y="609600"/>
            <a:ext cx="9793561" cy="55672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</a:t>
            </a:r>
            <a:r>
              <a:rPr lang="en-GB" dirty="0" err="1"/>
              <a:t>juc</a:t>
            </a:r>
            <a:r>
              <a:rPr lang="ro-RO" dirty="0"/>
              <a:t>ă</a:t>
            </a:r>
            <a:r>
              <a:rPr lang="en-GB" dirty="0"/>
              <a:t>tori</a:t>
            </a:r>
            <a:r>
              <a:rPr lang="ro-RO" dirty="0"/>
              <a:t> pe poziții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71A0-560E-4E31-A8A9-923A2F65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POINT GUARD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b="1" dirty="0"/>
              <a:t>SHOOTING GUARD</a:t>
            </a:r>
          </a:p>
          <a:p>
            <a:endParaRPr lang="ro-R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634FB7-4B6C-4EB0-8B19-04310AC72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78793"/>
              </p:ext>
            </p:extLst>
          </p:nvPr>
        </p:nvGraphicFramePr>
        <p:xfrm>
          <a:off x="4599994" y="1638300"/>
          <a:ext cx="6064892" cy="1790699"/>
        </p:xfrm>
        <a:graphic>
          <a:graphicData uri="http://schemas.openxmlformats.org/drawingml/2006/table">
            <a:tbl>
              <a:tblPr/>
              <a:tblGrid>
                <a:gridCol w="1133728">
                  <a:extLst>
                    <a:ext uri="{9D8B030D-6E8A-4147-A177-3AD203B41FA5}">
                      <a16:colId xmlns:a16="http://schemas.microsoft.com/office/drawing/2014/main" val="1466876018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374126656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3195499835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2273929867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2015835703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729068798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108551281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2342902818"/>
                    </a:ext>
                  </a:extLst>
                </a:gridCol>
              </a:tblGrid>
              <a:tr h="2986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249123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Damian Lillard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93.77385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18267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LeBron James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674169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 </a:t>
                      </a:r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Doncic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946156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 Bledsoe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52.95794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08725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Paul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77.01506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826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1EA9F5-B137-499B-BBDF-4295BEE8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84564"/>
              </p:ext>
            </p:extLst>
          </p:nvPr>
        </p:nvGraphicFramePr>
        <p:xfrm>
          <a:off x="4601817" y="4076700"/>
          <a:ext cx="6063071" cy="2019300"/>
        </p:xfrm>
        <a:graphic>
          <a:graphicData uri="http://schemas.openxmlformats.org/drawingml/2006/table">
            <a:tbl>
              <a:tblPr/>
              <a:tblGrid>
                <a:gridCol w="1636453">
                  <a:extLst>
                    <a:ext uri="{9D8B030D-6E8A-4147-A177-3AD203B41FA5}">
                      <a16:colId xmlns:a16="http://schemas.microsoft.com/office/drawing/2014/main" val="1753344190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2500805911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1143278632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2900915007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93283469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2787628349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3228041674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301667667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41472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Harden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111.3656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4917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Devin Booker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76.63919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14726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Donte DiVincenzo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42.56826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71709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Shai </a:t>
                      </a:r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Gilgeous</a:t>
                      </a:r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-Alexander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57633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Bradley Beal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71.22078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04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877E-475D-4F69-B5A9-4ABA8E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94" y="1198984"/>
            <a:ext cx="5407090" cy="4845984"/>
          </a:xfrm>
        </p:spPr>
        <p:txBody>
          <a:bodyPr/>
          <a:lstStyle/>
          <a:p>
            <a:r>
              <a:rPr lang="ro-RO" b="1" dirty="0" err="1"/>
              <a:t>Small</a:t>
            </a:r>
            <a:r>
              <a:rPr lang="ro-RO" b="1" dirty="0"/>
              <a:t> </a:t>
            </a:r>
            <a:r>
              <a:rPr lang="ro-RO" b="1" dirty="0" err="1"/>
              <a:t>forward</a:t>
            </a:r>
            <a:endParaRPr lang="ro-RO" b="1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b="1" dirty="0"/>
              <a:t>Power </a:t>
            </a:r>
            <a:r>
              <a:rPr lang="ro-RO" b="1" dirty="0" err="1"/>
              <a:t>forward</a:t>
            </a:r>
            <a:endParaRPr lang="ro-RO" b="1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b="1" dirty="0"/>
              <a:t> Center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2D31A-712D-496F-B3D5-8D2D67ADE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29031"/>
              </p:ext>
            </p:extLst>
          </p:nvPr>
        </p:nvGraphicFramePr>
        <p:xfrm>
          <a:off x="4750906" y="570511"/>
          <a:ext cx="6469686" cy="1800960"/>
        </p:xfrm>
        <a:graphic>
          <a:graphicData uri="http://schemas.openxmlformats.org/drawingml/2006/table">
            <a:tbl>
              <a:tblPr/>
              <a:tblGrid>
                <a:gridCol w="1405325">
                  <a:extLst>
                    <a:ext uri="{9D8B030D-6E8A-4147-A177-3AD203B41FA5}">
                      <a16:colId xmlns:a16="http://schemas.microsoft.com/office/drawing/2014/main" val="3359235822"/>
                    </a:ext>
                  </a:extLst>
                </a:gridCol>
                <a:gridCol w="766541">
                  <a:extLst>
                    <a:ext uri="{9D8B030D-6E8A-4147-A177-3AD203B41FA5}">
                      <a16:colId xmlns:a16="http://schemas.microsoft.com/office/drawing/2014/main" val="638634909"/>
                    </a:ext>
                  </a:extLst>
                </a:gridCol>
                <a:gridCol w="766541">
                  <a:extLst>
                    <a:ext uri="{9D8B030D-6E8A-4147-A177-3AD203B41FA5}">
                      <a16:colId xmlns:a16="http://schemas.microsoft.com/office/drawing/2014/main" val="3015708791"/>
                    </a:ext>
                  </a:extLst>
                </a:gridCol>
                <a:gridCol w="766541">
                  <a:extLst>
                    <a:ext uri="{9D8B030D-6E8A-4147-A177-3AD203B41FA5}">
                      <a16:colId xmlns:a16="http://schemas.microsoft.com/office/drawing/2014/main" val="4153619065"/>
                    </a:ext>
                  </a:extLst>
                </a:gridCol>
                <a:gridCol w="766541">
                  <a:extLst>
                    <a:ext uri="{9D8B030D-6E8A-4147-A177-3AD203B41FA5}">
                      <a16:colId xmlns:a16="http://schemas.microsoft.com/office/drawing/2014/main" val="977945676"/>
                    </a:ext>
                  </a:extLst>
                </a:gridCol>
                <a:gridCol w="465115">
                  <a:extLst>
                    <a:ext uri="{9D8B030D-6E8A-4147-A177-3AD203B41FA5}">
                      <a16:colId xmlns:a16="http://schemas.microsoft.com/office/drawing/2014/main" val="2474994051"/>
                    </a:ext>
                  </a:extLst>
                </a:gridCol>
                <a:gridCol w="766541">
                  <a:extLst>
                    <a:ext uri="{9D8B030D-6E8A-4147-A177-3AD203B41FA5}">
                      <a16:colId xmlns:a16="http://schemas.microsoft.com/office/drawing/2014/main" val="2133816562"/>
                    </a:ext>
                  </a:extLst>
                </a:gridCol>
                <a:gridCol w="766541">
                  <a:extLst>
                    <a:ext uri="{9D8B030D-6E8A-4147-A177-3AD203B41FA5}">
                      <a16:colId xmlns:a16="http://schemas.microsoft.com/office/drawing/2014/main" val="3263390948"/>
                    </a:ext>
                  </a:extLst>
                </a:gridCol>
              </a:tblGrid>
              <a:tr h="3001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6764"/>
                  </a:ext>
                </a:extLst>
              </a:tr>
              <a:tr h="3001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Khris</a:t>
                      </a:r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Middleton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62.41357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721199"/>
                  </a:ext>
                </a:extLst>
              </a:tr>
              <a:tr h="3001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Jimmy Butler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74.47876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87270"/>
                  </a:ext>
                </a:extLst>
              </a:tr>
              <a:tr h="3001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Kawhi Leonard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78.28817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927857"/>
                  </a:ext>
                </a:extLst>
              </a:tr>
              <a:tr h="3001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DeMar DeRozan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74.10653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21748"/>
                  </a:ext>
                </a:extLst>
              </a:tr>
              <a:tr h="3001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Gordon Hayward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50.58006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175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A6A72C-ECA3-4207-92AA-4600BD5F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59654"/>
              </p:ext>
            </p:extLst>
          </p:nvPr>
        </p:nvGraphicFramePr>
        <p:xfrm>
          <a:off x="4750906" y="2765082"/>
          <a:ext cx="6231827" cy="1721448"/>
        </p:xfrm>
        <a:graphic>
          <a:graphicData uri="http://schemas.openxmlformats.org/drawingml/2006/table">
            <a:tbl>
              <a:tblPr/>
              <a:tblGrid>
                <a:gridCol w="1602755">
                  <a:extLst>
                    <a:ext uri="{9D8B030D-6E8A-4147-A177-3AD203B41FA5}">
                      <a16:colId xmlns:a16="http://schemas.microsoft.com/office/drawing/2014/main" val="548891286"/>
                    </a:ext>
                  </a:extLst>
                </a:gridCol>
                <a:gridCol w="661296">
                  <a:extLst>
                    <a:ext uri="{9D8B030D-6E8A-4147-A177-3AD203B41FA5}">
                      <a16:colId xmlns:a16="http://schemas.microsoft.com/office/drawing/2014/main" val="3763126746"/>
                    </a:ext>
                  </a:extLst>
                </a:gridCol>
                <a:gridCol w="661296">
                  <a:extLst>
                    <a:ext uri="{9D8B030D-6E8A-4147-A177-3AD203B41FA5}">
                      <a16:colId xmlns:a16="http://schemas.microsoft.com/office/drawing/2014/main" val="1390861668"/>
                    </a:ext>
                  </a:extLst>
                </a:gridCol>
                <a:gridCol w="661296">
                  <a:extLst>
                    <a:ext uri="{9D8B030D-6E8A-4147-A177-3AD203B41FA5}">
                      <a16:colId xmlns:a16="http://schemas.microsoft.com/office/drawing/2014/main" val="924013980"/>
                    </a:ext>
                  </a:extLst>
                </a:gridCol>
                <a:gridCol w="661296">
                  <a:extLst>
                    <a:ext uri="{9D8B030D-6E8A-4147-A177-3AD203B41FA5}">
                      <a16:colId xmlns:a16="http://schemas.microsoft.com/office/drawing/2014/main" val="4177904715"/>
                    </a:ext>
                  </a:extLst>
                </a:gridCol>
                <a:gridCol w="661296">
                  <a:extLst>
                    <a:ext uri="{9D8B030D-6E8A-4147-A177-3AD203B41FA5}">
                      <a16:colId xmlns:a16="http://schemas.microsoft.com/office/drawing/2014/main" val="433291274"/>
                    </a:ext>
                  </a:extLst>
                </a:gridCol>
                <a:gridCol w="661296">
                  <a:extLst>
                    <a:ext uri="{9D8B030D-6E8A-4147-A177-3AD203B41FA5}">
                      <a16:colId xmlns:a16="http://schemas.microsoft.com/office/drawing/2014/main" val="3665398151"/>
                    </a:ext>
                  </a:extLst>
                </a:gridCol>
                <a:gridCol w="661296">
                  <a:extLst>
                    <a:ext uri="{9D8B030D-6E8A-4147-A177-3AD203B41FA5}">
                      <a16:colId xmlns:a16="http://schemas.microsoft.com/office/drawing/2014/main" val="2424228117"/>
                    </a:ext>
                  </a:extLst>
                </a:gridCol>
              </a:tblGrid>
              <a:tr h="2869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264267"/>
                  </a:ext>
                </a:extLst>
              </a:tr>
              <a:tr h="2869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Giannis Antetokounmpo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580656"/>
                  </a:ext>
                </a:extLst>
              </a:tr>
              <a:tr h="2869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Bam Adebayo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80662"/>
                  </a:ext>
                </a:extLst>
              </a:tr>
              <a:tr h="2869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Anthony Davis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94.83228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830506"/>
                  </a:ext>
                </a:extLst>
              </a:tr>
              <a:tr h="2869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Jayson Tatum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75.53825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751131"/>
                  </a:ext>
                </a:extLst>
              </a:tr>
              <a:tr h="2869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Tobias Harris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69.18155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623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B9F73-6196-4C42-A694-986F00CF5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57439"/>
              </p:ext>
            </p:extLst>
          </p:nvPr>
        </p:nvGraphicFramePr>
        <p:xfrm>
          <a:off x="4831870" y="4338283"/>
          <a:ext cx="6307758" cy="2100294"/>
        </p:xfrm>
        <a:graphic>
          <a:graphicData uri="http://schemas.openxmlformats.org/drawingml/2006/table">
            <a:tbl>
              <a:tblPr/>
              <a:tblGrid>
                <a:gridCol w="1799107">
                  <a:extLst>
                    <a:ext uri="{9D8B030D-6E8A-4147-A177-3AD203B41FA5}">
                      <a16:colId xmlns:a16="http://schemas.microsoft.com/office/drawing/2014/main" val="782729727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2145123050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1394434233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4115367382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3217573954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1806341328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4176358008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1652218475"/>
                    </a:ext>
                  </a:extLst>
                </a:gridCol>
              </a:tblGrid>
              <a:tr h="74465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617137"/>
                  </a:ext>
                </a:extLst>
              </a:tr>
              <a:tr h="2711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Rudy </a:t>
                      </a:r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Gobert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87.21877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65652"/>
                  </a:ext>
                </a:extLst>
              </a:tr>
              <a:tr h="2711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 Jokic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97.63927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683861"/>
                  </a:ext>
                </a:extLst>
              </a:tr>
              <a:tr h="2711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 Lopez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54.59135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64580"/>
                  </a:ext>
                </a:extLst>
              </a:tr>
              <a:tr h="2711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Hassan Whiteside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51373"/>
                  </a:ext>
                </a:extLst>
              </a:tr>
              <a:tr h="2711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Domantas Sabonis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77.14547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7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7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29E7461E-D3EF-467C-90B0-A07159CA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6187544F-2A96-4442-9598-104754EE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9288961F-689B-486C-86C4-49DA3F389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DAB94306-F934-4A95-8B44-81F9A6CC8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6"/>
            <a:ext cx="12192000" cy="6858000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picture containing text, photo, different, person&#10;&#10;Description automatically generated">
            <a:extLst>
              <a:ext uri="{FF2B5EF4-FFF2-40B4-BE49-F238E27FC236}">
                <a16:creationId xmlns:a16="http://schemas.microsoft.com/office/drawing/2014/main" id="{BF4217E6-D4AB-4D0A-A660-311B25C5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1" y="976089"/>
            <a:ext cx="5494996" cy="5151559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98D49CEE-84FB-45A0-B9E1-10ABEEE1B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7852-84DB-4EC0-8A9D-6B52BC72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 err="1"/>
              <a:t>Echipa</a:t>
            </a:r>
            <a:r>
              <a:rPr lang="en-US" sz="7200" b="1" cap="all" dirty="0"/>
              <a:t> All-Star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F434E2FF-BF33-4015-946E-D6A4D769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3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E104E71D-46AD-4098-B3F1-71C5B5AD2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7E75FFA-2B8C-4584-9D0D-829756577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97345835-04CD-49BE-B105-1B4770F29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5">
            <a:extLst>
              <a:ext uri="{FF2B5EF4-FFF2-40B4-BE49-F238E27FC236}">
                <a16:creationId xmlns:a16="http://schemas.microsoft.com/office/drawing/2014/main" id="{536C624B-ED18-4865-996C-E1304AA1D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DA1E0-84A2-4848-9D6A-AED504AF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735" y="1389554"/>
            <a:ext cx="2861534" cy="3655141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4000" b="1" cap="all" dirty="0" err="1"/>
              <a:t>Predicția</a:t>
            </a:r>
            <a:r>
              <a:rPr lang="en-US" sz="4000" b="1" cap="all" dirty="0"/>
              <a:t> </a:t>
            </a:r>
            <a:r>
              <a:rPr lang="en-US" sz="4000" b="1" cap="all" dirty="0" err="1"/>
              <a:t>noastr</a:t>
            </a:r>
            <a:r>
              <a:rPr lang="ro-RO" sz="4000" b="1" cap="all" dirty="0"/>
              <a:t>ă</a:t>
            </a:r>
            <a:br>
              <a:rPr lang="ro-RO" sz="4000" b="1" cap="all" dirty="0"/>
            </a:br>
            <a:r>
              <a:rPr lang="ro-RO" sz="4000" b="1" cap="all" dirty="0"/>
              <a:t>p</a:t>
            </a:r>
            <a:r>
              <a:rPr lang="en-US" sz="4000" b="1" cap="all" dirty="0" err="1"/>
              <a:t>entru</a:t>
            </a:r>
            <a:r>
              <a:rPr lang="en-US" sz="4000" b="1" cap="all" dirty="0"/>
              <a:t> MVP  </a:t>
            </a:r>
          </a:p>
        </p:txBody>
      </p:sp>
      <p:pic>
        <p:nvPicPr>
          <p:cNvPr id="9" name="Content Placeholder 8" descr="A picture containing pencil&#10;&#10;Description automatically generated">
            <a:extLst>
              <a:ext uri="{FF2B5EF4-FFF2-40B4-BE49-F238E27FC236}">
                <a16:creationId xmlns:a16="http://schemas.microsoft.com/office/drawing/2014/main" id="{B65BFC90-770E-4BAA-89DD-3114FC18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592"/>
            <a:ext cx="8929224" cy="5952816"/>
          </a:xfr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D4A0D997-BC4A-4DB2-B8DB-093486DC5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7670768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6DB4DA53-D7AC-481E-B130-9C190E76C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3991" y="5044695"/>
            <a:ext cx="536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5DE0-E726-4B9C-8C4E-EE2B12AB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84" y="540026"/>
            <a:ext cx="9875520" cy="1356360"/>
          </a:xfrm>
        </p:spPr>
        <p:txBody>
          <a:bodyPr/>
          <a:lstStyle/>
          <a:p>
            <a:r>
              <a:rPr lang="en-GB" dirty="0"/>
              <a:t>MVP </a:t>
            </a:r>
            <a:r>
              <a:rPr lang="en-GB" dirty="0" err="1"/>
              <a:t>Clasament</a:t>
            </a:r>
            <a:endParaRPr lang="en-GB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2CD46CB-8FBF-404E-9CBC-F7D940D396FE}"/>
              </a:ext>
            </a:extLst>
          </p:cNvPr>
          <p:cNvSpPr txBox="1"/>
          <p:nvPr/>
        </p:nvSpPr>
        <p:spPr>
          <a:xfrm>
            <a:off x="6365289" y="1003177"/>
            <a:ext cx="471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259E12DA-FD12-4413-A9BA-330E3AC91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9" y="3294403"/>
            <a:ext cx="4804843" cy="2715781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81A3A9B7-7FBE-4983-9B73-FD90A95E9927}"/>
              </a:ext>
            </a:extLst>
          </p:cNvPr>
          <p:cNvSpPr txBox="1"/>
          <p:nvPr/>
        </p:nvSpPr>
        <p:spPr>
          <a:xfrm>
            <a:off x="7281713" y="6001308"/>
            <a:ext cx="506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GIANNIS ANTETOKOUNMPO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2378A838-8AB8-4AE6-B6D7-D6DFD72C0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2" t="27080" r="21380" b="30886"/>
          <a:stretch/>
        </p:blipFill>
        <p:spPr>
          <a:xfrm>
            <a:off x="7223874" y="1918745"/>
            <a:ext cx="2999643" cy="1356360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21C1B55A-713E-4FBB-93B6-0B2071480949}"/>
              </a:ext>
            </a:extLst>
          </p:cNvPr>
          <p:cNvSpPr txBox="1"/>
          <p:nvPr/>
        </p:nvSpPr>
        <p:spPr>
          <a:xfrm>
            <a:off x="5855534" y="847816"/>
            <a:ext cx="110875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400040"/>
                </a:solidFill>
                <a:latin typeface="Calibri" panose="020F0502020204030204" pitchFamily="34" charset="0"/>
              </a:rPr>
              <a:t>Rank	                    Name	                Age	Team	</a:t>
            </a:r>
            <a:r>
              <a:rPr lang="en-US" sz="1050" dirty="0" err="1">
                <a:solidFill>
                  <a:srgbClr val="400040"/>
                </a:solidFill>
                <a:latin typeface="Calibri" panose="020F0502020204030204" pitchFamily="34" charset="0"/>
              </a:rPr>
              <a:t>Tot_Stats</a:t>
            </a:r>
            <a:r>
              <a:rPr lang="en-US" sz="1050" dirty="0">
                <a:solidFill>
                  <a:srgbClr val="400040"/>
                </a:solidFill>
                <a:latin typeface="Calibri" panose="020F0502020204030204" pitchFamily="34" charset="0"/>
              </a:rPr>
              <a:t>	VORP	</a:t>
            </a:r>
            <a:r>
              <a:rPr lang="en-US" sz="1050" dirty="0" err="1">
                <a:solidFill>
                  <a:srgbClr val="400040"/>
                </a:solidFill>
                <a:latin typeface="Calibri" panose="020F0502020204030204" pitchFamily="34" charset="0"/>
              </a:rPr>
              <a:t>WinC</a:t>
            </a:r>
            <a:r>
              <a:rPr lang="en-US" sz="1050" dirty="0">
                <a:solidFill>
                  <a:srgbClr val="400040"/>
                </a:solidFill>
                <a:latin typeface="Calibri" panose="020F0502020204030204" pitchFamily="34" charset="0"/>
              </a:rPr>
              <a:t>	Value	Pos</a:t>
            </a:r>
          </a:p>
          <a:p>
            <a:r>
              <a:rPr lang="en-US" sz="1050" dirty="0">
                <a:solidFill>
                  <a:srgbClr val="400040"/>
                </a:solidFill>
                <a:latin typeface="Calibri" panose="020F0502020204030204" pitchFamily="34" charset="0"/>
              </a:rPr>
              <a:t>0	1	Giannis Antetokounmpo	  25	MIL	106.099292	6.7	111.7	108.9	PF</a:t>
            </a:r>
          </a:p>
          <a:p>
            <a:r>
              <a:rPr lang="en-US" sz="1050" dirty="0">
                <a:solidFill>
                  <a:srgbClr val="400040"/>
                </a:solidFill>
                <a:latin typeface="Calibri" panose="020F0502020204030204" pitchFamily="34" charset="0"/>
              </a:rPr>
              <a:t>1	2	James Harden	                 30	HOU	111.365567	7.8	50.3	80.8	SG</a:t>
            </a:r>
          </a:p>
          <a:p>
            <a:r>
              <a:rPr lang="en-US" sz="1050" dirty="0">
                <a:solidFill>
                  <a:srgbClr val="400040"/>
                </a:solidFill>
                <a:latin typeface="Calibri" panose="020F0502020204030204" pitchFamily="34" charset="0"/>
              </a:rPr>
              <a:t>2	3	Rudy Gobert	                 27	UTA	87.218770	2.3	61.2	74.2	C</a:t>
            </a:r>
          </a:p>
          <a:p>
            <a:r>
              <a:rPr lang="en-US" sz="1050" dirty="0">
                <a:solidFill>
                  <a:srgbClr val="400040"/>
                </a:solidFill>
                <a:latin typeface="Calibri" panose="020F0502020204030204" pitchFamily="34" charset="0"/>
              </a:rPr>
              <a:t>3	4	Khris Middleton                   28	MIL	62.413571	2.6	85.4	73.9	SF</a:t>
            </a:r>
          </a:p>
          <a:p>
            <a:r>
              <a:rPr lang="fi-FI" sz="1050" dirty="0">
                <a:solidFill>
                  <a:srgbClr val="400040"/>
                </a:solidFill>
                <a:latin typeface="Calibri" panose="020F0502020204030204" pitchFamily="34" charset="0"/>
              </a:rPr>
              <a:t>4	5	Nikola Jokić	                 24	DEN	97.639270	6.2	38.2	67.9	C</a:t>
            </a:r>
          </a:p>
          <a:p>
            <a:endParaRPr lang="en-US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9327D2-761B-454C-AEA8-FFF88844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6" y="2051747"/>
            <a:ext cx="6777358" cy="4392733"/>
          </a:xfrm>
        </p:spPr>
      </p:pic>
    </p:spTree>
    <p:extLst>
      <p:ext uri="{BB962C8B-B14F-4D97-AF65-F5344CB8AC3E}">
        <p14:creationId xmlns:p14="http://schemas.microsoft.com/office/powerpoint/2010/main" val="27108772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rgbClr val="418AB3"/>
      </a:dk1>
      <a:lt1>
        <a:srgbClr val="FFFFFF"/>
      </a:lt1>
      <a:dk2>
        <a:srgbClr val="565349"/>
      </a:dk2>
      <a:lt2>
        <a:srgbClr val="DDDDDD"/>
      </a:lt2>
      <a:accent1>
        <a:srgbClr val="418AB3"/>
      </a:accent1>
      <a:accent2>
        <a:srgbClr val="C00000"/>
      </a:accent2>
      <a:accent3>
        <a:srgbClr val="FFFFFF"/>
      </a:accent3>
      <a:accent4>
        <a:srgbClr val="418AB3"/>
      </a:accent4>
      <a:accent5>
        <a:srgbClr val="418AB3"/>
      </a:accent5>
      <a:accent6>
        <a:srgbClr val="418AB3"/>
      </a:accent6>
      <a:hlink>
        <a:srgbClr val="418AB3"/>
      </a:hlink>
      <a:folHlink>
        <a:srgbClr val="418AB3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1214</Words>
  <Application>Microsoft Office PowerPoint</Application>
  <PresentationFormat>Szélesvásznú</PresentationFormat>
  <Paragraphs>362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Corbel</vt:lpstr>
      <vt:lpstr>Wingdings</vt:lpstr>
      <vt:lpstr>Basis</vt:lpstr>
      <vt:lpstr>predictii in nba</vt:lpstr>
      <vt:lpstr>Conținut </vt:lpstr>
      <vt:lpstr>La ce ne ajută? De ce predicții? </vt:lpstr>
      <vt:lpstr>Conținut </vt:lpstr>
      <vt:lpstr>Top jucători pe poziții</vt:lpstr>
      <vt:lpstr>PowerPoint-bemutató</vt:lpstr>
      <vt:lpstr>Echipa All-Star</vt:lpstr>
      <vt:lpstr>Predicția noastră pentru MVP  </vt:lpstr>
      <vt:lpstr>MVP Clasament</vt:lpstr>
      <vt:lpstr>PowerPoint-bemutató</vt:lpstr>
      <vt:lpstr>CAMPION NBA 2019-2020?</vt:lpstr>
      <vt:lpstr>Valoarea echipelor în clasament</vt:lpstr>
      <vt:lpstr>CAMPION NBA 2019-2020!</vt:lpstr>
      <vt:lpstr>TOP3 ECHIPE NBA:</vt:lpstr>
      <vt:lpstr>Provocările proiectului</vt:lpstr>
      <vt:lpstr>Echipa noastră</vt:lpstr>
      <vt:lpstr>Slide-uri extra(partea matematica) </vt:lpstr>
      <vt:lpstr>Rezumat model folosit</vt:lpstr>
      <vt:lpstr>PowerPoint-bemutató</vt:lpstr>
      <vt:lpstr>BPM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predictii in nba</dc:title>
  <dc:creator>Emilian Anton</dc:creator>
  <cp:lastModifiedBy>Darlaczi</cp:lastModifiedBy>
  <cp:revision>34</cp:revision>
  <dcterms:created xsi:type="dcterms:W3CDTF">2020-09-11T19:58:09Z</dcterms:created>
  <dcterms:modified xsi:type="dcterms:W3CDTF">2020-09-12T08:19:29Z</dcterms:modified>
</cp:coreProperties>
</file>