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1"/>
  </p:notesMasterIdLst>
  <p:sldIdLst>
    <p:sldId id="256" r:id="rId2"/>
    <p:sldId id="289" r:id="rId3"/>
    <p:sldId id="301" r:id="rId4"/>
    <p:sldId id="260" r:id="rId5"/>
    <p:sldId id="302" r:id="rId6"/>
    <p:sldId id="261" r:id="rId7"/>
    <p:sldId id="303" r:id="rId8"/>
    <p:sldId id="304" r:id="rId9"/>
    <p:sldId id="296" r:id="rId10"/>
    <p:sldId id="297" r:id="rId11"/>
    <p:sldId id="298" r:id="rId12"/>
    <p:sldId id="299" r:id="rId13"/>
    <p:sldId id="300" r:id="rId14"/>
    <p:sldId id="305" r:id="rId15"/>
    <p:sldId id="292" r:id="rId16"/>
    <p:sldId id="293" r:id="rId17"/>
    <p:sldId id="294" r:id="rId18"/>
    <p:sldId id="295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6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2T06:56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8688 0 0,'-11'-26'608'0'0,"11"25"-570"0"0,0 1-103 0 0,0 0-30 0 0,0 0 21 0 0,0 0-10 0 0,0 0-4 0 0,0 0 0 0 0,0 0-63 0 0,4-4-796 0 0,3 4 397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2T06:56:3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7352 0 0,'-9'0'312'0'0,"5"0"-248"0"0,0 0-352 0 0,4 0-72 0 0,0 0-16 0 0,0 0 0 0 0,0 0 248 0 0,0 0 56 0 0,0 0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2T06:56:3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 9872 0 0,'-9'-2'312'0'0,"7"2"-259"0"0,0-1 0 0 0,0 1-1 0 0,0 0 1 0 0,0-1 0 0 0,0 0-1 0 0,1 1 1 0 0,-1-1 0 0 0,0 0-1 0 0,0 0 1 0 0,1 0 0 0 0,-1 0-1 0 0,0 0 1 0 0,1 0 0 0 0,-1-1-1 0 0,1 1-52 0 0,1 1 19 0 0,-1 0 0 0 0,1 0 0 0 0,-1 0 0 0 0,1 0 0 0 0,0 0 0 0 0,-1 0-1 0 0,1 0 1 0 0,0 0 0 0 0,-1 1 0 0 0,1-1 0 0 0,0 0 0 0 0,-1 0 0 0 0,1 0-1 0 0,0 0 1 0 0,0 1 0 0 0,-1-1 0 0 0,1 0 0 0 0,0 0 0 0 0,0 1 0 0 0,-1-1 0 0 0,1 0-1 0 0,0 0 1 0 0,0 1 0 0 0,-1-1 0 0 0,1 0 0 0 0,0 1 0 0 0,0-1 0 0 0,0 0-1 0 0,0 1 1 0 0,0-1 0 0 0,0 0-19 0 0,-6 11-435 0 0,1 1-1733 0 0,5-12 1148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2T06:56:3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9272 0 0,'-10'0'384'0'0,"10"0"-304"0"0,0 0-272 0 0,0 0-48 0 0,0 0-16 0 0,0 0 0 0 0,0 0 168 0 0,0 0 88 0 0,0 0-96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2T06:56:3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20 8352 0 0,'-31'-12'168'0'0,"20"12"56"0"0,1-4-224 0 0,1 4 0 0 0,2-4 0 0 0,2 4 0 0 0,-3 0-96 0 0,8 0-64 0 0,-4 0-16 0 0,4 0 0 0 0,0 0 176 0 0,0 0 0 0 0,0 0 0 0 0,0 0 0 0 0,0 0-240 0 0,0 0-64 0 0,0 0-16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6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1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979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36998" y="2233854"/>
            <a:ext cx="854829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Impact of the Government </a:t>
            </a:r>
            <a:r>
              <a:rPr lang="en-US" dirty="0" err="1"/>
              <a:t>Shutdowm</a:t>
            </a:r>
            <a:endParaRPr dirty="0"/>
          </a:p>
        </p:txBody>
      </p:sp>
      <p:sp>
        <p:nvSpPr>
          <p:cNvPr id="85" name="May 17, 2016"/>
          <p:cNvSpPr/>
          <p:nvPr/>
        </p:nvSpPr>
        <p:spPr>
          <a:xfrm>
            <a:off x="6823145" y="635099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1/10/2019</a:t>
            </a:r>
          </a:p>
        </p:txBody>
      </p:sp>
      <p:sp>
        <p:nvSpPr>
          <p:cNvPr id="86" name="Day 24"/>
          <p:cNvSpPr/>
          <p:nvPr/>
        </p:nvSpPr>
        <p:spPr>
          <a:xfrm>
            <a:off x="390524" y="1941466"/>
            <a:ext cx="270033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1 – Team 1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47E10-004A-4C7A-90FC-5B552F9AC63D}"/>
              </a:ext>
            </a:extLst>
          </p:cNvPr>
          <p:cNvSpPr txBox="1"/>
          <p:nvPr/>
        </p:nvSpPr>
        <p:spPr>
          <a:xfrm>
            <a:off x="1349774" y="3469261"/>
            <a:ext cx="722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Team:</a:t>
            </a:r>
          </a:p>
          <a:p>
            <a:r>
              <a:rPr lang="en-US" sz="2400" dirty="0"/>
              <a:t>Andrew Grimaldi			Damita Zweiback</a:t>
            </a:r>
          </a:p>
          <a:p>
            <a:r>
              <a:rPr lang="en-US" sz="2400" dirty="0"/>
              <a:t>Jade Belton				</a:t>
            </a:r>
            <a:r>
              <a:rPr lang="en-US" sz="2400" dirty="0" err="1"/>
              <a:t>Leca</a:t>
            </a:r>
            <a:r>
              <a:rPr lang="en-US" sz="2400" dirty="0"/>
              <a:t> Doyle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5A28-B61E-492F-8701-B5A89CA0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6626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 used a list index to identify the Six States affected by the Shutdown from Greatest to least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4A252-7619-42CC-9AE5-DAF38CA20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2" t="53204" r="43325" b="26010"/>
          <a:stretch/>
        </p:blipFill>
        <p:spPr>
          <a:xfrm>
            <a:off x="499575" y="2114271"/>
            <a:ext cx="8162692" cy="36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0CB3-0F47-4769-BD19-7B3DA44D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8C0AD-765E-43BF-A71A-A3CC894A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4" t="32133" r="24101" b="18401"/>
          <a:stretch/>
        </p:blipFill>
        <p:spPr>
          <a:xfrm>
            <a:off x="588784" y="611137"/>
            <a:ext cx="8149311" cy="52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1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BFAAC1-11F9-4E43-96D0-BA1A36DECC9F}"/>
              </a:ext>
            </a:extLst>
          </p:cNvPr>
          <p:cNvSpPr/>
          <p:nvPr/>
        </p:nvSpPr>
        <p:spPr>
          <a:xfrm>
            <a:off x="512956" y="2355139"/>
            <a:ext cx="4206240" cy="2248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927B8-795E-6A48-98E2-C732184DAA99}"/>
              </a:ext>
            </a:extLst>
          </p:cNvPr>
          <p:cNvSpPr/>
          <p:nvPr/>
        </p:nvSpPr>
        <p:spPr>
          <a:xfrm>
            <a:off x="4821786" y="2355139"/>
            <a:ext cx="3809257" cy="22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E74A07-EE13-E54C-8E6A-77473226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Media Sentiment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4CB4C-8732-BC40-AD26-9BB65B4F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42" y="2981325"/>
            <a:ext cx="3034477" cy="1421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F8998-6E2A-7248-B8A3-CD3104C2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5" y="3014663"/>
            <a:ext cx="3446410" cy="13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D1C-5F61-4F1B-AD5C-85D8AFC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Twitter Analysis on Keywords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B04AD-C20F-4C4F-957C-9DA01EEA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891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Key words and phrases:  Government Shutdown, Shutdown, Border Wall, The 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COMPOUND RESULTS:  0.001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400" dirty="0"/>
              <a:t>Positive = 0.062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400" dirty="0"/>
              <a:t>Neutral = 0.875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2400" dirty="0"/>
              <a:t>Negative = 0.063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r>
              <a:rPr lang="en-US" sz="2800" b="1" dirty="0"/>
              <a:t>Neutral:  -0.05  to  +0.05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D1C-5F61-4F1B-AD5C-85D8AFC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Twitter Analysis on User Input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BB2459-5B5E-48CB-8930-01BBBE08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“Which term would you like to search for?”_______________________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DF90CE-FA87-42E5-B8D8-C23B32393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32215"/>
              </p:ext>
            </p:extLst>
          </p:nvPr>
        </p:nvGraphicFramePr>
        <p:xfrm>
          <a:off x="885090" y="2822355"/>
          <a:ext cx="7543800" cy="164592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59188412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86704278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45968905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81733384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079286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Positive 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Neutral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Negative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Compound</a:t>
                      </a:r>
                    </a:p>
                    <a:p>
                      <a:pPr algn="r"/>
                      <a:r>
                        <a:rPr lang="en-US" b="1" dirty="0"/>
                        <a:t>Score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498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Search Term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7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Republican's 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0.7504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-0.373265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71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1C4D48-6D0D-4345-A6AD-2EE3EE716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12348"/>
              </p:ext>
            </p:extLst>
          </p:nvPr>
        </p:nvGraphicFramePr>
        <p:xfrm>
          <a:off x="822960" y="4573098"/>
          <a:ext cx="7543800" cy="164592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90739085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127914057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04245733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3136021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143455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Positive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Neutral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Negative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Compound</a:t>
                      </a:r>
                    </a:p>
                    <a:p>
                      <a:pPr algn="r"/>
                      <a:r>
                        <a:rPr lang="en-US" b="1" dirty="0"/>
                        <a:t>Score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407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Search 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67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Democrat's 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0.09705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0.77015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-0.196655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10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6A48-ABC5-4250-B2E8-2623F5F5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Sentiment Analysis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A4DB-466B-45BF-A463-5805E61C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11" y="1302462"/>
            <a:ext cx="8332191" cy="45666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Why Is it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Businesses are heavily dependent 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Data is unstructured text from emails, chats, social media, surveys, articles, and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Challenges (particularly Twitter and Facebook)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Short form text, Memes, Emoticons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Difficult to decipher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Time 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SA enables companies to make sense out of data by automating the process and elicits vital insights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2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8D8-69C9-4811-BEB0-B3CA6C10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Challenges with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9929-9E5F-4C39-A369-9556A638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Understanding emotions through text is not always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Even humans can get mislead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Therefore, not 100%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single text may contain multiple sentiments all at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Figurative speech (language) use words in a way that deviates from their conventionally accepted definitions in order to convey complicated meaning or heightened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Emojis, Slangs and Emoticons: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However, VADER performs very well with emojis, slangs, emoticons and acronyms in sentences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98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8D8-69C9-4811-BEB0-B3CA6C10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 Compound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9929-9E5F-4C39-A369-9556A638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63" y="1845734"/>
            <a:ext cx="7617398" cy="4023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A NORMALIZED, WEIGHTED COMPOSITE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Computed by summing the valence scores of each word in the lexicon, adjusted according to the rules, and then normalized to be between -1 (the most extreme negative) and +1 (the most extreme positive).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Example:	“This phone is super cool.”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 Neg = 0.0	Neu = .326	Pos = .0674     = 1.00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Compound = 0.7351  		Very 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In the case above: The rating for </a:t>
            </a:r>
            <a:r>
              <a:rPr lang="en-US" sz="3200" b="1" dirty="0">
                <a:solidFill>
                  <a:srgbClr val="00B050"/>
                </a:solidFill>
              </a:rPr>
              <a:t>“Super” </a:t>
            </a:r>
            <a:r>
              <a:rPr lang="en-US" sz="3200" b="1" dirty="0"/>
              <a:t>is 2.9 </a:t>
            </a:r>
            <a:r>
              <a:rPr lang="en-US" sz="3200" dirty="0"/>
              <a:t>and the rating for </a:t>
            </a:r>
            <a:r>
              <a:rPr lang="en-US" sz="3200" b="1" dirty="0">
                <a:solidFill>
                  <a:srgbClr val="00B050"/>
                </a:solidFill>
              </a:rPr>
              <a:t>“Cool” </a:t>
            </a:r>
            <a:r>
              <a:rPr lang="en-US" sz="3200" b="1" dirty="0"/>
              <a:t>is 1.3.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A3AECA3-4465-4B13-9F50-1C340FBBC212}"/>
              </a:ext>
            </a:extLst>
          </p:cNvPr>
          <p:cNvSpPr/>
          <p:nvPr/>
        </p:nvSpPr>
        <p:spPr>
          <a:xfrm>
            <a:off x="4239695" y="4290082"/>
            <a:ext cx="512956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8D8-69C9-4811-BEB0-B3CA6C10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489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What Makes A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9929-9E5F-4C39-A369-9556A638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5" y="1735130"/>
            <a:ext cx="8149310" cy="413396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70C0"/>
                </a:solidFill>
              </a:rPr>
              <a:t>PUNCTUATION</a:t>
            </a:r>
            <a:r>
              <a:rPr lang="en-US" dirty="0"/>
              <a:t> = Exclamation marks increase magnitude (pos/neg)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70C0"/>
                </a:solidFill>
              </a:rPr>
              <a:t>CAPITALIZATION</a:t>
            </a:r>
            <a:r>
              <a:rPr lang="en-US" dirty="0"/>
              <a:t> = All CAPS increase magnitude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70C0"/>
                </a:solidFill>
              </a:rPr>
              <a:t>DEGREE MODIFIERS </a:t>
            </a:r>
            <a:r>
              <a:rPr lang="en-US" dirty="0"/>
              <a:t>=	Such as “Extremely” good is more intense to the	positive; “Marginally” good is more intense to the negative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70C0"/>
                </a:solidFill>
              </a:rPr>
              <a:t>CONJUNCTIONS</a:t>
            </a:r>
            <a:r>
              <a:rPr lang="en-US" dirty="0"/>
              <a:t> = “But” signals a shift in sentiment polarity with the sentiment of the text following “but” being dominant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For example: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“The wall may be needed, </a:t>
            </a:r>
            <a:r>
              <a:rPr lang="en-US" b="1" u="sng" dirty="0">
                <a:solidFill>
                  <a:srgbClr val="C00000"/>
                </a:solidFill>
              </a:rPr>
              <a:t>but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 the government shutdown is </a:t>
            </a:r>
            <a:r>
              <a:rPr lang="en-US" b="1" u="sng" dirty="0">
                <a:solidFill>
                  <a:srgbClr val="C00000"/>
                </a:solidFill>
              </a:rPr>
              <a:t>extremely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u="sng" dirty="0">
                <a:solidFill>
                  <a:srgbClr val="C00000"/>
                </a:solidFill>
              </a:rPr>
              <a:t>WRONG!!!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.” </a:t>
            </a:r>
          </a:p>
          <a:p>
            <a:pPr marL="0" indent="0">
              <a:buNone/>
            </a:pPr>
            <a:r>
              <a:rPr lang="en-US" dirty="0"/>
              <a:t>This sentence has mixed sentiment, with the latter half dictating the overall rating.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8D8-69C9-4811-BEB0-B3CA6C10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9929-9E5F-4C39-A369-9556A638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5" y="988907"/>
            <a:ext cx="8149310" cy="50282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 is a great tool for combing through large volumes of data in a short period of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the greater the volume from the same media source, the more likely the results will normalize to 0 or Neutral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Individual sentences or phrases will better polarity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Ways to work around this: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 mixed sources of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Limit the scope to a particular region or segment of the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Look at sentiment changes over time,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 by itself is not perfect. Social Engineering is REAL. It is possible to manipulate SA through use of punctuation, capital letters, &amp; certain words for intensity toward polarity – positive or negative – which influences others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Scientists must be able to discern what’s really happening with the data interpretation and know how to use various tools to give richer more accurate results.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Project Team 1 - Proposal</a:t>
            </a:r>
            <a:endParaRPr dirty="0"/>
          </a:p>
        </p:txBody>
      </p:sp>
      <p:sp>
        <p:nvSpPr>
          <p:cNvPr id="178" name="Brainstorm possible ideas…"/>
          <p:cNvSpPr/>
          <p:nvPr/>
        </p:nvSpPr>
        <p:spPr>
          <a:xfrm>
            <a:off x="63690" y="484496"/>
            <a:ext cx="8775510" cy="624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457200" lvl="1" indent="0">
              <a:buSzPct val="100000"/>
              <a:defRPr sz="1600" b="1"/>
            </a:pPr>
            <a:r>
              <a:rPr sz="2000" dirty="0">
                <a:solidFill>
                  <a:srgbClr val="0070C0"/>
                </a:solidFill>
              </a:rPr>
              <a:t>Project Title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 Impact of the Government Shutdown Across Domains</a:t>
            </a:r>
            <a:endParaRPr sz="2000" dirty="0"/>
          </a:p>
          <a:p>
            <a:endParaRPr sz="2000" dirty="0"/>
          </a:p>
          <a:p>
            <a:pPr marL="457200" lvl="1" indent="0">
              <a:buSzPct val="100000"/>
              <a:defRPr sz="1600" b="1"/>
            </a:pPr>
            <a:r>
              <a:rPr sz="2000" dirty="0">
                <a:solidFill>
                  <a:srgbClr val="0070C0"/>
                </a:solidFill>
              </a:rPr>
              <a:t>Team Members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Andrew G., Damita Z., Jade, </a:t>
            </a:r>
            <a:r>
              <a:rPr lang="en-US" sz="2000" dirty="0" err="1"/>
              <a:t>Leca</a:t>
            </a:r>
            <a:endParaRPr sz="2000" dirty="0"/>
          </a:p>
          <a:p>
            <a:endParaRPr sz="2000" dirty="0"/>
          </a:p>
          <a:p>
            <a:pPr marL="457200" lvl="1" indent="0">
              <a:buSzPct val="100000"/>
              <a:defRPr sz="1600" b="1"/>
            </a:pPr>
            <a:r>
              <a:rPr lang="en-US" sz="2000" dirty="0">
                <a:solidFill>
                  <a:srgbClr val="0070C0"/>
                </a:solidFill>
              </a:rPr>
              <a:t>Project </a:t>
            </a:r>
            <a:r>
              <a:rPr sz="2000" dirty="0">
                <a:solidFill>
                  <a:srgbClr val="0070C0"/>
                </a:solidFill>
              </a:rPr>
              <a:t>Description</a:t>
            </a:r>
            <a:r>
              <a:rPr lang="en-US" sz="2000" dirty="0">
                <a:solidFill>
                  <a:srgbClr val="0070C0"/>
                </a:solidFill>
              </a:rPr>
              <a:t>/Outline: </a:t>
            </a:r>
            <a:r>
              <a:rPr lang="en-US" sz="2000" dirty="0"/>
              <a:t>The aim of this project is to demonstrate the use of various sources to show the impact of the government shut down on various sectors of the population.</a:t>
            </a:r>
            <a:endParaRPr sz="2000" dirty="0"/>
          </a:p>
          <a:p>
            <a:endParaRPr sz="2000" dirty="0"/>
          </a:p>
          <a:p>
            <a:pPr marL="457200" lvl="1" indent="0">
              <a:buSzPct val="100000"/>
              <a:defRPr sz="1600" b="1"/>
            </a:pPr>
            <a:r>
              <a:rPr lang="en-US" sz="2000" dirty="0">
                <a:solidFill>
                  <a:srgbClr val="0070C0"/>
                </a:solidFill>
              </a:rPr>
              <a:t>Research Questions to Answer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  <a:r>
              <a:rPr lang="en-US" sz="2000" dirty="0"/>
              <a:t> Are comments on Twitter more favorable or unfavorable toward the wall, given the impact of the government shutdown?</a:t>
            </a:r>
            <a:endParaRPr sz="2000" dirty="0"/>
          </a:p>
          <a:p>
            <a:endParaRPr sz="2000" dirty="0"/>
          </a:p>
          <a:p>
            <a:pPr marL="457200" lvl="1" indent="0">
              <a:buSzPct val="100000"/>
              <a:defRPr sz="1600" b="1"/>
            </a:pPr>
            <a:r>
              <a:rPr lang="en-US" sz="2000" dirty="0">
                <a:solidFill>
                  <a:srgbClr val="0070C0"/>
                </a:solidFill>
              </a:rPr>
              <a:t>Data Sets </a:t>
            </a:r>
            <a:r>
              <a:rPr sz="2000" dirty="0">
                <a:solidFill>
                  <a:srgbClr val="0070C0"/>
                </a:solidFill>
              </a:rPr>
              <a:t>to be Used</a:t>
            </a:r>
            <a:r>
              <a:rPr lang="en-US" sz="2000" dirty="0">
                <a:solidFill>
                  <a:srgbClr val="0070C0"/>
                </a:solidFill>
              </a:rPr>
              <a:t>:  </a:t>
            </a:r>
            <a:r>
              <a:rPr lang="en-US" sz="2000" dirty="0"/>
              <a:t>Census, Bureau of Labor Statistics, &amp; Twitter</a:t>
            </a:r>
            <a:endParaRPr sz="2000" dirty="0"/>
          </a:p>
          <a:p>
            <a:endParaRPr sz="2000" dirty="0"/>
          </a:p>
          <a:p>
            <a:pPr marL="457200" lvl="1" indent="0">
              <a:buSzPct val="100000"/>
              <a:defRPr sz="1600" b="1"/>
            </a:pPr>
            <a:r>
              <a:rPr sz="2000" dirty="0">
                <a:solidFill>
                  <a:srgbClr val="0070C0"/>
                </a:solidFill>
              </a:rPr>
              <a:t>Rough Breakdown of Tasks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marL="742950" lvl="8" indent="-285750">
              <a:buSzPct val="100000"/>
              <a:buFont typeface="Wingdings" panose="05000000000000000000" pitchFamily="2" charset="2"/>
              <a:buChar char="v"/>
              <a:defRPr sz="1600" b="1"/>
            </a:pPr>
            <a:r>
              <a:rPr lang="en-US" sz="2000" dirty="0"/>
              <a:t>Jade: Census, Zip Codes Impacted Most by Government Shutdown</a:t>
            </a:r>
          </a:p>
          <a:p>
            <a:pPr marL="742950" lvl="8" indent="-285750">
              <a:buSzPct val="100000"/>
              <a:buFont typeface="Wingdings" panose="05000000000000000000" pitchFamily="2" charset="2"/>
              <a:buChar char="v"/>
              <a:defRPr sz="1600" b="1"/>
            </a:pPr>
            <a:r>
              <a:rPr lang="en-US" sz="2000" dirty="0"/>
              <a:t>Andrew: Census, Twitter and Employment Impact?</a:t>
            </a:r>
          </a:p>
          <a:p>
            <a:pPr marL="742950" lvl="8" indent="-285750">
              <a:buSzPct val="100000"/>
              <a:buFont typeface="Wingdings" panose="05000000000000000000" pitchFamily="2" charset="2"/>
              <a:buChar char="v"/>
              <a:defRPr sz="1600" b="1"/>
            </a:pPr>
            <a:r>
              <a:rPr lang="en-US" sz="2000" dirty="0" err="1"/>
              <a:t>Leca</a:t>
            </a:r>
            <a:r>
              <a:rPr lang="en-US" sz="2000" dirty="0"/>
              <a:t>: Census and Income Areas?</a:t>
            </a:r>
          </a:p>
          <a:p>
            <a:pPr marL="742950" lvl="8" indent="-285750">
              <a:buSzPct val="100000"/>
              <a:buFont typeface="Wingdings" panose="05000000000000000000" pitchFamily="2" charset="2"/>
              <a:buChar char="v"/>
              <a:defRPr sz="1600" b="1"/>
            </a:pPr>
            <a:r>
              <a:rPr lang="en-US" sz="2000" dirty="0"/>
              <a:t>Damita: Twitter, Favorable/Unfavorable Opinions about the Wall </a:t>
            </a:r>
            <a:endParaRPr sz="2000" dirty="0"/>
          </a:p>
          <a:p>
            <a:endParaRPr sz="2000" dirty="0"/>
          </a:p>
          <a:p>
            <a:endParaRPr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0CF01C-75E1-405C-8841-46510DC390CC}"/>
                  </a:ext>
                </a:extLst>
              </p14:cNvPr>
              <p14:cNvContentPartPr/>
              <p14:nvPr/>
            </p14:nvContentPartPr>
            <p14:xfrm>
              <a:off x="7015093" y="1640124"/>
              <a:ext cx="4680" cy="1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0CF01C-75E1-405C-8841-46510DC390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6453" y="1631484"/>
                <a:ext cx="223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6AAAE5-4683-494F-B224-F97164074C06}"/>
                  </a:ext>
                </a:extLst>
              </p14:cNvPr>
              <p14:cNvContentPartPr/>
              <p14:nvPr/>
            </p14:nvContentPartPr>
            <p14:xfrm>
              <a:off x="1316293" y="5633244"/>
              <a:ext cx="64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6AAAE5-4683-494F-B224-F97164074C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7653" y="5624244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AA2E92-14F6-4F74-A6EE-BDD2E29FB68D}"/>
                  </a:ext>
                </a:extLst>
              </p14:cNvPr>
              <p14:cNvContentPartPr/>
              <p14:nvPr/>
            </p14:nvContentPartPr>
            <p14:xfrm>
              <a:off x="1380733" y="5255244"/>
              <a:ext cx="20520" cy="1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AA2E92-14F6-4F74-A6EE-BDD2E29FB6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1733" y="5246604"/>
                <a:ext cx="38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3CC09-7B1B-4A61-AD3B-0C06C53F74A6}"/>
                  </a:ext>
                </a:extLst>
              </p14:cNvPr>
              <p14:cNvContentPartPr/>
              <p14:nvPr/>
            </p14:nvContentPartPr>
            <p14:xfrm>
              <a:off x="1251853" y="5370804"/>
              <a:ext cx="36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3CC09-7B1B-4A61-AD3B-0C06C53F74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2853" y="5362164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4F385A-97E1-4512-A52D-D7DCF5DB9FC1}"/>
                  </a:ext>
                </a:extLst>
              </p14:cNvPr>
              <p14:cNvContentPartPr/>
              <p14:nvPr/>
            </p14:nvContentPartPr>
            <p14:xfrm>
              <a:off x="717613" y="4757004"/>
              <a:ext cx="30960" cy="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4F385A-97E1-4512-A52D-D7DCF5DB9F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8973" y="4748004"/>
                <a:ext cx="4860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7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D25-D877-408B-8EAC-B4F6ABF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Heat Map </a:t>
            </a:r>
            <a:r>
              <a:rPr lang="en-US" dirty="0">
                <a:solidFill>
                  <a:srgbClr val="0070C0"/>
                </a:solidFill>
              </a:rPr>
              <a:t>– Where in the US do federal employees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E6C6-CE16-4510-82DB-33FB7E85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24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1:  Find the data source (OPM)</a:t>
            </a:r>
          </a:p>
          <a:p>
            <a:r>
              <a:rPr lang="en-US" dirty="0"/>
              <a:t>Step 2:  Clean the data</a:t>
            </a:r>
          </a:p>
          <a:p>
            <a:pPr lvl="1"/>
            <a:r>
              <a:rPr lang="en-US" dirty="0"/>
              <a:t>.merge() – to merge two files together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– to drop null values</a:t>
            </a:r>
          </a:p>
          <a:p>
            <a:pPr lvl="1"/>
            <a:r>
              <a:rPr lang="en-US" dirty="0"/>
              <a:t>.rename() – to rename column headers</a:t>
            </a:r>
          </a:p>
          <a:p>
            <a:pPr lvl="1"/>
            <a:r>
              <a:rPr lang="en-US" dirty="0"/>
              <a:t>== - to only get info from US</a:t>
            </a:r>
          </a:p>
          <a:p>
            <a:pPr lvl="1"/>
            <a:r>
              <a:rPr lang="en-US" dirty="0"/>
              <a:t>!=  - to weed out “US” locations that had unspecified state information</a:t>
            </a:r>
          </a:p>
          <a:p>
            <a:pPr lvl="1"/>
            <a:r>
              <a:rPr lang="en-US" dirty="0"/>
              <a:t>Combined two columns to create a new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.split() – to remove number and “-” in state name</a:t>
            </a:r>
          </a:p>
          <a:p>
            <a:pPr lvl="1"/>
            <a:r>
              <a:rPr lang="en-US" dirty="0"/>
              <a:t>.get() – to get data after the “-”</a:t>
            </a:r>
          </a:p>
          <a:p>
            <a:pPr lvl="1"/>
            <a:r>
              <a:rPr lang="en-US" dirty="0"/>
              <a:t>.title() – to change CAPS to Title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value_counts</a:t>
            </a:r>
            <a:r>
              <a:rPr lang="en-US" dirty="0"/>
              <a:t>() – to sum employee count by state</a:t>
            </a:r>
          </a:p>
        </p:txBody>
      </p:sp>
    </p:spTree>
    <p:extLst>
      <p:ext uri="{BB962C8B-B14F-4D97-AF65-F5344CB8AC3E}">
        <p14:creationId xmlns:p14="http://schemas.microsoft.com/office/powerpoint/2010/main" val="26352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B600C-32F7-46E4-BA5F-AD66E2B6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4" y="477272"/>
            <a:ext cx="8061254" cy="2454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9678F-015D-4ED7-BD07-E3909639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7" y="3270908"/>
            <a:ext cx="7443240" cy="27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0B99-D8D5-4B78-8F3D-A8C3EF2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Heat Map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FDED-FEF5-477F-906B-BCFC1113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6931"/>
            <a:ext cx="7886700" cy="3969834"/>
          </a:xfrm>
        </p:spPr>
        <p:txBody>
          <a:bodyPr>
            <a:normAutofit/>
          </a:bodyPr>
          <a:lstStyle/>
          <a:p>
            <a:r>
              <a:rPr lang="en-US" dirty="0"/>
              <a:t>Step 3:  Getting API information for state longitude and latitude</a:t>
            </a:r>
          </a:p>
          <a:p>
            <a:pPr lvl="1"/>
            <a:r>
              <a:rPr lang="en-US" dirty="0"/>
              <a:t>Create new columns in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Set up empty variable to store API information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iterrows</a:t>
            </a:r>
            <a:r>
              <a:rPr lang="en-US" dirty="0"/>
              <a:t>() – to iterate through API and pull longitude and latitude for each state using </a:t>
            </a:r>
            <a:r>
              <a:rPr lang="en-US" dirty="0" err="1"/>
              <a:t>Gmaps</a:t>
            </a:r>
            <a:r>
              <a:rPr lang="en-US" dirty="0"/>
              <a:t> </a:t>
            </a:r>
            <a:r>
              <a:rPr lang="en-US" dirty="0" err="1"/>
              <a:t>GeoData</a:t>
            </a:r>
            <a:r>
              <a:rPr lang="en-US" dirty="0"/>
              <a:t> library</a:t>
            </a:r>
          </a:p>
          <a:p>
            <a:r>
              <a:rPr lang="en-US" dirty="0"/>
              <a:t>Step 4:  Creating the Heat Map</a:t>
            </a:r>
          </a:p>
          <a:p>
            <a:pPr lvl="1"/>
            <a:r>
              <a:rPr lang="en-US" dirty="0"/>
              <a:t>New variables for longitude and latitude coordinates</a:t>
            </a:r>
          </a:p>
          <a:p>
            <a:pPr lvl="1"/>
            <a:r>
              <a:rPr lang="en-US" dirty="0" err="1"/>
              <a:t>astype</a:t>
            </a:r>
            <a:r>
              <a:rPr lang="en-US" dirty="0"/>
              <a:t>() to make sure employees were set up as a float values</a:t>
            </a:r>
          </a:p>
          <a:p>
            <a:pPr lvl="1"/>
            <a:r>
              <a:rPr lang="en-US" dirty="0" err="1"/>
              <a:t>Gmaps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Add heatmap layer against total number of state employees per state</a:t>
            </a:r>
          </a:p>
        </p:txBody>
      </p:sp>
    </p:spTree>
    <p:extLst>
      <p:ext uri="{BB962C8B-B14F-4D97-AF65-F5344CB8AC3E}">
        <p14:creationId xmlns:p14="http://schemas.microsoft.com/office/powerpoint/2010/main" val="238807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2DF09-615A-4B4F-B4DC-ACBDCADBF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81" y="735980"/>
            <a:ext cx="8376796" cy="5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09906-43F2-4B12-804B-0382B42E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35" y="495114"/>
            <a:ext cx="8312169" cy="54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696F-A4F9-47E4-9C94-D75E65A9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Heat Map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8623-C6CE-4C22-B6DE-F6F57674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5" y="1845734"/>
            <a:ext cx="7876106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spent a lot of time on the data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were able to clean-up the code by doing things like method chaining.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Although outside the scope of our procedures, the data source had interesting information such as level of education of employees and salary of employees.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were surprised that California has more government employees that any other state (the “DMV” has the most, but from an individual state perspective California has the most).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source had a number of unspecified information which we ignored.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finding:  There are a lot of federal employees throughout the country not just in the DMV area.</a:t>
            </a:r>
          </a:p>
        </p:txBody>
      </p:sp>
    </p:spTree>
    <p:extLst>
      <p:ext uri="{BB962C8B-B14F-4D97-AF65-F5344CB8AC3E}">
        <p14:creationId xmlns:p14="http://schemas.microsoft.com/office/powerpoint/2010/main" val="10114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579B50-55C5-49EC-B57F-A58314AB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13" y="505545"/>
            <a:ext cx="7633043" cy="78353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 Merge Data from CSV Files to get totals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0902D-CB6D-412B-9305-09BF0B152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2" t="50458" r="20524" b="14212"/>
          <a:stretch/>
        </p:blipFill>
        <p:spPr>
          <a:xfrm>
            <a:off x="764930" y="1289081"/>
            <a:ext cx="7532726" cy="245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74355-38A9-4B96-9428-3F7D84699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40" t="54743" r="48342" b="12105"/>
          <a:stretch/>
        </p:blipFill>
        <p:spPr>
          <a:xfrm>
            <a:off x="4522935" y="3871703"/>
            <a:ext cx="3987676" cy="2194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4AA05-AC90-40C6-BF96-468338A7E1C4}"/>
              </a:ext>
            </a:extLst>
          </p:cNvPr>
          <p:cNvSpPr txBox="1"/>
          <p:nvPr/>
        </p:nvSpPr>
        <p:spPr>
          <a:xfrm>
            <a:off x="1377094" y="5029243"/>
            <a:ext cx="3090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I used a string to find data for States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FA5A0D-EEB1-41F2-B855-7962C57CA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1" t="33772" r="41443" b="50514"/>
          <a:stretch/>
        </p:blipFill>
        <p:spPr>
          <a:xfrm>
            <a:off x="1002322" y="3830801"/>
            <a:ext cx="3039941" cy="9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3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2046</TotalTime>
  <Words>1020</Words>
  <Application>Microsoft Office PowerPoint</Application>
  <PresentationFormat>On-screen Show (4:3)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Heat Map – Where in the US do federal employees work?</vt:lpstr>
      <vt:lpstr>PowerPoint Presentation</vt:lpstr>
      <vt:lpstr>Heat Map - Continued</vt:lpstr>
      <vt:lpstr>PowerPoint Presentation</vt:lpstr>
      <vt:lpstr>PowerPoint Presentation</vt:lpstr>
      <vt:lpstr>Heat Map Summary </vt:lpstr>
      <vt:lpstr>PowerPoint Presentation</vt:lpstr>
      <vt:lpstr>I used a list index to identify the Six States affected by the Shutdown from Greatest to least</vt:lpstr>
      <vt:lpstr>  </vt:lpstr>
      <vt:lpstr>Media Sentiment Analysis</vt:lpstr>
      <vt:lpstr>Twitter Analysis on Keywords</vt:lpstr>
      <vt:lpstr>Twitter Analysis on User Input </vt:lpstr>
      <vt:lpstr>Sentiment Analysis (SA)</vt:lpstr>
      <vt:lpstr>Challenges with SA</vt:lpstr>
      <vt:lpstr>The Compound Score</vt:lpstr>
      <vt:lpstr>What Makes A Difference?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Damita Zweiback</cp:lastModifiedBy>
  <cp:revision>81</cp:revision>
  <dcterms:modified xsi:type="dcterms:W3CDTF">2019-01-23T00:53:36Z</dcterms:modified>
</cp:coreProperties>
</file>