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791" r:id="rId2"/>
    <p:sldId id="805" r:id="rId3"/>
    <p:sldId id="792" r:id="rId4"/>
    <p:sldId id="806" r:id="rId5"/>
    <p:sldId id="807" r:id="rId6"/>
    <p:sldId id="808" r:id="rId7"/>
    <p:sldId id="809" r:id="rId8"/>
    <p:sldId id="810" r:id="rId9"/>
    <p:sldId id="818" r:id="rId10"/>
    <p:sldId id="821" r:id="rId11"/>
    <p:sldId id="812" r:id="rId12"/>
    <p:sldId id="813" r:id="rId13"/>
    <p:sldId id="814" r:id="rId14"/>
    <p:sldId id="815" r:id="rId15"/>
    <p:sldId id="822" r:id="rId16"/>
    <p:sldId id="823" r:id="rId17"/>
    <p:sldId id="824" r:id="rId18"/>
    <p:sldId id="816" r:id="rId19"/>
    <p:sldId id="825" r:id="rId20"/>
    <p:sldId id="826" r:id="rId21"/>
    <p:sldId id="827" r:id="rId22"/>
    <p:sldId id="836" r:id="rId23"/>
    <p:sldId id="834" r:id="rId24"/>
    <p:sldId id="828" r:id="rId25"/>
    <p:sldId id="833" r:id="rId26"/>
    <p:sldId id="817" r:id="rId27"/>
    <p:sldId id="838" r:id="rId28"/>
    <p:sldId id="835" r:id="rId29"/>
    <p:sldId id="831" r:id="rId30"/>
    <p:sldId id="839" r:id="rId31"/>
    <p:sldId id="840" r:id="rId32"/>
    <p:sldId id="842" r:id="rId33"/>
    <p:sldId id="819" r:id="rId34"/>
    <p:sldId id="843" r:id="rId35"/>
    <p:sldId id="837" r:id="rId36"/>
    <p:sldId id="84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9F"/>
    <a:srgbClr val="FF8F8F"/>
    <a:srgbClr val="69A1C2"/>
    <a:srgbClr val="404040"/>
    <a:srgbClr val="FF5050"/>
    <a:srgbClr val="AE9988"/>
    <a:srgbClr val="F9AD70"/>
    <a:srgbClr val="FBCA92"/>
    <a:srgbClr val="5B3518"/>
    <a:srgbClr val="274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5990" autoAdjust="0"/>
  </p:normalViewPr>
  <p:slideViewPr>
    <p:cSldViewPr snapToGrid="0">
      <p:cViewPr varScale="1">
        <p:scale>
          <a:sx n="80" d="100"/>
          <a:sy n="80" d="100"/>
        </p:scale>
        <p:origin x="432" y="4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다혜" userId="8fcb6049-926e-4a77-8492-ef4de6c7f2c3" providerId="ADAL" clId="{347747B6-1727-4BDD-94F5-D3CEEDCB3196}"/>
    <pc:docChg chg="delSld modSld">
      <pc:chgData name="정다혜" userId="8fcb6049-926e-4a77-8492-ef4de6c7f2c3" providerId="ADAL" clId="{347747B6-1727-4BDD-94F5-D3CEEDCB3196}" dt="2021-10-29T20:12:17.038" v="8" actId="20577"/>
      <pc:docMkLst>
        <pc:docMk/>
      </pc:docMkLst>
      <pc:sldChg chg="del">
        <pc:chgData name="정다혜" userId="8fcb6049-926e-4a77-8492-ef4de6c7f2c3" providerId="ADAL" clId="{347747B6-1727-4BDD-94F5-D3CEEDCB3196}" dt="2021-10-26T10:01:30.392" v="0" actId="47"/>
        <pc:sldMkLst>
          <pc:docMk/>
          <pc:sldMk cId="2594706401" sldId="830"/>
        </pc:sldMkLst>
      </pc:sldChg>
      <pc:sldChg chg="modSp mod">
        <pc:chgData name="정다혜" userId="8fcb6049-926e-4a77-8492-ef4de6c7f2c3" providerId="ADAL" clId="{347747B6-1727-4BDD-94F5-D3CEEDCB3196}" dt="2021-10-29T20:12:17.038" v="8" actId="20577"/>
        <pc:sldMkLst>
          <pc:docMk/>
          <pc:sldMk cId="3413181205" sldId="835"/>
        </pc:sldMkLst>
        <pc:spChg chg="mod">
          <ac:chgData name="정다혜" userId="8fcb6049-926e-4a77-8492-ef4de6c7f2c3" providerId="ADAL" clId="{347747B6-1727-4BDD-94F5-D3CEEDCB3196}" dt="2021-10-29T20:12:17.038" v="8" actId="20577"/>
          <ac:spMkLst>
            <pc:docMk/>
            <pc:sldMk cId="3413181205" sldId="835"/>
            <ac:spMk id="11" creationId="{BD37E8E1-D62A-41B2-BE68-50EECCCC2E4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성별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 신차등록 현황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rgbClr val="FFE89F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235</c:v>
                </c:pt>
                <c:pt idx="1">
                  <c:v>1387</c:v>
                </c:pt>
                <c:pt idx="2">
                  <c:v>1309</c:v>
                </c:pt>
                <c:pt idx="3">
                  <c:v>1252</c:v>
                </c:pt>
                <c:pt idx="4">
                  <c:v>709</c:v>
                </c:pt>
                <c:pt idx="5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A-4702-8DB8-8AD289D90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46</c:v>
                </c:pt>
                <c:pt idx="1">
                  <c:v>233</c:v>
                </c:pt>
                <c:pt idx="2">
                  <c:v>307</c:v>
                </c:pt>
                <c:pt idx="3">
                  <c:v>291</c:v>
                </c:pt>
                <c:pt idx="4">
                  <c:v>128</c:v>
                </c:pt>
                <c:pt idx="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A-4702-8DB8-8AD289D90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38314744"/>
        <c:axId val="1038312120"/>
      </c:barChart>
      <c:catAx>
        <c:axId val="1038314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8312120"/>
        <c:crosses val="autoZero"/>
        <c:auto val="1"/>
        <c:lblAlgn val="ctr"/>
        <c:lblOffset val="100"/>
        <c:noMultiLvlLbl val="0"/>
      </c:catAx>
      <c:valAx>
        <c:axId val="103831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831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625-6DED-4874-9766-BA6753F70ADB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AEDB-CBA3-45A9-89C3-5C8D5EB461DD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3036-6C5E-4160-BC07-276C75ECF004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F171-FF67-4715-9A08-9088BECD06E8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6411-B204-4D86-BDFC-0DC7F5DBE06B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9585-17B8-4E0B-8E02-07A8C91CB0AB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8817-3D62-4C39-A314-5A0EB22CA70F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304-DBF7-4EE4-94FB-A836904844DC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0D75-9ADC-4B57-8F18-16AA058B8023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7C4D-6C75-4C18-954C-069DE10A6087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BEF9-40CF-42F2-B570-7B1574B3F24B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D64B-F7E6-4474-AA7C-30068F7F72B0}" type="datetime1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zilla.com/ko/nodes/53732-clipa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572628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607045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5920051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5742159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5771370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574106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608523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5934834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575694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5786153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0" y="4965538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101460" y="4969553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1625" y="4965538"/>
            <a:ext cx="9105900" cy="4205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06780" y="1299678"/>
            <a:ext cx="6178435" cy="268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주차수요 예측</a:t>
            </a:r>
            <a:endParaRPr lang="en-US" altLang="ko-K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CA063-B1CF-4666-82E4-33F4F74DCAB5}"/>
              </a:ext>
            </a:extLst>
          </p:cNvPr>
          <p:cNvSpPr txBox="1"/>
          <p:nvPr/>
        </p:nvSpPr>
        <p:spPr>
          <a:xfrm>
            <a:off x="3858289" y="4085737"/>
            <a:ext cx="447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 정다혜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최지원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송정윤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오세진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9AEFB6-00EE-4F80-8874-76DBEACE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6D2A6E-696A-45A4-900D-8452798D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1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1B0D79-9EDA-466B-9D3D-DB82357DE8B1}"/>
              </a:ext>
            </a:extLst>
          </p:cNvPr>
          <p:cNvSpPr/>
          <p:nvPr/>
        </p:nvSpPr>
        <p:spPr>
          <a:xfrm>
            <a:off x="7758553" y="1475164"/>
            <a:ext cx="1105587" cy="4821797"/>
          </a:xfrm>
          <a:prstGeom prst="rect">
            <a:avLst/>
          </a:prstGeom>
          <a:noFill/>
          <a:ln>
            <a:solidFill>
              <a:srgbClr val="69A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66"/>
            <a:ext cx="5896429" cy="4821797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간 관계 확인</a:t>
            </a:r>
            <a:endParaRPr lang="en-US" altLang="ko-KR" sz="20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29D5AA-18A4-4A49-88FE-E115AACE0C12}"/>
              </a:ext>
            </a:extLst>
          </p:cNvPr>
          <p:cNvSpPr/>
          <p:nvPr/>
        </p:nvSpPr>
        <p:spPr>
          <a:xfrm>
            <a:off x="8011891" y="1355166"/>
            <a:ext cx="478971" cy="5248834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0AD44C-ACA9-48ED-9240-2EA88B5FD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76" y="1475164"/>
            <a:ext cx="4869617" cy="482179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78A6F7-96D3-4399-B783-6448056A47D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864140" y="3886063"/>
            <a:ext cx="410489" cy="0"/>
          </a:xfrm>
          <a:prstGeom prst="straightConnector1">
            <a:avLst/>
          </a:prstGeom>
          <a:ln>
            <a:solidFill>
              <a:srgbClr val="69A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3D3DE8-DFD0-44C2-92C2-3158295AE95A}"/>
              </a:ext>
            </a:extLst>
          </p:cNvPr>
          <p:cNvSpPr txBox="1"/>
          <p:nvPr/>
        </p:nvSpPr>
        <p:spPr>
          <a:xfrm>
            <a:off x="9409293" y="3147398"/>
            <a:ext cx="2311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총세대수와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단지내주차면수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총세대수와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등록차량수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단지내주차면수와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등록차량수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선형관계가 보임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F1D0F-5B26-4071-B380-C0A936AA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3F3DE-4DAC-4D96-8CA8-6E2AE1DD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6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66"/>
            <a:ext cx="10515600" cy="4821797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en-US" altLang="ko-KR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/>
            </a:pP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도보 </a:t>
            </a:r>
            <a:r>
              <a:rPr lang="en-US" altLang="ko-KR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분거리</a:t>
            </a: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지하철역 수</a:t>
            </a:r>
            <a:r>
              <a:rPr lang="en-US" altLang="ko-KR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환승노선</a:t>
            </a: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반영</a:t>
            </a:r>
            <a:r>
              <a:rPr lang="en-US" altLang="ko-KR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충청남도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대전광역시 지역에 지하철역 수가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값이 있으므로 단순 </a:t>
            </a:r>
            <a:r>
              <a:rPr lang="ko-KR" altLang="en-US" sz="1600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결측치로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보임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돋움" panose="020B0600000101010101" pitchFamily="50" charset="-127"/>
              <a:buChar char="⇒"/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Train, Test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</a:t>
            </a:r>
            <a:r>
              <a:rPr lang="ko-KR" altLang="en-US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지하철역 수 평균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소수점 첫째자리에서 반올림한 값으로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83292B-7262-48DC-BE92-A10186E96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854" y="2351365"/>
            <a:ext cx="6789982" cy="11718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024CF0-1239-444A-99BF-5CAF7EDB1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854" y="3722521"/>
            <a:ext cx="5106325" cy="606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09BE2-E6CE-46FD-B0F9-42BD4CEFE9FF}"/>
              </a:ext>
            </a:extLst>
          </p:cNvPr>
          <p:cNvSpPr txBox="1"/>
          <p:nvPr/>
        </p:nvSpPr>
        <p:spPr>
          <a:xfrm>
            <a:off x="8286346" y="3267417"/>
            <a:ext cx="1494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&lt;Train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Data&gt;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D4183-F7E2-4011-83CA-9F98221E6E53}"/>
              </a:ext>
            </a:extLst>
          </p:cNvPr>
          <p:cNvSpPr txBox="1"/>
          <p:nvPr/>
        </p:nvSpPr>
        <p:spPr>
          <a:xfrm>
            <a:off x="6697031" y="4006161"/>
            <a:ext cx="1494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&lt;Test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Data&gt;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109F51-CE95-4D72-BE00-ADD5832E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03057-1386-4D58-9DC8-660D16B8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66"/>
            <a:ext cx="10515600" cy="5502834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en-US" altLang="ko-KR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2"/>
            </a:pP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임대보증금</a:t>
            </a:r>
            <a:r>
              <a:rPr lang="en-US" altLang="ko-KR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임대료</a:t>
            </a: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2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2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5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임대료가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‘-’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단지코드가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‘C1039’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행들의 공급유형은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장기전세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이므로 임대료 존재하지 않음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돋움" panose="020B0600000101010101" pitchFamily="50" charset="-127"/>
              <a:buChar char="⇒"/>
            </a:pP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열의 임대료 </a:t>
            </a:r>
            <a:r>
              <a:rPr lang="en-US" altLang="ko-KR" sz="16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6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</a:t>
            </a:r>
            <a:endParaRPr lang="en-US" altLang="ko-KR" sz="1600" kern="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09BE2-E6CE-46FD-B0F9-42BD4CEFE9FF}"/>
              </a:ext>
            </a:extLst>
          </p:cNvPr>
          <p:cNvSpPr txBox="1"/>
          <p:nvPr/>
        </p:nvSpPr>
        <p:spPr>
          <a:xfrm>
            <a:off x="10134591" y="5392389"/>
            <a:ext cx="1494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&lt;Train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Data&gt;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8B829C-D12B-4D63-8FD1-D3C702E9A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17" y="2421590"/>
            <a:ext cx="10029371" cy="29707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BD8A1BB-922E-4513-96F9-4DF86F32671F}"/>
              </a:ext>
            </a:extLst>
          </p:cNvPr>
          <p:cNvSpPr/>
          <p:nvPr/>
        </p:nvSpPr>
        <p:spPr>
          <a:xfrm>
            <a:off x="1309923" y="2600586"/>
            <a:ext cx="10029371" cy="5788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CB416B-0209-4A64-8028-40A90ECD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58229E-0309-4C99-9347-ACFD3C86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8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65"/>
            <a:ext cx="10515600" cy="5219806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en-US" altLang="ko-KR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2"/>
            </a:pP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임대보증금</a:t>
            </a:r>
            <a:r>
              <a:rPr lang="en-US" altLang="ko-KR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임대료</a:t>
            </a: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2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2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Train, Test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임대건물구분이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상가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행은 임대보증금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임대료 전부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</a:t>
            </a: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임대보증금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임대료 </a:t>
            </a:r>
            <a:r>
              <a:rPr lang="ko-KR" altLang="en-US" sz="1600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행의 대부분이 임대건물구분이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상가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임대건물구분이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아파트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데이터의 임대보증금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임대료를 사용하여 </a:t>
            </a:r>
            <a:r>
              <a:rPr lang="ko-KR" altLang="en-US" sz="1600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대체하기로 판단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돋움" panose="020B0600000101010101" pitchFamily="50" charset="-127"/>
              <a:buChar char="⇒"/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Train, Test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임대료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임대보증금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‘-’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NA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</a:t>
            </a:r>
            <a:r>
              <a:rPr lang="ko-KR" altLang="en-US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임대료</a:t>
            </a:r>
            <a:r>
              <a:rPr lang="en-US" altLang="ko-KR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임대보증금 평균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대체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1DFB11-B9B3-4FC4-A0DE-9326FC6C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39" y="2358174"/>
            <a:ext cx="3131418" cy="20686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37E2C3-1FA0-4F33-BD42-94E2A8DFC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92" y="2358174"/>
            <a:ext cx="3086735" cy="2068683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E838CA-15E4-4012-B24C-A3FE86E0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AC7B7-AA5F-4E41-91CF-76CA803F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4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66"/>
            <a:ext cx="10515600" cy="4821797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en-US" altLang="ko-KR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3"/>
            </a:pP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자격유형</a:t>
            </a: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3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3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3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 startAt="3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5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행이  자격유형에 대한 </a:t>
            </a:r>
            <a:r>
              <a:rPr lang="ko-KR" altLang="en-US" sz="1600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가짐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돋움" panose="020B0600000101010101" pitchFamily="50" charset="-127"/>
              <a:buChar char="⇒"/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단지의 자격유형이 누락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것으로 판단하여 각각 </a:t>
            </a:r>
            <a:r>
              <a:rPr lang="en-US" altLang="ko-KR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A,C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자격유형 대체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4D4183-F7E2-4011-83CA-9F98221E6E53}"/>
              </a:ext>
            </a:extLst>
          </p:cNvPr>
          <p:cNvSpPr txBox="1"/>
          <p:nvPr/>
        </p:nvSpPr>
        <p:spPr>
          <a:xfrm>
            <a:off x="7669488" y="3743761"/>
            <a:ext cx="1494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&lt;Test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Data&gt;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7F69E1-03D5-47E0-AD31-A95071FB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23" y="2361998"/>
            <a:ext cx="3465277" cy="23041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D18232-8AFB-4DEF-BAD1-126CB2275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923" y="2361998"/>
            <a:ext cx="3465277" cy="1365656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845A8B-2821-41C4-BFE2-66D3DE9A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3395E-783E-41A5-9807-1041545F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6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66"/>
            <a:ext cx="10515600" cy="4850762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</a:t>
            </a:r>
            <a:r>
              <a:rPr lang="en-US" altLang="ko-KR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  <a:p>
            <a:pPr marL="457200" lvl="1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도보 </a:t>
            </a:r>
            <a:r>
              <a:rPr lang="en-US" altLang="ko-KR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분거리</a:t>
            </a:r>
            <a:r>
              <a:rPr lang="ko-KR" altLang="en-US" sz="16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버스정류장 수</a:t>
            </a: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/>
            </a:pPr>
            <a:endParaRPr lang="en-US" altLang="ko-KR" sz="16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 algn="just" fontAlgn="base" latinLnBrk="0">
              <a:lnSpc>
                <a:spcPct val="150000"/>
              </a:lnSpc>
              <a:spcBef>
                <a:spcPts val="600"/>
              </a:spcBef>
              <a:buAutoNum type="circleNumDbPlain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버스정류장 수가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값이 존재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돋움" panose="020B0600000101010101" pitchFamily="50" charset="-127"/>
              <a:buChar char="⇒"/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Train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해당 이상치 지역에서 </a:t>
            </a:r>
            <a:r>
              <a:rPr lang="ko-KR" altLang="en-US" sz="1600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버스장류장</a:t>
            </a:r>
            <a:r>
              <a:rPr lang="ko-KR" altLang="en-US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최대값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대체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09BE2-E6CE-46FD-B0F9-42BD4CEFE9FF}"/>
              </a:ext>
            </a:extLst>
          </p:cNvPr>
          <p:cNvSpPr txBox="1"/>
          <p:nvPr/>
        </p:nvSpPr>
        <p:spPr>
          <a:xfrm>
            <a:off x="2430682" y="4709261"/>
            <a:ext cx="149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&lt;Train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Data&gt;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D4183-F7E2-4011-83CA-9F98221E6E53}"/>
              </a:ext>
            </a:extLst>
          </p:cNvPr>
          <p:cNvSpPr txBox="1"/>
          <p:nvPr/>
        </p:nvSpPr>
        <p:spPr>
          <a:xfrm>
            <a:off x="6465979" y="4663846"/>
            <a:ext cx="149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&lt;Test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Data&gt;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DB73E-E99D-4DEC-8291-300037D6B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981" y="2451216"/>
            <a:ext cx="3388163" cy="22407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5CC957-4DCF-467C-9A35-F9CF83A13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6" y="2451216"/>
            <a:ext cx="3392402" cy="2200969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7B6EF-A325-4D3E-9172-0C303FBE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16A2D-8370-47FB-B6F8-91D4119A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7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66"/>
            <a:ext cx="10515600" cy="4821797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생성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A6B86D-ED31-4163-B32B-2C200FE1159A}"/>
              </a:ext>
            </a:extLst>
          </p:cNvPr>
          <p:cNvSpPr/>
          <p:nvPr/>
        </p:nvSpPr>
        <p:spPr>
          <a:xfrm>
            <a:off x="3952624" y="2292076"/>
            <a:ext cx="722628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 존재 여부 더미 변수 생성 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도보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분거리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지하철역 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제거 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도보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분거리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지하철역 수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환승노선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반영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값이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이상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: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도보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분거리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지하철역 수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환승노선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반영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값이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12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62270C-FDB1-4DD4-B54C-5C24A77DCF4F}"/>
              </a:ext>
            </a:extLst>
          </p:cNvPr>
          <p:cNvSpPr/>
          <p:nvPr/>
        </p:nvSpPr>
        <p:spPr>
          <a:xfrm>
            <a:off x="3935996" y="3827252"/>
            <a:ext cx="679766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단지 내 임대보증금의 전체 합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임대보증금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전용면적별세대수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연결선[R] 24">
            <a:extLst>
              <a:ext uri="{FF2B5EF4-FFF2-40B4-BE49-F238E27FC236}">
                <a16:creationId xmlns:a16="http://schemas.microsoft.com/office/drawing/2014/main" id="{BDD9D646-162E-4BFF-9B2C-10ED64ABD097}"/>
              </a:ext>
            </a:extLst>
          </p:cNvPr>
          <p:cNvCxnSpPr>
            <a:cxnSpLocks/>
          </p:cNvCxnSpPr>
          <p:nvPr/>
        </p:nvCxnSpPr>
        <p:spPr>
          <a:xfrm>
            <a:off x="1002759" y="3498604"/>
            <a:ext cx="10186482" cy="0"/>
          </a:xfrm>
          <a:prstGeom prst="line">
            <a:avLst/>
          </a:prstGeom>
          <a:ln>
            <a:solidFill>
              <a:srgbClr val="E6E6E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27">
            <a:extLst>
              <a:ext uri="{FF2B5EF4-FFF2-40B4-BE49-F238E27FC236}">
                <a16:creationId xmlns:a16="http://schemas.microsoft.com/office/drawing/2014/main" id="{1B82F32A-8742-4FDB-AA4F-F77C63EEFFA0}"/>
              </a:ext>
            </a:extLst>
          </p:cNvPr>
          <p:cNvCxnSpPr>
            <a:cxnSpLocks/>
          </p:cNvCxnSpPr>
          <p:nvPr/>
        </p:nvCxnSpPr>
        <p:spPr>
          <a:xfrm>
            <a:off x="1015492" y="4868809"/>
            <a:ext cx="10150041" cy="0"/>
          </a:xfrm>
          <a:prstGeom prst="line">
            <a:avLst/>
          </a:prstGeom>
          <a:ln>
            <a:solidFill>
              <a:srgbClr val="E6E6E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49D854-9232-48DA-A7CE-224030AF21ED}"/>
              </a:ext>
            </a:extLst>
          </p:cNvPr>
          <p:cNvGrpSpPr/>
          <p:nvPr/>
        </p:nvGrpSpPr>
        <p:grpSpPr>
          <a:xfrm>
            <a:off x="1187616" y="2401094"/>
            <a:ext cx="2416565" cy="785463"/>
            <a:chOff x="1187616" y="2154356"/>
            <a:chExt cx="2458039" cy="8220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0A40540-CD7B-4DF9-A58A-6DBDEC5F90FE}"/>
                </a:ext>
              </a:extLst>
            </p:cNvPr>
            <p:cNvSpPr/>
            <p:nvPr/>
          </p:nvSpPr>
          <p:spPr>
            <a:xfrm>
              <a:off x="1187616" y="2154356"/>
              <a:ext cx="2458039" cy="822032"/>
            </a:xfrm>
            <a:prstGeom prst="rect">
              <a:avLst/>
            </a:prstGeom>
            <a:solidFill>
              <a:srgbClr val="FF8F8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46DE23B-1035-470A-B849-50563D21D569}"/>
                </a:ext>
              </a:extLst>
            </p:cNvPr>
            <p:cNvSpPr/>
            <p:nvPr/>
          </p:nvSpPr>
          <p:spPr>
            <a:xfrm>
              <a:off x="1271730" y="2244477"/>
              <a:ext cx="2294809" cy="647867"/>
            </a:xfrm>
            <a:prstGeom prst="rect">
              <a:avLst/>
            </a:prstGeom>
            <a:solidFill>
              <a:srgbClr val="FF8F8F"/>
            </a:solidFill>
            <a:ln w="25400">
              <a:solidFill>
                <a:srgbClr val="2E2E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29AF4E8-1856-42A5-8A91-8A19847A1DD4}"/>
                </a:ext>
              </a:extLst>
            </p:cNvPr>
            <p:cNvSpPr/>
            <p:nvPr/>
          </p:nvSpPr>
          <p:spPr>
            <a:xfrm>
              <a:off x="1488192" y="2285750"/>
              <a:ext cx="1842165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지하철 존재 유무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B8D13F-8769-48D6-BFBD-DFB36A251D66}"/>
              </a:ext>
            </a:extLst>
          </p:cNvPr>
          <p:cNvGrpSpPr/>
          <p:nvPr/>
        </p:nvGrpSpPr>
        <p:grpSpPr>
          <a:xfrm>
            <a:off x="1187616" y="3818679"/>
            <a:ext cx="2416565" cy="785463"/>
            <a:chOff x="1187614" y="3686180"/>
            <a:chExt cx="2458039" cy="8220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C4055F2-DD36-4E2B-84AC-BE83DFFA26C4}"/>
                </a:ext>
              </a:extLst>
            </p:cNvPr>
            <p:cNvSpPr/>
            <p:nvPr/>
          </p:nvSpPr>
          <p:spPr>
            <a:xfrm>
              <a:off x="1187614" y="3686180"/>
              <a:ext cx="2458039" cy="822032"/>
            </a:xfrm>
            <a:prstGeom prst="rect">
              <a:avLst/>
            </a:prstGeom>
            <a:solidFill>
              <a:srgbClr val="FF8F8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33EE82D-CF33-4C56-8F78-1C488C9390C4}"/>
                </a:ext>
              </a:extLst>
            </p:cNvPr>
            <p:cNvSpPr/>
            <p:nvPr/>
          </p:nvSpPr>
          <p:spPr>
            <a:xfrm>
              <a:off x="1269227" y="3775578"/>
              <a:ext cx="2294809" cy="647867"/>
            </a:xfrm>
            <a:prstGeom prst="rect">
              <a:avLst/>
            </a:prstGeom>
            <a:solidFill>
              <a:srgbClr val="FF8F8F"/>
            </a:solidFill>
            <a:ln w="25400">
              <a:solidFill>
                <a:srgbClr val="2E2E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EF712E-5875-40AA-87D4-A09787909779}"/>
                </a:ext>
              </a:extLst>
            </p:cNvPr>
            <p:cNvSpPr/>
            <p:nvPr/>
          </p:nvSpPr>
          <p:spPr>
            <a:xfrm>
              <a:off x="1276860" y="3837063"/>
              <a:ext cx="2287176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건물가치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199DFB-05ED-498A-8F31-4D2B8A45A40F}"/>
              </a:ext>
            </a:extLst>
          </p:cNvPr>
          <p:cNvSpPr/>
          <p:nvPr/>
        </p:nvSpPr>
        <p:spPr>
          <a:xfrm>
            <a:off x="3935995" y="5099189"/>
            <a:ext cx="740442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임대건물구분이 아파트와 상가 모두 있는 여부 더미 변수 생성 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임대건물구분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제거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임대건물구분이 아파트와 상가가 있는 단지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: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임대건물구분이 아파트만 있는 단지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DD3770C-ACDF-4ED7-A977-8098F677EEE4}"/>
              </a:ext>
            </a:extLst>
          </p:cNvPr>
          <p:cNvGrpSpPr/>
          <p:nvPr/>
        </p:nvGrpSpPr>
        <p:grpSpPr>
          <a:xfrm>
            <a:off x="1187616" y="5189129"/>
            <a:ext cx="2416565" cy="785463"/>
            <a:chOff x="1187616" y="5402438"/>
            <a:chExt cx="2458039" cy="8220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56D02E-6614-4172-9247-9570B34FF821}"/>
                </a:ext>
              </a:extLst>
            </p:cNvPr>
            <p:cNvSpPr/>
            <p:nvPr/>
          </p:nvSpPr>
          <p:spPr>
            <a:xfrm>
              <a:off x="1187616" y="5402438"/>
              <a:ext cx="2458039" cy="822032"/>
            </a:xfrm>
            <a:prstGeom prst="rect">
              <a:avLst/>
            </a:prstGeom>
            <a:solidFill>
              <a:srgbClr val="FF8F8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022E393-7510-4006-B73F-3FBDF6C66F8F}"/>
                </a:ext>
              </a:extLst>
            </p:cNvPr>
            <p:cNvSpPr/>
            <p:nvPr/>
          </p:nvSpPr>
          <p:spPr>
            <a:xfrm>
              <a:off x="1276860" y="5502657"/>
              <a:ext cx="2294809" cy="647867"/>
            </a:xfrm>
            <a:prstGeom prst="rect">
              <a:avLst/>
            </a:prstGeom>
            <a:solidFill>
              <a:srgbClr val="FF8F8F"/>
            </a:solidFill>
            <a:ln w="25400">
              <a:solidFill>
                <a:srgbClr val="2E2E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1D9A54-3AC5-4575-90C1-350F78669810}"/>
                </a:ext>
              </a:extLst>
            </p:cNvPr>
            <p:cNvSpPr/>
            <p:nvPr/>
          </p:nvSpPr>
          <p:spPr>
            <a:xfrm>
              <a:off x="1269227" y="5554427"/>
              <a:ext cx="2294809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주상복합</a:t>
              </a:r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BACAD9-3002-4FBA-BFEE-D97CCC6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A38E2-AB8D-402A-AD0D-FE60839A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7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66"/>
            <a:ext cx="6212473" cy="558959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생성 </a:t>
            </a:r>
            <a:r>
              <a:rPr lang="en-US" altLang="ko-KR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n-US" altLang="ko-KR" sz="20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age_gender_info</a:t>
            </a:r>
            <a:r>
              <a:rPr lang="en-US" altLang="ko-KR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</a:t>
            </a:r>
            <a:endParaRPr lang="ko-KR" altLang="en-US" sz="20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AAE6B52-2E66-4F24-8DBC-01E75D1E2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667277"/>
              </p:ext>
            </p:extLst>
          </p:nvPr>
        </p:nvGraphicFramePr>
        <p:xfrm>
          <a:off x="878242" y="2119100"/>
          <a:ext cx="5987015" cy="405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내용 개체 틀 5">
            <a:extLst>
              <a:ext uri="{FF2B5EF4-FFF2-40B4-BE49-F238E27FC236}">
                <a16:creationId xmlns:a16="http://schemas.microsoft.com/office/drawing/2014/main" id="{D30A1F98-4C1B-4A2A-B636-3BF314E1952A}"/>
              </a:ext>
            </a:extLst>
          </p:cNvPr>
          <p:cNvSpPr txBox="1">
            <a:spLocks/>
          </p:cNvSpPr>
          <p:nvPr/>
        </p:nvSpPr>
        <p:spPr>
          <a:xfrm>
            <a:off x="7050674" y="1507566"/>
            <a:ext cx="4455525" cy="4821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대상들이 전체 인구를 대표할 수 있다고 가정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미성년자와 고령자는 차량보유수가 적고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30-50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대는 차량보유수가 높음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외부데이터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 인구수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 fontAlgn="base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미성년자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age_gender_info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대미만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비율 합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인구수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 fontAlgn="base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고령자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age_gender_info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80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90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비율 합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인구수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 fontAlgn="base" latinLnBrk="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차량보유인구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age_gender_info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40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50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비율 합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인구수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5F27F-5D4A-4135-AFF0-4C1B3220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8256E-C279-4794-B616-CE21E033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5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A5FCE5-80F8-44C2-B7CE-E5E57FBF1B41}"/>
              </a:ext>
            </a:extLst>
          </p:cNvPr>
          <p:cNvSpPr/>
          <p:nvPr/>
        </p:nvSpPr>
        <p:spPr>
          <a:xfrm>
            <a:off x="7604488" y="2133598"/>
            <a:ext cx="3749312" cy="409302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임대보증금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전용면적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전용면적별세대수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단지별 평균값으로 통합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공급유형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자격유형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유형별 더미변수화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단지에서 다른 값을 가지는 경우는 해당 값을 모두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처리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42" y="1355166"/>
            <a:ext cx="3288992" cy="573457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단지단위로 변수 통합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EEAF8C-3EB7-4682-84D1-A6D17DF30AD8}"/>
              </a:ext>
            </a:extLst>
          </p:cNvPr>
          <p:cNvSpPr/>
          <p:nvPr/>
        </p:nvSpPr>
        <p:spPr>
          <a:xfrm>
            <a:off x="1309923" y="2133598"/>
            <a:ext cx="3749312" cy="409302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제공된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train, test data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각 단지내 세대 유형별로 행이 존재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 변수인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차량수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단지 단위로 존재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돋움" panose="020B0600000101010101" pitchFamily="50" charset="-127"/>
              <a:buChar char="⇒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그대로 사용해 세대별 주차수요를 예측 후 단지별로 통합할 경우 오차 발생 가능성 우려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DDF9C0-6B16-45E0-A21B-66F14CDBEDCD}"/>
              </a:ext>
            </a:extLst>
          </p:cNvPr>
          <p:cNvSpPr/>
          <p:nvPr/>
        </p:nvSpPr>
        <p:spPr>
          <a:xfrm>
            <a:off x="1911766" y="2359704"/>
            <a:ext cx="2644045" cy="420915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데이터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A680FF8-BFAD-4A33-9BAB-02B4688958FB}"/>
              </a:ext>
            </a:extLst>
          </p:cNvPr>
          <p:cNvSpPr/>
          <p:nvPr/>
        </p:nvSpPr>
        <p:spPr>
          <a:xfrm>
            <a:off x="8157121" y="2359703"/>
            <a:ext cx="2644045" cy="420915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단지단위 데이터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2911FE7-3000-4072-9B5A-6543D68963B3}"/>
              </a:ext>
            </a:extLst>
          </p:cNvPr>
          <p:cNvSpPr/>
          <p:nvPr/>
        </p:nvSpPr>
        <p:spPr>
          <a:xfrm>
            <a:off x="5733143" y="3039780"/>
            <a:ext cx="1399624" cy="228066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B66F9-3462-450C-AFA5-F1EFD777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91B8243-9419-4512-A44C-C762E40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1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평행 사변형 3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0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자유형 41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EEAC5-6E42-4165-A57A-8F0FA88FA6FF}"/>
              </a:ext>
            </a:extLst>
          </p:cNvPr>
          <p:cNvSpPr txBox="1"/>
          <p:nvPr/>
        </p:nvSpPr>
        <p:spPr>
          <a:xfrm>
            <a:off x="3055289" y="2347482"/>
            <a:ext cx="6266258" cy="146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en-US" altLang="ko-KR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kumimoji="0" lang="ko-KR" altLang="en-US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예측 모형 선정</a:t>
            </a:r>
            <a:endParaRPr kumimoji="0" lang="en-US" altLang="ko-KR" sz="6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0823C5-A282-46E2-A27E-94C07338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0AA38-7A18-4893-A181-93A637CC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3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0. CONTENTS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D88B90-C6B0-4D96-81C0-C14B0E238951}"/>
              </a:ext>
            </a:extLst>
          </p:cNvPr>
          <p:cNvSpPr/>
          <p:nvPr/>
        </p:nvSpPr>
        <p:spPr>
          <a:xfrm>
            <a:off x="2734839" y="2166249"/>
            <a:ext cx="2592397" cy="44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 및 데이터 설명</a:t>
            </a:r>
            <a:endParaRPr lang="en-US" altLang="ko-KR" sz="16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895E87-DA28-4801-AE19-1C0A85F5D57F}"/>
              </a:ext>
            </a:extLst>
          </p:cNvPr>
          <p:cNvSpPr/>
          <p:nvPr/>
        </p:nvSpPr>
        <p:spPr>
          <a:xfrm>
            <a:off x="7096922" y="3130587"/>
            <a:ext cx="2453478" cy="44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6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FF0EBE-1C3E-41C8-AD3F-DC9CD300B5A1}"/>
              </a:ext>
            </a:extLst>
          </p:cNvPr>
          <p:cNvSpPr/>
          <p:nvPr/>
        </p:nvSpPr>
        <p:spPr>
          <a:xfrm>
            <a:off x="7627796" y="4995975"/>
            <a:ext cx="3758211" cy="44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한계점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013534-6E5C-4CEC-B2AC-F9258C7ECDED}"/>
              </a:ext>
            </a:extLst>
          </p:cNvPr>
          <p:cNvSpPr/>
          <p:nvPr/>
        </p:nvSpPr>
        <p:spPr>
          <a:xfrm>
            <a:off x="1024098" y="4076031"/>
            <a:ext cx="3758211" cy="44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모형 선정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0D54DF8-F4B1-4B24-BE8F-F98FE4B5503A}"/>
              </a:ext>
            </a:extLst>
          </p:cNvPr>
          <p:cNvGrpSpPr/>
          <p:nvPr/>
        </p:nvGrpSpPr>
        <p:grpSpPr>
          <a:xfrm>
            <a:off x="4640173" y="1627992"/>
            <a:ext cx="2967580" cy="4437665"/>
            <a:chOff x="4640173" y="1980330"/>
            <a:chExt cx="2662597" cy="3981599"/>
          </a:xfrm>
        </p:grpSpPr>
        <p:sp>
          <p:nvSpPr>
            <p:cNvPr id="27" name="자유형 86">
              <a:extLst>
                <a:ext uri="{FF2B5EF4-FFF2-40B4-BE49-F238E27FC236}">
                  <a16:creationId xmlns:a16="http://schemas.microsoft.com/office/drawing/2014/main" id="{3071DE91-81FA-461F-A1C7-575CEDBE6AAE}"/>
                </a:ext>
              </a:extLst>
            </p:cNvPr>
            <p:cNvSpPr/>
            <p:nvPr/>
          </p:nvSpPr>
          <p:spPr>
            <a:xfrm>
              <a:off x="4959283" y="1980330"/>
              <a:ext cx="2042360" cy="3171825"/>
            </a:xfrm>
            <a:custGeom>
              <a:avLst/>
              <a:gdLst>
                <a:gd name="connsiteX0" fmla="*/ 175341 w 2042360"/>
                <a:gd name="connsiteY0" fmla="*/ 3119240 h 4026038"/>
                <a:gd name="connsiteX1" fmla="*/ 1867019 w 2042360"/>
                <a:gd name="connsiteY1" fmla="*/ 3119240 h 4026038"/>
                <a:gd name="connsiteX2" fmla="*/ 2042360 w 2042360"/>
                <a:gd name="connsiteY2" fmla="*/ 4026038 h 4026038"/>
                <a:gd name="connsiteX3" fmla="*/ 0 w 2042360"/>
                <a:gd name="connsiteY3" fmla="*/ 4026038 h 4026038"/>
                <a:gd name="connsiteX4" fmla="*/ 379258 w 2042360"/>
                <a:gd name="connsiteY4" fmla="*/ 2064657 h 4026038"/>
                <a:gd name="connsiteX5" fmla="*/ 1663102 w 2042360"/>
                <a:gd name="connsiteY5" fmla="*/ 2064657 h 4026038"/>
                <a:gd name="connsiteX6" fmla="*/ 1838954 w 2042360"/>
                <a:gd name="connsiteY6" fmla="*/ 2974097 h 4026038"/>
                <a:gd name="connsiteX7" fmla="*/ 203407 w 2042360"/>
                <a:gd name="connsiteY7" fmla="*/ 2974097 h 4026038"/>
                <a:gd name="connsiteX8" fmla="*/ 590449 w 2042360"/>
                <a:gd name="connsiteY8" fmla="*/ 972459 h 4026038"/>
                <a:gd name="connsiteX9" fmla="*/ 1451912 w 2042360"/>
                <a:gd name="connsiteY9" fmla="*/ 972459 h 4026038"/>
                <a:gd name="connsiteX10" fmla="*/ 1635037 w 2042360"/>
                <a:gd name="connsiteY10" fmla="*/ 1919514 h 4026038"/>
                <a:gd name="connsiteX11" fmla="*/ 407324 w 2042360"/>
                <a:gd name="connsiteY11" fmla="*/ 1919514 h 4026038"/>
                <a:gd name="connsiteX12" fmla="*/ 778486 w 2042360"/>
                <a:gd name="connsiteY12" fmla="*/ 0 h 4026038"/>
                <a:gd name="connsiteX13" fmla="*/ 1263874 w 2042360"/>
                <a:gd name="connsiteY13" fmla="*/ 0 h 4026038"/>
                <a:gd name="connsiteX14" fmla="*/ 1423846 w 2042360"/>
                <a:gd name="connsiteY14" fmla="*/ 827316 h 4026038"/>
                <a:gd name="connsiteX15" fmla="*/ 618514 w 2042360"/>
                <a:gd name="connsiteY15" fmla="*/ 827316 h 4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2360" h="4026038">
                  <a:moveTo>
                    <a:pt x="175341" y="3119240"/>
                  </a:moveTo>
                  <a:lnTo>
                    <a:pt x="1867019" y="3119240"/>
                  </a:lnTo>
                  <a:lnTo>
                    <a:pt x="2042360" y="4026038"/>
                  </a:lnTo>
                  <a:lnTo>
                    <a:pt x="0" y="4026038"/>
                  </a:lnTo>
                  <a:close/>
                  <a:moveTo>
                    <a:pt x="379258" y="2064657"/>
                  </a:moveTo>
                  <a:lnTo>
                    <a:pt x="1663102" y="2064657"/>
                  </a:lnTo>
                  <a:lnTo>
                    <a:pt x="1838954" y="2974097"/>
                  </a:lnTo>
                  <a:lnTo>
                    <a:pt x="203407" y="2974097"/>
                  </a:lnTo>
                  <a:close/>
                  <a:moveTo>
                    <a:pt x="590449" y="972459"/>
                  </a:moveTo>
                  <a:lnTo>
                    <a:pt x="1451912" y="972459"/>
                  </a:lnTo>
                  <a:lnTo>
                    <a:pt x="1635037" y="1919514"/>
                  </a:lnTo>
                  <a:lnTo>
                    <a:pt x="407324" y="1919514"/>
                  </a:lnTo>
                  <a:close/>
                  <a:moveTo>
                    <a:pt x="778486" y="0"/>
                  </a:moveTo>
                  <a:lnTo>
                    <a:pt x="1263874" y="0"/>
                  </a:lnTo>
                  <a:lnTo>
                    <a:pt x="1423846" y="827316"/>
                  </a:lnTo>
                  <a:lnTo>
                    <a:pt x="618514" y="8273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다리꼴 27">
              <a:extLst>
                <a:ext uri="{FF2B5EF4-FFF2-40B4-BE49-F238E27FC236}">
                  <a16:creationId xmlns:a16="http://schemas.microsoft.com/office/drawing/2014/main" id="{DD1D3970-563C-48D2-9C03-8A69CD3B9E0E}"/>
                </a:ext>
              </a:extLst>
            </p:cNvPr>
            <p:cNvSpPr/>
            <p:nvPr/>
          </p:nvSpPr>
          <p:spPr>
            <a:xfrm>
              <a:off x="4760495" y="5275982"/>
              <a:ext cx="2435290" cy="684049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8A04C98-89A1-4C39-9696-9E561E3BF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0173" y="1980330"/>
              <a:ext cx="996935" cy="3981599"/>
            </a:xfrm>
            <a:prstGeom prst="line">
              <a:avLst/>
            </a:prstGeom>
            <a:ln w="4445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973B5D5-4485-4E34-BF07-31C26DD8E491}"/>
                </a:ext>
              </a:extLst>
            </p:cNvPr>
            <p:cNvCxnSpPr>
              <a:cxnSpLocks/>
            </p:cNvCxnSpPr>
            <p:nvPr/>
          </p:nvCxnSpPr>
          <p:spPr>
            <a:xfrm>
              <a:off x="6327578" y="1980330"/>
              <a:ext cx="975192" cy="3979701"/>
            </a:xfrm>
            <a:prstGeom prst="line">
              <a:avLst/>
            </a:prstGeom>
            <a:ln w="4445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82F449-CC13-4570-807F-C25E29A7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4472B-69D9-47D7-8233-7E2F7D9D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26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① Lasso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12769F-7BA2-4709-B71B-EE7AA1E1989D}"/>
              </a:ext>
            </a:extLst>
          </p:cNvPr>
          <p:cNvSpPr/>
          <p:nvPr/>
        </p:nvSpPr>
        <p:spPr>
          <a:xfrm>
            <a:off x="949392" y="2849952"/>
            <a:ext cx="5107964" cy="26115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F08F12-76F1-4B55-A6D1-9DAE1EFE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45" y="2969950"/>
            <a:ext cx="4902258" cy="2332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48A68-ED43-4769-BE91-03E058AC1D61}"/>
              </a:ext>
            </a:extLst>
          </p:cNvPr>
          <p:cNvSpPr txBox="1"/>
          <p:nvPr/>
        </p:nvSpPr>
        <p:spPr>
          <a:xfrm>
            <a:off x="869178" y="1308131"/>
            <a:ext cx="1005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Lasso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(Least absolute shrinkage and selection operator) 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71446-D2CF-475B-AC64-CAA18A99116E}"/>
              </a:ext>
            </a:extLst>
          </p:cNvPr>
          <p:cNvSpPr txBox="1"/>
          <p:nvPr/>
        </p:nvSpPr>
        <p:spPr>
          <a:xfrm>
            <a:off x="1033151" y="2016017"/>
            <a:ext cx="545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L1-norm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페널티를 가진 선형 회귀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E8E1-D62A-41B2-BE68-50EECCCC2E45}"/>
              </a:ext>
            </a:extLst>
          </p:cNvPr>
          <p:cNvSpPr txBox="1"/>
          <p:nvPr/>
        </p:nvSpPr>
        <p:spPr>
          <a:xfrm>
            <a:off x="6491171" y="2916905"/>
            <a:ext cx="605273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특징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제약 조건을 통해 일반화 된 모형을 찾음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가중치들이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이 되게 함으로써 그에 해당하는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특성을 제외해줌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모델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해석력이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좋아짐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모델에서 가장 중요한 특성이 무엇인지 알게 되는 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AEF954-478A-40E3-A819-6EB6C51E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2942F-EC76-4546-8A07-AA4C876F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7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① Lasso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1DE45A-0B0C-40A5-9C35-A79F8224129F}"/>
              </a:ext>
            </a:extLst>
          </p:cNvPr>
          <p:cNvSpPr txBox="1"/>
          <p:nvPr/>
        </p:nvSpPr>
        <p:spPr>
          <a:xfrm>
            <a:off x="948152" y="1637799"/>
            <a:ext cx="38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B0EF50-20F9-4A4F-A2C4-7F8FD9C2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94" y="1707393"/>
            <a:ext cx="3791863" cy="2834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E2C4B-6F30-4E13-95D5-30BFCB3860B6}"/>
              </a:ext>
            </a:extLst>
          </p:cNvPr>
          <p:cNvSpPr txBox="1"/>
          <p:nvPr/>
        </p:nvSpPr>
        <p:spPr>
          <a:xfrm>
            <a:off x="1334694" y="4671442"/>
            <a:ext cx="4194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제외한 변수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단지코드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6FFAB-F72A-4B1D-9EAF-491EC52CF8BB}"/>
              </a:ext>
            </a:extLst>
          </p:cNvPr>
          <p:cNvSpPr txBox="1"/>
          <p:nvPr/>
        </p:nvSpPr>
        <p:spPr>
          <a:xfrm>
            <a:off x="1334694" y="5009996"/>
            <a:ext cx="3791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MAE : 126.536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ECA3E-CCA8-417C-B92F-833E7CF9912B}"/>
              </a:ext>
            </a:extLst>
          </p:cNvPr>
          <p:cNvSpPr txBox="1"/>
          <p:nvPr/>
        </p:nvSpPr>
        <p:spPr>
          <a:xfrm>
            <a:off x="6237817" y="1637799"/>
            <a:ext cx="38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AC56D-3F00-4709-B62C-F94AFEA3FAB8}"/>
              </a:ext>
            </a:extLst>
          </p:cNvPr>
          <p:cNvSpPr txBox="1"/>
          <p:nvPr/>
        </p:nvSpPr>
        <p:spPr>
          <a:xfrm>
            <a:off x="6624359" y="4671442"/>
            <a:ext cx="5229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제외한 변수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단지코드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지하철유무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건물가치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인구수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 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임대료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차량보유인구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고령자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미성년자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임대보증금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DC51DC-5FD3-4D0C-BD43-568F71166F62}"/>
              </a:ext>
            </a:extLst>
          </p:cNvPr>
          <p:cNvSpPr txBox="1"/>
          <p:nvPr/>
        </p:nvSpPr>
        <p:spPr>
          <a:xfrm>
            <a:off x="6624359" y="5256217"/>
            <a:ext cx="3791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MAE : 125.829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B7784D-2ADF-484A-81FD-45B2EBFD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59" y="1692725"/>
            <a:ext cx="3857479" cy="2834449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98CF1C-0523-46C5-87B1-9805C332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084ED-6675-4A0C-84D0-2556B0D6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2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① Lasso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1DE45A-0B0C-40A5-9C35-A79F8224129F}"/>
              </a:ext>
            </a:extLst>
          </p:cNvPr>
          <p:cNvSpPr txBox="1"/>
          <p:nvPr/>
        </p:nvSpPr>
        <p:spPr>
          <a:xfrm>
            <a:off x="948152" y="1637799"/>
            <a:ext cx="38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E2C4B-6F30-4E13-95D5-30BFCB3860B6}"/>
              </a:ext>
            </a:extLst>
          </p:cNvPr>
          <p:cNvSpPr txBox="1"/>
          <p:nvPr/>
        </p:nvSpPr>
        <p:spPr>
          <a:xfrm>
            <a:off x="1334694" y="4671442"/>
            <a:ext cx="4194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제외한 변수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단지코드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자격유형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6FFAB-F72A-4B1D-9EAF-491EC52CF8BB}"/>
              </a:ext>
            </a:extLst>
          </p:cNvPr>
          <p:cNvSpPr txBox="1"/>
          <p:nvPr/>
        </p:nvSpPr>
        <p:spPr>
          <a:xfrm>
            <a:off x="1334694" y="5009996"/>
            <a:ext cx="3791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MAE : 126.580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ECA3E-CCA8-417C-B92F-833E7CF9912B}"/>
              </a:ext>
            </a:extLst>
          </p:cNvPr>
          <p:cNvSpPr txBox="1"/>
          <p:nvPr/>
        </p:nvSpPr>
        <p:spPr>
          <a:xfrm>
            <a:off x="6071563" y="1637799"/>
            <a:ext cx="38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AC56D-3F00-4709-B62C-F94AFEA3FAB8}"/>
              </a:ext>
            </a:extLst>
          </p:cNvPr>
          <p:cNvSpPr txBox="1"/>
          <p:nvPr/>
        </p:nvSpPr>
        <p:spPr>
          <a:xfrm>
            <a:off x="6458105" y="4548331"/>
            <a:ext cx="5969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제외한 변수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단지코드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자격유형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지하철유무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건물가치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인구수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임대료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차량보유인구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고령자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미성년자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임대보증금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주상복합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DC51DC-5FD3-4D0C-BD43-568F71166F62}"/>
              </a:ext>
            </a:extLst>
          </p:cNvPr>
          <p:cNvSpPr txBox="1"/>
          <p:nvPr/>
        </p:nvSpPr>
        <p:spPr>
          <a:xfrm>
            <a:off x="6458105" y="5133106"/>
            <a:ext cx="3791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MAE : 124.645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4075EC-5158-4340-AF4E-0AD23803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23" y="1692725"/>
            <a:ext cx="3791863" cy="2784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51BEB0-DFDD-4468-BF3D-F0834549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105" y="1692725"/>
            <a:ext cx="3791863" cy="277027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1D9689-BBEA-432C-A6C6-1ACF2EF38E80}"/>
              </a:ext>
            </a:extLst>
          </p:cNvPr>
          <p:cNvSpPr/>
          <p:nvPr/>
        </p:nvSpPr>
        <p:spPr>
          <a:xfrm>
            <a:off x="3567334" y="5784957"/>
            <a:ext cx="4786916" cy="40785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95165-7684-4ADD-ADB1-6C53CD90F78E}"/>
              </a:ext>
            </a:extLst>
          </p:cNvPr>
          <p:cNvSpPr txBox="1"/>
          <p:nvPr/>
        </p:nvSpPr>
        <p:spPr>
          <a:xfrm>
            <a:off x="3727705" y="5801011"/>
            <a:ext cx="4410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MAE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가 가장 작은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(4) Lasso model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설정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CED4A-26F3-4FA5-8DA4-255A0844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11006-9B77-41B7-B8E9-0B24ABDA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10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A48A68-ED43-4769-BE91-03E058AC1D61}"/>
              </a:ext>
            </a:extLst>
          </p:cNvPr>
          <p:cNvSpPr txBox="1"/>
          <p:nvPr/>
        </p:nvSpPr>
        <p:spPr>
          <a:xfrm>
            <a:off x="869178" y="1308131"/>
            <a:ext cx="1005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Regression analysis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회귀분석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71446-D2CF-475B-AC64-CAA18A99116E}"/>
              </a:ext>
            </a:extLst>
          </p:cNvPr>
          <p:cNvSpPr txBox="1"/>
          <p:nvPr/>
        </p:nvSpPr>
        <p:spPr>
          <a:xfrm>
            <a:off x="926155" y="1708241"/>
            <a:ext cx="93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변수들 간의 함수관계를 추구하는 통계적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E8E1-D62A-41B2-BE68-50EECCCC2E45}"/>
              </a:ext>
            </a:extLst>
          </p:cNvPr>
          <p:cNvSpPr txBox="1"/>
          <p:nvPr/>
        </p:nvSpPr>
        <p:spPr>
          <a:xfrm>
            <a:off x="5837404" y="2953004"/>
            <a:ext cx="6895091" cy="259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특징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하나 이상의 예측변수가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기준값에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상대적으로 미치는 영향 결정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outlier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 이상치를 식별할 수 있음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최소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제곱법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(OLS)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오차의 제곱합이 최소가 되는 해를 구하는 방법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58D0936-1E5D-4B32-91B2-A4A9341EE889}"/>
              </a:ext>
            </a:extLst>
          </p:cNvPr>
          <p:cNvSpPr/>
          <p:nvPr/>
        </p:nvSpPr>
        <p:spPr>
          <a:xfrm>
            <a:off x="926155" y="2953004"/>
            <a:ext cx="4501536" cy="26988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61A894-00FF-4669-A61D-4A2FFF585AB9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B8A7DFB-A08C-4DBE-947B-41204F2095AB}"/>
                </a:ext>
              </a:extLst>
            </p:cNvPr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② 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Multiple Regression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0DAD307-9723-4E66-929B-504AAA94F4F3}"/>
                </a:ext>
              </a:extLst>
            </p:cNvPr>
            <p:cNvSpPr/>
            <p:nvPr/>
          </p:nvSpPr>
          <p:spPr>
            <a:xfrm>
              <a:off x="46115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9AD25AB-B694-430C-BCB8-06E72535322F}"/>
                </a:ext>
              </a:extLst>
            </p:cNvPr>
            <p:cNvSpPr/>
            <p:nvPr/>
          </p:nvSpPr>
          <p:spPr>
            <a:xfrm>
              <a:off x="3069399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5EB5F359-DD7A-4886-908D-27D9C1BC4781}"/>
                </a:ext>
              </a:extLst>
            </p:cNvPr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평행 사변형 47">
              <a:extLst>
                <a:ext uri="{FF2B5EF4-FFF2-40B4-BE49-F238E27FC236}">
                  <a16:creationId xmlns:a16="http://schemas.microsoft.com/office/drawing/2014/main" id="{27DD5E45-42CB-42CD-8A73-52D42ECF141F}"/>
                </a:ext>
              </a:extLst>
            </p:cNvPr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AAF4EB27-E986-4277-A5B7-3979BBDBCF68}"/>
                </a:ext>
              </a:extLst>
            </p:cNvPr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06FB3F24-A725-4846-8892-18E376E3DA7F}"/>
                </a:ext>
              </a:extLst>
            </p:cNvPr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평행 사변형 50">
              <a:extLst>
                <a:ext uri="{FF2B5EF4-FFF2-40B4-BE49-F238E27FC236}">
                  <a16:creationId xmlns:a16="http://schemas.microsoft.com/office/drawing/2014/main" id="{D389BCA3-9011-4561-A311-5B25C3D426AD}"/>
                </a:ext>
              </a:extLst>
            </p:cNvPr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평행 사변형 51">
              <a:extLst>
                <a:ext uri="{FF2B5EF4-FFF2-40B4-BE49-F238E27FC236}">
                  <a16:creationId xmlns:a16="http://schemas.microsoft.com/office/drawing/2014/main" id="{6AB6B29C-D0C9-4340-9278-589122E2ACBD}"/>
                </a:ext>
              </a:extLst>
            </p:cNvPr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평행 사변형 52">
              <a:extLst>
                <a:ext uri="{FF2B5EF4-FFF2-40B4-BE49-F238E27FC236}">
                  <a16:creationId xmlns:a16="http://schemas.microsoft.com/office/drawing/2014/main" id="{56B74ACB-65CF-4D81-AA3B-0155C66FF4C6}"/>
                </a:ext>
              </a:extLst>
            </p:cNvPr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id="{67448B9C-96D5-4716-A02F-60B036B6792A}"/>
                </a:ext>
              </a:extLst>
            </p:cNvPr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평행 사변형 54">
              <a:extLst>
                <a:ext uri="{FF2B5EF4-FFF2-40B4-BE49-F238E27FC236}">
                  <a16:creationId xmlns:a16="http://schemas.microsoft.com/office/drawing/2014/main" id="{F0BEDAE7-06BA-49E7-967D-CA10FBE91F5C}"/>
                </a:ext>
              </a:extLst>
            </p:cNvPr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평행 사변형 55">
              <a:extLst>
                <a:ext uri="{FF2B5EF4-FFF2-40B4-BE49-F238E27FC236}">
                  <a16:creationId xmlns:a16="http://schemas.microsoft.com/office/drawing/2014/main" id="{A0761921-52D9-4ABD-ACB6-017C91C363F3}"/>
                </a:ext>
              </a:extLst>
            </p:cNvPr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88C824FA-14B9-4EB1-8180-78E8C95139B1}"/>
                </a:ext>
              </a:extLst>
            </p:cNvPr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평행 사변형 57">
              <a:extLst>
                <a:ext uri="{FF2B5EF4-FFF2-40B4-BE49-F238E27FC236}">
                  <a16:creationId xmlns:a16="http://schemas.microsoft.com/office/drawing/2014/main" id="{B78A51B9-524E-4611-BDB1-0D2E58DB5566}"/>
                </a:ext>
              </a:extLst>
            </p:cNvPr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평행 사변형 58">
              <a:extLst>
                <a:ext uri="{FF2B5EF4-FFF2-40B4-BE49-F238E27FC236}">
                  <a16:creationId xmlns:a16="http://schemas.microsoft.com/office/drawing/2014/main" id="{C8D702C2-8919-430A-9B55-39EC733AE6D9}"/>
                </a:ext>
              </a:extLst>
            </p:cNvPr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979626-83D9-4CF9-9B5E-A9178F05F41F}"/>
              </a:ext>
            </a:extLst>
          </p:cNvPr>
          <p:cNvSpPr txBox="1"/>
          <p:nvPr/>
        </p:nvSpPr>
        <p:spPr>
          <a:xfrm>
            <a:off x="1009430" y="2108351"/>
            <a:ext cx="96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# Multiple regression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다중회귀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–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독립변수가 여러 개인 경우 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FEEC6F5-7B89-413D-AF71-32FD65E2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13" y="3089019"/>
            <a:ext cx="4254657" cy="2426788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8E806D-9FE6-43E9-9F10-7CAE8098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64EF8-58B5-43CA-8C2C-4410FF7F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4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② 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Multiple Regression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47240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069399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C915F1-5A43-4F5D-A61C-7147763E821C}"/>
              </a:ext>
            </a:extLst>
          </p:cNvPr>
          <p:cNvSpPr txBox="1"/>
          <p:nvPr/>
        </p:nvSpPr>
        <p:spPr>
          <a:xfrm>
            <a:off x="699961" y="1364044"/>
            <a:ext cx="6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제외한 변수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단지코드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자격유형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미성년자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고령자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차량보유인구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E44AF7-47C3-4360-805F-E51C42E12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6" y="2301246"/>
            <a:ext cx="3092108" cy="2428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1E63B-6BFB-46E5-A590-3A4B5E6B5AAC}"/>
              </a:ext>
            </a:extLst>
          </p:cNvPr>
          <p:cNvSpPr txBox="1"/>
          <p:nvPr/>
        </p:nvSpPr>
        <p:spPr>
          <a:xfrm>
            <a:off x="632357" y="4854229"/>
            <a:ext cx="329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Test 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model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성능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F6D0F2-4988-413A-92E6-96887D62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85" y="2301246"/>
            <a:ext cx="3628589" cy="2428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B0074-A82F-49EC-889B-73AFE93C3FCE}"/>
              </a:ext>
            </a:extLst>
          </p:cNvPr>
          <p:cNvSpPr txBox="1"/>
          <p:nvPr/>
        </p:nvSpPr>
        <p:spPr>
          <a:xfrm>
            <a:off x="4097637" y="4854229"/>
            <a:ext cx="35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Cook’s distance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기준 이상치 판별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관측치 제거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5BDD2-7D3A-4521-9476-6C0983093448}"/>
              </a:ext>
            </a:extLst>
          </p:cNvPr>
          <p:cNvSpPr txBox="1"/>
          <p:nvPr/>
        </p:nvSpPr>
        <p:spPr>
          <a:xfrm>
            <a:off x="8586939" y="2888334"/>
            <a:ext cx="3516284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나눔바른고딕" panose="020B0603020101020101" pitchFamily="50" charset="-127"/>
                <a:cs typeface="+mn-cs"/>
              </a:rPr>
              <a:t>R-squared : 0.829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나눔바른고딕" panose="020B0603020101020101" pitchFamily="50" charset="-127"/>
                <a:cs typeface="+mn-cs"/>
              </a:rPr>
              <a:t>Adj. R-squared : 0.808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D121CA4-95BD-4EB1-A833-08573E3C1D8A}"/>
              </a:ext>
            </a:extLst>
          </p:cNvPr>
          <p:cNvSpPr/>
          <p:nvPr/>
        </p:nvSpPr>
        <p:spPr>
          <a:xfrm>
            <a:off x="7990475" y="3183775"/>
            <a:ext cx="415636" cy="50707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E6BA0-C440-41F4-8318-C0D2D1E8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EB8E8-F9AE-41B2-8F18-98DB746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0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A48A68-ED43-4769-BE91-03E058AC1D61}"/>
              </a:ext>
            </a:extLst>
          </p:cNvPr>
          <p:cNvSpPr txBox="1"/>
          <p:nvPr/>
        </p:nvSpPr>
        <p:spPr>
          <a:xfrm>
            <a:off x="869178" y="1308131"/>
            <a:ext cx="1005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XGBoost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(Extreme Gradient Boosting) 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71446-D2CF-475B-AC64-CAA18A99116E}"/>
              </a:ext>
            </a:extLst>
          </p:cNvPr>
          <p:cNvSpPr txBox="1"/>
          <p:nvPr/>
        </p:nvSpPr>
        <p:spPr>
          <a:xfrm>
            <a:off x="1033150" y="2016017"/>
            <a:ext cx="93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Gradient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Boosting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알고리즘을 분산환경에서도 실행할 수 있도록 구현해 놓은 라이브러리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E8E1-D62A-41B2-BE68-50EECCCC2E45}"/>
              </a:ext>
            </a:extLst>
          </p:cNvPr>
          <p:cNvSpPr txBox="1"/>
          <p:nvPr/>
        </p:nvSpPr>
        <p:spPr>
          <a:xfrm>
            <a:off x="6096000" y="2972005"/>
            <a:ext cx="605273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특징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병렬처리로 학습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분류 속도가 빠름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과적합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방지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CART(Classification and Regression tree)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를 기반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분류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회귀 둘 다 가능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16AA89A-AC48-47D0-A8AF-470171132148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17A64E-94C2-452D-AEAF-02B1059B2FB0}"/>
                </a:ext>
              </a:extLst>
            </p:cNvPr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③ </a:t>
              </a:r>
              <a:r>
                <a:rPr kumimoji="0" lang="en-US" altLang="ko-KR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XGBoost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E197381-8631-4527-B5DB-ED8153C35F77}"/>
                </a:ext>
              </a:extLst>
            </p:cNvPr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7CFE12-E48E-4402-82F6-C6F96FF8D5F6}"/>
                </a:ext>
              </a:extLst>
            </p:cNvPr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A9E52316-B64C-4F09-9B5D-5FFE613BBE32}"/>
                </a:ext>
              </a:extLst>
            </p:cNvPr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0AF5677E-09FE-4A2F-88AD-BF30B76F2069}"/>
                </a:ext>
              </a:extLst>
            </p:cNvPr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C9D59CF0-3BCA-4FFE-9E26-59F52475F87E}"/>
                </a:ext>
              </a:extLst>
            </p:cNvPr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9533889D-D684-4EB0-A66F-8138F891C165}"/>
                </a:ext>
              </a:extLst>
            </p:cNvPr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EC28D4CD-ED7D-48A7-89E4-275251AB07AD}"/>
                </a:ext>
              </a:extLst>
            </p:cNvPr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B46D8FC9-DCD2-4E88-8B6B-3AEA84ABEB4B}"/>
                </a:ext>
              </a:extLst>
            </p:cNvPr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0D968BEB-9794-43E3-BD95-984E2E94D6D5}"/>
                </a:ext>
              </a:extLst>
            </p:cNvPr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D790F80E-77F9-42E4-8C38-6B0E2C3B8C09}"/>
                </a:ext>
              </a:extLst>
            </p:cNvPr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630A967C-5AA9-4BA7-A9C4-CD0D42EA6701}"/>
                </a:ext>
              </a:extLst>
            </p:cNvPr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평행 사변형 37">
              <a:extLst>
                <a:ext uri="{FF2B5EF4-FFF2-40B4-BE49-F238E27FC236}">
                  <a16:creationId xmlns:a16="http://schemas.microsoft.com/office/drawing/2014/main" id="{844C3DE7-1507-48C6-A48F-FFD033298DF0}"/>
                </a:ext>
              </a:extLst>
            </p:cNvPr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581FDF04-ECD0-4964-B830-504D08906CED}"/>
                </a:ext>
              </a:extLst>
            </p:cNvPr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F43CBA29-5329-4C91-9846-C74CBA788021}"/>
                </a:ext>
              </a:extLst>
            </p:cNvPr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6D36697B-1024-4485-812E-C9C0C2AA609F}"/>
                </a:ext>
              </a:extLst>
            </p:cNvPr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58D0936-1E5D-4B32-91B2-A4A9341EE889}"/>
              </a:ext>
            </a:extLst>
          </p:cNvPr>
          <p:cNvSpPr/>
          <p:nvPr/>
        </p:nvSpPr>
        <p:spPr>
          <a:xfrm>
            <a:off x="869178" y="2972005"/>
            <a:ext cx="4666580" cy="23328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A7E6D24-23D8-483E-B8FC-EB425205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29" y="3132432"/>
            <a:ext cx="4302260" cy="1977436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A6E9B60-E000-4263-8AE3-095A2E7E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7A2D0E-1B0A-49FA-BAA7-4CDB3DEF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82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③ </a:t>
              </a:r>
              <a:r>
                <a:rPr kumimoji="0" lang="en-US" altLang="ko-KR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XGBoost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339FD88-732D-427C-BCBF-FD57697420F5}"/>
              </a:ext>
            </a:extLst>
          </p:cNvPr>
          <p:cNvSpPr txBox="1"/>
          <p:nvPr/>
        </p:nvSpPr>
        <p:spPr>
          <a:xfrm>
            <a:off x="699961" y="1355166"/>
            <a:ext cx="6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제외한 변수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단지코드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자격유형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F0192-5BE2-41B1-9EEA-CA47D287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47" y="2878436"/>
            <a:ext cx="4114800" cy="657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72785-B632-48E6-963D-285032629649}"/>
              </a:ext>
            </a:extLst>
          </p:cNvPr>
          <p:cNvSpPr txBox="1"/>
          <p:nvPr/>
        </p:nvSpPr>
        <p:spPr>
          <a:xfrm>
            <a:off x="760247" y="374086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최소값과 최대값을 사용해서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0~1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사이의 범위로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데이터 표준화 </a:t>
            </a:r>
          </a:p>
        </p:txBody>
      </p:sp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2E160A31-3927-4649-B48F-E8286192BE60}"/>
              </a:ext>
            </a:extLst>
          </p:cNvPr>
          <p:cNvSpPr/>
          <p:nvPr/>
        </p:nvSpPr>
        <p:spPr>
          <a:xfrm>
            <a:off x="6096000" y="2949595"/>
            <a:ext cx="656469" cy="514905"/>
          </a:xfrm>
          <a:prstGeom prst="strip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5C13A-2FD5-4BD3-93EC-E11DB91631FE}"/>
              </a:ext>
            </a:extLst>
          </p:cNvPr>
          <p:cNvSpPr txBox="1"/>
          <p:nvPr/>
        </p:nvSpPr>
        <p:spPr>
          <a:xfrm>
            <a:off x="7316953" y="2436658"/>
            <a:ext cx="41148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[ 1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차 모델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Training score : 0.9963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R-squared : 0.671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56011-4218-4387-A07A-98449BAF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E3B91-26CB-4F7B-902E-679E6F05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5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③ </a:t>
              </a:r>
              <a:r>
                <a:rPr kumimoji="0" lang="en-US" altLang="ko-KR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XGBoost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339FD88-732D-427C-BCBF-FD57697420F5}"/>
              </a:ext>
            </a:extLst>
          </p:cNvPr>
          <p:cNvSpPr txBox="1"/>
          <p:nvPr/>
        </p:nvSpPr>
        <p:spPr>
          <a:xfrm>
            <a:off x="3479059" y="5476203"/>
            <a:ext cx="491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변수 중요도 낮은 변수를 제거하고 다시 모델링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F6EECB-442A-4235-AC96-68A616B37EE1}"/>
              </a:ext>
            </a:extLst>
          </p:cNvPr>
          <p:cNvSpPr/>
          <p:nvPr/>
        </p:nvSpPr>
        <p:spPr>
          <a:xfrm>
            <a:off x="1905837" y="1621503"/>
            <a:ext cx="3758211" cy="28298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07980E0-427E-4041-A5A9-C13004BC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87" y="1739634"/>
            <a:ext cx="3506249" cy="2574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9DDDF0-D890-45DA-A246-8752DA931FC9}"/>
              </a:ext>
            </a:extLst>
          </p:cNvPr>
          <p:cNvSpPr txBox="1"/>
          <p:nvPr/>
        </p:nvSpPr>
        <p:spPr>
          <a:xfrm>
            <a:off x="2813351" y="4560630"/>
            <a:ext cx="328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주차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예측 비교 그래프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F1DCD6-23A8-43F0-B453-8475CEB16C00}"/>
              </a:ext>
            </a:extLst>
          </p:cNvPr>
          <p:cNvSpPr/>
          <p:nvPr/>
        </p:nvSpPr>
        <p:spPr>
          <a:xfrm>
            <a:off x="5937779" y="1621503"/>
            <a:ext cx="4076232" cy="28298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2330E8-F4C3-4120-B56A-AF549D927C6B}"/>
              </a:ext>
            </a:extLst>
          </p:cNvPr>
          <p:cNvSpPr txBox="1"/>
          <p:nvPr/>
        </p:nvSpPr>
        <p:spPr>
          <a:xfrm>
            <a:off x="6942947" y="4560630"/>
            <a:ext cx="328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중요 변수 확인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&amp;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시각화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4D104B-99CF-42CD-ABE4-055EF30C8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9"/>
          <a:stretch/>
        </p:blipFill>
        <p:spPr>
          <a:xfrm>
            <a:off x="6018369" y="1697754"/>
            <a:ext cx="3915052" cy="267736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59717-4ECE-480A-9FE5-DB47793D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210136-07E5-4F7C-BD6C-FDC2FA61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9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A48A68-ED43-4769-BE91-03E058AC1D61}"/>
              </a:ext>
            </a:extLst>
          </p:cNvPr>
          <p:cNvSpPr txBox="1"/>
          <p:nvPr/>
        </p:nvSpPr>
        <p:spPr>
          <a:xfrm>
            <a:off x="852552" y="1291505"/>
            <a:ext cx="1005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CatBoost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 (Categorical Boosting)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71446-D2CF-475B-AC64-CAA18A99116E}"/>
              </a:ext>
            </a:extLst>
          </p:cNvPr>
          <p:cNvSpPr txBox="1"/>
          <p:nvPr/>
        </p:nvSpPr>
        <p:spPr>
          <a:xfrm>
            <a:off x="1018459" y="1691615"/>
            <a:ext cx="93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Categorical feature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를 처리하는데 중점을 둔 알고리즘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E8E1-D62A-41B2-BE68-50EECCCC2E45}"/>
              </a:ext>
            </a:extLst>
          </p:cNvPr>
          <p:cNvSpPr txBox="1"/>
          <p:nvPr/>
        </p:nvSpPr>
        <p:spPr>
          <a:xfrm>
            <a:off x="5780485" y="2632154"/>
            <a:ext cx="6052734" cy="301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특징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무작위 순열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(Random Permutation)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로 나누어 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 -&gt;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과적합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문제 해결 효과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Ordered Boosting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으로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oblivious tree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자료구조 활용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-&gt;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속도와 메모리 효율 높임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범주형 변수가 많은 데이터 셋에서 예측성능이 우수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범주형 변수를 자동으로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전처리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-&gt;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모델 튜닝 간소화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〮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수치형 변수가 대부분인 데이터 셋인 경우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LGBM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보다 학습속도가 느림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58D0936-1E5D-4B32-91B2-A4A9341EE889}"/>
              </a:ext>
            </a:extLst>
          </p:cNvPr>
          <p:cNvSpPr/>
          <p:nvPr/>
        </p:nvSpPr>
        <p:spPr>
          <a:xfrm>
            <a:off x="651317" y="3096465"/>
            <a:ext cx="4877137" cy="24534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416FB94-1BC4-404E-9891-95E90AAE133D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7F2448-FE5D-48AB-A362-BC5D8FBDACAF}"/>
                </a:ext>
              </a:extLst>
            </p:cNvPr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④ </a:t>
              </a:r>
              <a:r>
                <a:rPr kumimoji="0" lang="en-US" altLang="ko-KR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CatBoost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53BB358-0883-4AAF-A38B-48AAFCB665B1}"/>
                </a:ext>
              </a:extLst>
            </p:cNvPr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E1DFB0E-CE83-49E2-86E4-7969E1E6893C}"/>
                </a:ext>
              </a:extLst>
            </p:cNvPr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C1926BFC-66F7-4535-9BD0-BE109D6F5104}"/>
                </a:ext>
              </a:extLst>
            </p:cNvPr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평행 사변형 47">
              <a:extLst>
                <a:ext uri="{FF2B5EF4-FFF2-40B4-BE49-F238E27FC236}">
                  <a16:creationId xmlns:a16="http://schemas.microsoft.com/office/drawing/2014/main" id="{B058C351-38AB-42E3-A7FC-C35C70CD5F4C}"/>
                </a:ext>
              </a:extLst>
            </p:cNvPr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F6FF2D04-DB71-42DD-9A22-BA06BA8DB082}"/>
                </a:ext>
              </a:extLst>
            </p:cNvPr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92B02C-DED6-4F97-8BBC-2C68C4B7E1EC}"/>
                </a:ext>
              </a:extLst>
            </p:cNvPr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평행 사변형 50">
              <a:extLst>
                <a:ext uri="{FF2B5EF4-FFF2-40B4-BE49-F238E27FC236}">
                  <a16:creationId xmlns:a16="http://schemas.microsoft.com/office/drawing/2014/main" id="{B0A79809-314D-47DC-B9DA-56811B82D7CF}"/>
                </a:ext>
              </a:extLst>
            </p:cNvPr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평행 사변형 51">
              <a:extLst>
                <a:ext uri="{FF2B5EF4-FFF2-40B4-BE49-F238E27FC236}">
                  <a16:creationId xmlns:a16="http://schemas.microsoft.com/office/drawing/2014/main" id="{DD3DCA8C-86F5-4424-A490-A95B2603098C}"/>
                </a:ext>
              </a:extLst>
            </p:cNvPr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평행 사변형 52">
              <a:extLst>
                <a:ext uri="{FF2B5EF4-FFF2-40B4-BE49-F238E27FC236}">
                  <a16:creationId xmlns:a16="http://schemas.microsoft.com/office/drawing/2014/main" id="{FD061752-CD02-449F-A254-472340CBD341}"/>
                </a:ext>
              </a:extLst>
            </p:cNvPr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id="{60FF54BF-32CA-4E75-931F-AA6E79BEED83}"/>
                </a:ext>
              </a:extLst>
            </p:cNvPr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평행 사변형 54">
              <a:extLst>
                <a:ext uri="{FF2B5EF4-FFF2-40B4-BE49-F238E27FC236}">
                  <a16:creationId xmlns:a16="http://schemas.microsoft.com/office/drawing/2014/main" id="{5D3A7D98-0CA5-4B5C-96BD-36736D6B4153}"/>
                </a:ext>
              </a:extLst>
            </p:cNvPr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평행 사변형 55">
              <a:extLst>
                <a:ext uri="{FF2B5EF4-FFF2-40B4-BE49-F238E27FC236}">
                  <a16:creationId xmlns:a16="http://schemas.microsoft.com/office/drawing/2014/main" id="{34BD9E2E-C54B-4C30-A950-09FC7890222E}"/>
                </a:ext>
              </a:extLst>
            </p:cNvPr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16FFF2BF-2986-4458-A358-C0DB3F563927}"/>
                </a:ext>
              </a:extLst>
            </p:cNvPr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평행 사변형 57">
              <a:extLst>
                <a:ext uri="{FF2B5EF4-FFF2-40B4-BE49-F238E27FC236}">
                  <a16:creationId xmlns:a16="http://schemas.microsoft.com/office/drawing/2014/main" id="{079AC561-43D4-47EC-A86E-84562445887F}"/>
                </a:ext>
              </a:extLst>
            </p:cNvPr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평행 사변형 58">
              <a:extLst>
                <a:ext uri="{FF2B5EF4-FFF2-40B4-BE49-F238E27FC236}">
                  <a16:creationId xmlns:a16="http://schemas.microsoft.com/office/drawing/2014/main" id="{B4011883-C70C-43D7-818B-228D495AE21E}"/>
                </a:ext>
              </a:extLst>
            </p:cNvPr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78F6DADB-420D-4FE7-B37E-D1883B758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0" b="7172"/>
          <a:stretch/>
        </p:blipFill>
        <p:spPr>
          <a:xfrm>
            <a:off x="794810" y="3317901"/>
            <a:ext cx="4546143" cy="2040775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888161-F789-4D33-A560-FA312928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A6B3AB-2005-4914-89D4-6FB527D2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81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44F4D9-A07A-4413-9FBB-270CBF88C74D}"/>
              </a:ext>
            </a:extLst>
          </p:cNvPr>
          <p:cNvSpPr/>
          <p:nvPr/>
        </p:nvSpPr>
        <p:spPr>
          <a:xfrm>
            <a:off x="760247" y="2678084"/>
            <a:ext cx="5862495" cy="34083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④ </a:t>
              </a:r>
              <a:r>
                <a:rPr kumimoji="0" lang="en-US" altLang="ko-KR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CatBoost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211981-FB3F-4221-9090-2A5D972D2FC2}"/>
              </a:ext>
            </a:extLst>
          </p:cNvPr>
          <p:cNvSpPr txBox="1"/>
          <p:nvPr/>
        </p:nvSpPr>
        <p:spPr>
          <a:xfrm>
            <a:off x="826140" y="1296858"/>
            <a:ext cx="53649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CatBoost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에 적용하기 위해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실수 변수 정수화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공급유형과 자격유형 변수 더미화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33AF-73F4-43D9-B8BC-F682B1203204}"/>
              </a:ext>
            </a:extLst>
          </p:cNvPr>
          <p:cNvSpPr txBox="1"/>
          <p:nvPr/>
        </p:nvSpPr>
        <p:spPr>
          <a:xfrm>
            <a:off x="878242" y="2802775"/>
            <a:ext cx="568767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CatBoost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모델링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Random_state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=777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random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함수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seed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고정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Logging_level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=‘Verbose’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    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해당변수를 위해 얼마나 많은 로그데이터를 기록할 것인지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    : Verbose 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상세한 로깅 출력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eval_metric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=‘MAE’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평가척도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early_stopping_rounds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=300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300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번 비슷한 결과이면 중단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7D5378-65E8-412E-8601-7B153701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169" y="3451113"/>
            <a:ext cx="4486275" cy="1171575"/>
          </a:xfrm>
          <a:prstGeom prst="rect">
            <a:avLst/>
          </a:prstGeo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894A5B9-8E79-4E40-9538-0676BAFA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A8A375C-014A-4E74-888C-A946D8F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1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0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 41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EEAC5-6E42-4165-A57A-8F0FA88FA6FF}"/>
              </a:ext>
            </a:extLst>
          </p:cNvPr>
          <p:cNvSpPr txBox="1"/>
          <p:nvPr/>
        </p:nvSpPr>
        <p:spPr>
          <a:xfrm>
            <a:off x="3587374" y="1944940"/>
            <a:ext cx="5028556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6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 및 데이터 설명</a:t>
            </a:r>
            <a:endParaRPr lang="en-US" altLang="ko-KR" sz="6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4B84F-76EE-4B8F-87B4-3264C5FD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2BF07-230A-47FF-B62B-EC954E6D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52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모델링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④ </a:t>
              </a:r>
              <a:r>
                <a:rPr kumimoji="0" lang="en-US" altLang="ko-KR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CatBoost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0C7564-3BA6-4015-8140-B4758BF6FDB1}"/>
              </a:ext>
            </a:extLst>
          </p:cNvPr>
          <p:cNvSpPr txBox="1"/>
          <p:nvPr/>
        </p:nvSpPr>
        <p:spPr>
          <a:xfrm>
            <a:off x="6717724" y="2361400"/>
            <a:ext cx="5261211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단지내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주차면수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변수의 중요도 특히 높음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단지내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주차면수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총세대수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전용면적평균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공가수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전용면적별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세대수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평균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건물가치 순으로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중요도가 높음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변수 중요도가 낮은 지하철 존재유무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고령자 변수를 제거함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0D4C-C8C8-4C49-9E58-76DA16CDE0BB}"/>
              </a:ext>
            </a:extLst>
          </p:cNvPr>
          <p:cNvSpPr txBox="1"/>
          <p:nvPr/>
        </p:nvSpPr>
        <p:spPr>
          <a:xfrm>
            <a:off x="2736966" y="5734597"/>
            <a:ext cx="1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모델 중요도 시각화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7CF4DA-68E5-48D6-95A4-6A7D4287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92" y="1594863"/>
            <a:ext cx="5163131" cy="3990508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83006-132E-4634-9E86-184FD045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366F4-DB11-4EFD-838A-530D94C9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17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예측 모형 선정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24C4A375-5682-4A77-88B6-74D8FC554752}"/>
              </a:ext>
            </a:extLst>
          </p:cNvPr>
          <p:cNvSpPr/>
          <p:nvPr/>
        </p:nvSpPr>
        <p:spPr>
          <a:xfrm>
            <a:off x="878242" y="2467113"/>
            <a:ext cx="2198704" cy="2117232"/>
          </a:xfrm>
          <a:prstGeom prst="ellipse">
            <a:avLst/>
          </a:prstGeom>
          <a:solidFill>
            <a:schemeClr val="bg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DBBF6A3-F10D-49AE-B1B6-FAEB2B6FA210}"/>
              </a:ext>
            </a:extLst>
          </p:cNvPr>
          <p:cNvSpPr/>
          <p:nvPr/>
        </p:nvSpPr>
        <p:spPr>
          <a:xfrm>
            <a:off x="3551102" y="2477281"/>
            <a:ext cx="2198704" cy="2117232"/>
          </a:xfrm>
          <a:prstGeom prst="ellipse">
            <a:avLst/>
          </a:prstGeom>
          <a:solidFill>
            <a:schemeClr val="bg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47CBC00-21BC-4BD0-9C4E-6233C6CD961F}"/>
              </a:ext>
            </a:extLst>
          </p:cNvPr>
          <p:cNvSpPr/>
          <p:nvPr/>
        </p:nvSpPr>
        <p:spPr>
          <a:xfrm>
            <a:off x="6223963" y="2485034"/>
            <a:ext cx="2198704" cy="2117232"/>
          </a:xfrm>
          <a:prstGeom prst="ellipse">
            <a:avLst/>
          </a:prstGeom>
          <a:solidFill>
            <a:schemeClr val="bg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AA03436-E772-484B-A268-A7259EF0B4DE}"/>
              </a:ext>
            </a:extLst>
          </p:cNvPr>
          <p:cNvSpPr/>
          <p:nvPr/>
        </p:nvSpPr>
        <p:spPr>
          <a:xfrm>
            <a:off x="8896824" y="2517418"/>
            <a:ext cx="2198704" cy="2117232"/>
          </a:xfrm>
          <a:prstGeom prst="ellipse">
            <a:avLst/>
          </a:prstGeom>
          <a:solidFill>
            <a:schemeClr val="bg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28A4F-0162-41B1-8501-009164437662}"/>
              </a:ext>
            </a:extLst>
          </p:cNvPr>
          <p:cNvSpPr txBox="1"/>
          <p:nvPr/>
        </p:nvSpPr>
        <p:spPr>
          <a:xfrm>
            <a:off x="485410" y="1355166"/>
            <a:ext cx="526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DACON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결과 기준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(Public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점수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Private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점수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B0CD4-8787-453B-A20E-961E4F163231}"/>
              </a:ext>
            </a:extLst>
          </p:cNvPr>
          <p:cNvSpPr txBox="1"/>
          <p:nvPr/>
        </p:nvSpPr>
        <p:spPr>
          <a:xfrm>
            <a:off x="1125177" y="3312817"/>
            <a:ext cx="172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CatBoost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9921C-C58D-4A4A-A5A6-A42E16E22E2C}"/>
              </a:ext>
            </a:extLst>
          </p:cNvPr>
          <p:cNvSpPr txBox="1"/>
          <p:nvPr/>
        </p:nvSpPr>
        <p:spPr>
          <a:xfrm>
            <a:off x="3794935" y="3294896"/>
            <a:ext cx="172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Lasso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12566-62E4-4796-BDDE-8B9ACFB36D50}"/>
              </a:ext>
            </a:extLst>
          </p:cNvPr>
          <p:cNvSpPr txBox="1"/>
          <p:nvPr/>
        </p:nvSpPr>
        <p:spPr>
          <a:xfrm>
            <a:off x="6283821" y="3110229"/>
            <a:ext cx="2078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Multiple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Regression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C359E2-CA2F-46F2-91C8-28EC2C3942E5}"/>
              </a:ext>
            </a:extLst>
          </p:cNvPr>
          <p:cNvSpPr txBox="1"/>
          <p:nvPr/>
        </p:nvSpPr>
        <p:spPr>
          <a:xfrm>
            <a:off x="9154214" y="3312816"/>
            <a:ext cx="172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XGBoost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24942-3428-4640-A455-C539F83232BB}"/>
              </a:ext>
            </a:extLst>
          </p:cNvPr>
          <p:cNvSpPr txBox="1"/>
          <p:nvPr/>
        </p:nvSpPr>
        <p:spPr>
          <a:xfrm>
            <a:off x="1063574" y="4864712"/>
            <a:ext cx="192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97.143393703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A43917-1536-410B-8951-21F0A8A3DB04}"/>
              </a:ext>
            </a:extLst>
          </p:cNvPr>
          <p:cNvSpPr txBox="1"/>
          <p:nvPr/>
        </p:nvSpPr>
        <p:spPr>
          <a:xfrm>
            <a:off x="3688520" y="4864712"/>
            <a:ext cx="20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132.1384917458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0C5C9F-5A13-450B-AB4D-F9DDEAA67F1B}"/>
              </a:ext>
            </a:extLst>
          </p:cNvPr>
          <p:cNvSpPr txBox="1"/>
          <p:nvPr/>
        </p:nvSpPr>
        <p:spPr>
          <a:xfrm>
            <a:off x="6421239" y="4868739"/>
            <a:ext cx="200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201.1939860872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250FF-0D85-4693-9530-C0AB652127B5}"/>
              </a:ext>
            </a:extLst>
          </p:cNvPr>
          <p:cNvSpPr txBox="1"/>
          <p:nvPr/>
        </p:nvSpPr>
        <p:spPr>
          <a:xfrm>
            <a:off x="9034242" y="4864712"/>
            <a:ext cx="20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308.7346938776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1AA809-305A-4F2D-9583-9A4EF377F9D7}"/>
              </a:ext>
            </a:extLst>
          </p:cNvPr>
          <p:cNvSpPr txBox="1"/>
          <p:nvPr/>
        </p:nvSpPr>
        <p:spPr>
          <a:xfrm>
            <a:off x="1063574" y="5379743"/>
            <a:ext cx="206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112.8601102481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813C7E-FECF-468C-854D-3983C73AB372}"/>
              </a:ext>
            </a:extLst>
          </p:cNvPr>
          <p:cNvSpPr txBox="1"/>
          <p:nvPr/>
        </p:nvSpPr>
        <p:spPr>
          <a:xfrm>
            <a:off x="3688520" y="5379743"/>
            <a:ext cx="20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140.620759744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3E5DE7-EE36-45CD-8A9F-E82CB0729B76}"/>
              </a:ext>
            </a:extLst>
          </p:cNvPr>
          <p:cNvSpPr txBox="1"/>
          <p:nvPr/>
        </p:nvSpPr>
        <p:spPr>
          <a:xfrm>
            <a:off x="6421239" y="5383770"/>
            <a:ext cx="200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211.586531904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28A813-BC97-4B33-8D3C-648EA75C86AB}"/>
              </a:ext>
            </a:extLst>
          </p:cNvPr>
          <p:cNvSpPr txBox="1"/>
          <p:nvPr/>
        </p:nvSpPr>
        <p:spPr>
          <a:xfrm>
            <a:off x="9034242" y="5379743"/>
            <a:ext cx="20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275.7244897959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1F3B6-744A-4898-87AB-201845E9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C772D-5F3A-46B2-9BEB-CA8DB42E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44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예측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모형 선정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5B0CD4-8787-453B-A20E-961E4F163231}"/>
              </a:ext>
            </a:extLst>
          </p:cNvPr>
          <p:cNvSpPr txBox="1"/>
          <p:nvPr/>
        </p:nvSpPr>
        <p:spPr>
          <a:xfrm>
            <a:off x="8365846" y="2743603"/>
            <a:ext cx="185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CatBoost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4C4A375-5682-4A77-88B6-74D8FC554752}"/>
              </a:ext>
            </a:extLst>
          </p:cNvPr>
          <p:cNvSpPr/>
          <p:nvPr/>
        </p:nvSpPr>
        <p:spPr>
          <a:xfrm>
            <a:off x="8239475" y="1975598"/>
            <a:ext cx="1978392" cy="1997674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B9FFDF-3054-4609-89E7-0A5A551C7FF9}"/>
              </a:ext>
            </a:extLst>
          </p:cNvPr>
          <p:cNvSpPr/>
          <p:nvPr/>
        </p:nvSpPr>
        <p:spPr>
          <a:xfrm>
            <a:off x="6919811" y="1575881"/>
            <a:ext cx="4657522" cy="4292169"/>
          </a:xfrm>
          <a:prstGeom prst="rect">
            <a:avLst/>
          </a:prstGeom>
          <a:noFill/>
          <a:ln w="6985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94D59-AF69-4866-A146-2112B53A7B04}"/>
              </a:ext>
            </a:extLst>
          </p:cNvPr>
          <p:cNvSpPr txBox="1"/>
          <p:nvPr/>
        </p:nvSpPr>
        <p:spPr>
          <a:xfrm>
            <a:off x="8459908" y="1012155"/>
            <a:ext cx="3988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최종 모델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537234-6EED-48C3-9511-58C5728F1B7B}"/>
              </a:ext>
            </a:extLst>
          </p:cNvPr>
          <p:cNvSpPr txBox="1"/>
          <p:nvPr/>
        </p:nvSpPr>
        <p:spPr>
          <a:xfrm>
            <a:off x="7395992" y="4264939"/>
            <a:ext cx="366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Public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97.143393703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A2BCD7-88FD-4428-8A41-0FCA97746F74}"/>
              </a:ext>
            </a:extLst>
          </p:cNvPr>
          <p:cNvSpPr txBox="1"/>
          <p:nvPr/>
        </p:nvSpPr>
        <p:spPr>
          <a:xfrm>
            <a:off x="7085718" y="4648055"/>
            <a:ext cx="44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Private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112.8601102481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0F43E73-EC05-426B-883F-BF22346C635E}"/>
              </a:ext>
            </a:extLst>
          </p:cNvPr>
          <p:cNvSpPr/>
          <p:nvPr/>
        </p:nvSpPr>
        <p:spPr>
          <a:xfrm>
            <a:off x="4698460" y="2805319"/>
            <a:ext cx="1397540" cy="79989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51509-406A-4426-9339-3A29743897BB}"/>
              </a:ext>
            </a:extLst>
          </p:cNvPr>
          <p:cNvSpPr txBox="1"/>
          <p:nvPr/>
        </p:nvSpPr>
        <p:spPr>
          <a:xfrm>
            <a:off x="285050" y="2197893"/>
            <a:ext cx="3758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CatBoost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XGBoost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Linear Regression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맑은 고딕" panose="020B0503020000020004" pitchFamily="50" charset="-127"/>
                <a:cs typeface="+mn-cs"/>
              </a:rPr>
              <a:t>Lasso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36CDE-C33A-46AE-B5E4-D64B5DE2360C}"/>
              </a:ext>
            </a:extLst>
          </p:cNvPr>
          <p:cNvSpPr txBox="1"/>
          <p:nvPr/>
        </p:nvSpPr>
        <p:spPr>
          <a:xfrm>
            <a:off x="4005603" y="3721965"/>
            <a:ext cx="25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기준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DACON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점수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1EBBB-8845-43CB-9AA5-FF57014AFB45}"/>
              </a:ext>
            </a:extLst>
          </p:cNvPr>
          <p:cNvSpPr txBox="1"/>
          <p:nvPr/>
        </p:nvSpPr>
        <p:spPr>
          <a:xfrm>
            <a:off x="7426020" y="5332741"/>
            <a:ext cx="364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* 4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개의 모델 중 가장 좋은 점수를 받음 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77DB2B-021F-4B42-8AF3-78F7C78A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C04FF-FC2A-4B67-800D-2D699680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80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평행 사변형 3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0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자유형 41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EEAC5-6E42-4165-A57A-8F0FA88FA6FF}"/>
              </a:ext>
            </a:extLst>
          </p:cNvPr>
          <p:cNvSpPr txBox="1"/>
          <p:nvPr/>
        </p:nvSpPr>
        <p:spPr>
          <a:xfrm>
            <a:off x="3055289" y="2347482"/>
            <a:ext cx="6266258" cy="146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en-US" altLang="ko-KR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kumimoji="0" lang="ko-KR" altLang="en-US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결론 및 한계점</a:t>
            </a:r>
            <a:endParaRPr kumimoji="0" lang="en-US" altLang="ko-KR" sz="6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111F4-169F-461F-A6B9-B39C51DB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8C0E5-892B-443D-81E3-7CFB887E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33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4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결론 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BD1054-5CC9-437E-9DC2-F94CF2A48761}"/>
              </a:ext>
            </a:extLst>
          </p:cNvPr>
          <p:cNvSpPr txBox="1"/>
          <p:nvPr/>
        </p:nvSpPr>
        <p:spPr>
          <a:xfrm>
            <a:off x="1405920" y="1778596"/>
            <a:ext cx="6878056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기존의 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주차면수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측정 방식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이 나쁘지 않음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등록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차량수와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단지내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주차면수의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상관관계 높음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(EDA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로 확인가능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최종 모델인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CatBoost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에서 단지내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주차면수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변수의 중요도 높음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4B786-2D1F-4FA5-A048-F3D9D633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403" y="1146575"/>
            <a:ext cx="2187141" cy="215209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CA6BE4-8C2E-4B7E-9B2D-11784814097F}"/>
              </a:ext>
            </a:extLst>
          </p:cNvPr>
          <p:cNvSpPr/>
          <p:nvPr/>
        </p:nvSpPr>
        <p:spPr>
          <a:xfrm>
            <a:off x="3399697" y="3814085"/>
            <a:ext cx="5137853" cy="44495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9FE0B-804E-4410-A720-CC581C929CD4}"/>
              </a:ext>
            </a:extLst>
          </p:cNvPr>
          <p:cNvSpPr txBox="1"/>
          <p:nvPr/>
        </p:nvSpPr>
        <p:spPr>
          <a:xfrm>
            <a:off x="3521214" y="3767452"/>
            <a:ext cx="490887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BUT,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인력조사로 인해 오차가 생기는 것은 필연적임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0A3ED-3246-47F5-85E3-33AD99A239B4}"/>
              </a:ext>
            </a:extLst>
          </p:cNvPr>
          <p:cNvSpPr txBox="1"/>
          <p:nvPr/>
        </p:nvSpPr>
        <p:spPr>
          <a:xfrm>
            <a:off x="841541" y="4728733"/>
            <a:ext cx="102682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-&gt;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모델링을 통해 알게 된 예측으로 적절한 변수들을 사용한다면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이러한 오차를 줄일 수 있을 것으로 기대됨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BDA7E1-518A-4D08-B4AE-64AA35B7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5D732A-FCA7-40E7-A4F0-6B9C758F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70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4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한계점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A34848-CB8E-40C3-8180-D0AED01D8882}"/>
              </a:ext>
            </a:extLst>
          </p:cNvPr>
          <p:cNvSpPr txBox="1"/>
          <p:nvPr/>
        </p:nvSpPr>
        <p:spPr>
          <a:xfrm>
            <a:off x="2450249" y="3942350"/>
            <a:ext cx="99238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결측치가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너무 많음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상가의 임대료와 임대보증금은 모두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null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모두 제거할 수가 없었음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482617-EB78-40A1-9347-7656A3098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71" b="18913"/>
          <a:stretch/>
        </p:blipFill>
        <p:spPr>
          <a:xfrm>
            <a:off x="1366522" y="1500816"/>
            <a:ext cx="960700" cy="698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65C30-D78D-43AE-ACDD-A58AD29C4189}"/>
              </a:ext>
            </a:extLst>
          </p:cNvPr>
          <p:cNvSpPr txBox="1"/>
          <p:nvPr/>
        </p:nvSpPr>
        <p:spPr>
          <a:xfrm>
            <a:off x="2456810" y="1641812"/>
            <a:ext cx="75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Train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data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수가 적음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학습 데이터 부족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-&gt;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과적합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발생 원인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37F770-C906-45AF-A825-B36965122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38" b="27238"/>
          <a:stretch/>
        </p:blipFill>
        <p:spPr>
          <a:xfrm>
            <a:off x="1357458" y="2683795"/>
            <a:ext cx="965680" cy="527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8A96B-B937-43D0-9E50-6097ABAF78BE}"/>
              </a:ext>
            </a:extLst>
          </p:cNvPr>
          <p:cNvSpPr txBox="1"/>
          <p:nvPr/>
        </p:nvSpPr>
        <p:spPr>
          <a:xfrm>
            <a:off x="2456810" y="2603194"/>
            <a:ext cx="905154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데이터 편향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임대건물구분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공급유형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자격유형이 한 부분으로 쏠려 있는 형태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   -&gt;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과적합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발생 원인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44CAC-BDBC-42DB-A6BA-071B23202237}"/>
              </a:ext>
            </a:extLst>
          </p:cNvPr>
          <p:cNvSpPr txBox="1"/>
          <p:nvPr/>
        </p:nvSpPr>
        <p:spPr>
          <a:xfrm>
            <a:off x="2450249" y="5088483"/>
            <a:ext cx="803169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시간관계상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앙상블 학습을 진행하지 못함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    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앙상블 학습을 한다면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좀 더 좋은 결과를 도출할 수 있을 것으로 기대됨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04339F-54E9-49D4-B3A1-E16B8F274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14" b="13353"/>
          <a:stretch/>
        </p:blipFill>
        <p:spPr>
          <a:xfrm>
            <a:off x="1364032" y="4040849"/>
            <a:ext cx="965679" cy="6036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A9FD0F-DF83-48AC-BFFC-34F9B301F1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38" b="22012"/>
          <a:stretch/>
        </p:blipFill>
        <p:spPr>
          <a:xfrm>
            <a:off x="1357458" y="5357184"/>
            <a:ext cx="965680" cy="603677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DE8E5-4896-40DC-897C-09AB1EF7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73988D3-2F34-4497-98D2-4827BF1E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38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572628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607045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5920051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5742159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5771370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574106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608523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5934834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575694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5786153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0" y="4965538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101460" y="4969553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1625" y="4965538"/>
            <a:ext cx="9105900" cy="4205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06780" y="1299678"/>
            <a:ext cx="6178435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감사합니다 </a:t>
            </a: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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E86B0-019A-45D4-9CA8-0DDB41F89E30}"/>
              </a:ext>
            </a:extLst>
          </p:cNvPr>
          <p:cNvSpPr txBox="1"/>
          <p:nvPr/>
        </p:nvSpPr>
        <p:spPr>
          <a:xfrm>
            <a:off x="3642140" y="2783616"/>
            <a:ext cx="492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Q&amp;A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8C86E8-5BCC-4905-8626-2D25DB3AFD44}"/>
              </a:ext>
            </a:extLst>
          </p:cNvPr>
          <p:cNvCxnSpPr>
            <a:cxnSpLocks/>
          </p:cNvCxnSpPr>
          <p:nvPr/>
        </p:nvCxnSpPr>
        <p:spPr>
          <a:xfrm>
            <a:off x="3627313" y="2684030"/>
            <a:ext cx="4929717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78F38AB-E782-4556-AF41-DE69F66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E385F-C24A-4C97-9843-616AA12E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분석 목적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147"/>
            <a:ext cx="10515600" cy="1899816"/>
          </a:xfrm>
        </p:spPr>
        <p:txBody>
          <a:bodyPr>
            <a:normAutofit/>
          </a:bodyPr>
          <a:lstStyle/>
          <a:p>
            <a:pPr marR="0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2000" kern="0" spc="0" dirty="0"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아파트 단지 내 필요한 주차대수는 법정주차대수와 장래주차수요 중 큰 값에 따라 계산하는 방식 사용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2000" kern="0" spc="0" dirty="0"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</a:t>
            </a:r>
            <a:r>
              <a:rPr lang="en-US" altLang="ko-KR" sz="2000" kern="0" spc="0" dirty="0"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spc="0" dirty="0"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장래주차수요는 인력조사로 진행하기 때문에 인력조사로 인한 오차 발생 </a:t>
            </a: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가능성 존재</a:t>
            </a:r>
            <a:endParaRPr lang="en-US" altLang="ko-KR" sz="20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algn="just" fontAlgn="base" latinLnBrk="0">
              <a:lnSpc>
                <a:spcPct val="150000"/>
              </a:lnSpc>
              <a:spcBef>
                <a:spcPts val="600"/>
              </a:spcBef>
              <a:buFont typeface="돋움" panose="020B0600000101010101" pitchFamily="50" charset="-127"/>
              <a:buChar char="⇒"/>
            </a:pPr>
            <a:r>
              <a:rPr lang="en-US" altLang="ko-KR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수요를 예측</a:t>
            </a: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이를 통해 </a:t>
            </a:r>
            <a:r>
              <a:rPr lang="ko-KR" altLang="en-US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인력조사로 생기는 문제점 </a:t>
            </a: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줄이는 것이 목표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4C4A375-5682-4A77-88B6-74D8FC554752}"/>
              </a:ext>
            </a:extLst>
          </p:cNvPr>
          <p:cNvSpPr/>
          <p:nvPr/>
        </p:nvSpPr>
        <p:spPr>
          <a:xfrm>
            <a:off x="3207932" y="1574428"/>
            <a:ext cx="2560227" cy="2543067"/>
          </a:xfrm>
          <a:prstGeom prst="ellipse">
            <a:avLst/>
          </a:prstGeom>
          <a:solidFill>
            <a:schemeClr val="bg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46A64D-2994-4DF2-B705-B9AD392CFAF3}"/>
              </a:ext>
            </a:extLst>
          </p:cNvPr>
          <p:cNvSpPr/>
          <p:nvPr/>
        </p:nvSpPr>
        <p:spPr>
          <a:xfrm>
            <a:off x="6423842" y="1574426"/>
            <a:ext cx="2560227" cy="2543067"/>
          </a:xfrm>
          <a:prstGeom prst="ellipse">
            <a:avLst/>
          </a:prstGeom>
          <a:solidFill>
            <a:schemeClr val="bg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4737A8-1617-4423-A096-46D24243F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29395" y="1774361"/>
            <a:ext cx="1917299" cy="191729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4D281D-DFE9-4801-89A3-C5628D8BDE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5" t="27594" r="59447" b="52436"/>
          <a:stretch/>
        </p:blipFill>
        <p:spPr>
          <a:xfrm>
            <a:off x="6726091" y="2038525"/>
            <a:ext cx="1955673" cy="1653135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5B512-BB4E-4D6D-8475-98C3B18F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15B71-5765-4126-8509-0E1EA983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8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데이터 설명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내용 개체 틀 5">
            <a:extLst>
              <a:ext uri="{FF2B5EF4-FFF2-40B4-BE49-F238E27FC236}">
                <a16:creationId xmlns:a16="http://schemas.microsoft.com/office/drawing/2014/main" id="{4670F8B6-F763-45DC-9DA6-0839007B234A}"/>
              </a:ext>
            </a:extLst>
          </p:cNvPr>
          <p:cNvSpPr txBox="1">
            <a:spLocks/>
          </p:cNvSpPr>
          <p:nvPr/>
        </p:nvSpPr>
        <p:spPr>
          <a:xfrm>
            <a:off x="2002876" y="1524000"/>
            <a:ext cx="822894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2000" kern="0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Age_gender_info</a:t>
            </a:r>
            <a:r>
              <a:rPr lang="ko-KR" altLang="en-US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kern="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지역내 성별 및 연령별 인구 구성비율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지역의 성별 및 인구를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이하부터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대까지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구성비율로 나타낸 데이터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Train(</a:t>
            </a:r>
            <a:r>
              <a:rPr lang="ko-KR" altLang="en-US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2952</a:t>
            </a:r>
            <a:r>
              <a:rPr lang="ko-KR" altLang="en-US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15</a:t>
            </a:r>
            <a:r>
              <a:rPr lang="ko-KR" altLang="en-US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423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단지로 구성된 데이터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상가에서 임대료 및 임대보증금 값에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버스정류장 수에서도 일부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1B13DE-A9A1-41D7-9397-B3F6DE46A6C2}"/>
              </a:ext>
            </a:extLst>
          </p:cNvPr>
          <p:cNvSpPr/>
          <p:nvPr/>
        </p:nvSpPr>
        <p:spPr>
          <a:xfrm>
            <a:off x="485411" y="1524000"/>
            <a:ext cx="1483120" cy="1473179"/>
          </a:xfrm>
          <a:prstGeom prst="ellipse">
            <a:avLst/>
          </a:prstGeom>
          <a:solidFill>
            <a:schemeClr val="bg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B43968-BF0A-48AE-93D5-7F2B5CC21C37}"/>
              </a:ext>
            </a:extLst>
          </p:cNvPr>
          <p:cNvSpPr/>
          <p:nvPr/>
        </p:nvSpPr>
        <p:spPr>
          <a:xfrm>
            <a:off x="485411" y="3894164"/>
            <a:ext cx="1483120" cy="1473179"/>
          </a:xfrm>
          <a:prstGeom prst="ellipse">
            <a:avLst/>
          </a:prstGeom>
          <a:solidFill>
            <a:schemeClr val="bg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내용 개체 틀 5">
            <a:extLst>
              <a:ext uri="{FF2B5EF4-FFF2-40B4-BE49-F238E27FC236}">
                <a16:creationId xmlns:a16="http://schemas.microsoft.com/office/drawing/2014/main" id="{41F85FC3-A028-45DF-88EB-A8518D81B8A7}"/>
              </a:ext>
            </a:extLst>
          </p:cNvPr>
          <p:cNvSpPr txBox="1">
            <a:spLocks/>
          </p:cNvSpPr>
          <p:nvPr/>
        </p:nvSpPr>
        <p:spPr>
          <a:xfrm>
            <a:off x="7053947" y="3894164"/>
            <a:ext cx="4779678" cy="18027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Test(</a:t>
            </a:r>
            <a:r>
              <a:rPr lang="ko-KR" altLang="en-US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1022</a:t>
            </a:r>
            <a:r>
              <a:rPr lang="ko-KR" altLang="en-US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14</a:t>
            </a:r>
            <a:r>
              <a:rPr lang="ko-KR" altLang="en-US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2000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단지로 구성된 데이터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자격유형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임대료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임대보증금에서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버스정류장 수 에서도 일부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 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D7B421-324D-49A6-93F4-1A803283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 t="30476" r="50000" b="40529"/>
          <a:stretch/>
        </p:blipFill>
        <p:spPr>
          <a:xfrm>
            <a:off x="636803" y="4049485"/>
            <a:ext cx="1314788" cy="115036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0F57C2A-EDAE-4F01-ACFC-DC43EE2F4C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t="4869" r="48489" b="73651"/>
          <a:stretch/>
        </p:blipFill>
        <p:spPr>
          <a:xfrm>
            <a:off x="501185" y="1817458"/>
            <a:ext cx="1422544" cy="886261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B581F-99F8-46C2-BAA4-C9F316F4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DF00A-BD5F-400A-BD0D-836B1F58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6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454E72-E50B-46C2-91A6-E80F23EB5D04}"/>
              </a:ext>
            </a:extLst>
          </p:cNvPr>
          <p:cNvSpPr/>
          <p:nvPr/>
        </p:nvSpPr>
        <p:spPr>
          <a:xfrm>
            <a:off x="9825859" y="1547765"/>
            <a:ext cx="1695450" cy="45380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E2E3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10EB7D-47BF-4258-B8D7-6DBE9480F435}"/>
              </a:ext>
            </a:extLst>
          </p:cNvPr>
          <p:cNvSpPr/>
          <p:nvPr/>
        </p:nvSpPr>
        <p:spPr>
          <a:xfrm>
            <a:off x="9915525" y="1676400"/>
            <a:ext cx="1524000" cy="4295769"/>
          </a:xfrm>
          <a:prstGeom prst="rect">
            <a:avLst/>
          </a:prstGeom>
          <a:solidFill>
            <a:srgbClr val="FFC000"/>
          </a:solidFill>
          <a:ln w="25400">
            <a:solidFill>
              <a:srgbClr val="2E2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6A6AC66-10A3-42A1-B0C9-D6D75602451F}"/>
              </a:ext>
            </a:extLst>
          </p:cNvPr>
          <p:cNvSpPr/>
          <p:nvPr/>
        </p:nvSpPr>
        <p:spPr>
          <a:xfrm>
            <a:off x="9372600" y="3562350"/>
            <a:ext cx="361950" cy="3429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설명</a:t>
              </a: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0FF79B9-DF1C-4450-83EF-2A688EEEF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37129"/>
              </p:ext>
            </p:extLst>
          </p:nvPr>
        </p:nvGraphicFramePr>
        <p:xfrm>
          <a:off x="670691" y="1547765"/>
          <a:ext cx="2692175" cy="462967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3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단지코드 </a:t>
                      </a: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(object)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각 단지의 고유 코드</a:t>
                      </a:r>
                      <a:endParaRPr kumimoji="0" lang="en-US" altLang="ko-KR" sz="10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총세대수</a:t>
                      </a:r>
                      <a:endParaRPr kumimoji="0" lang="en-US" altLang="ko-KR" sz="1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각 단지의 총 </a:t>
                      </a:r>
                      <a:r>
                        <a:rPr kumimoji="0" lang="ko-KR" altLang="en-US" sz="10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세대수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임대건물구분 </a:t>
                      </a: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(object)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아파트 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| 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상가로 구분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대부분의 상가는 한 세대당 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row 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하나씩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지역 </a:t>
                      </a: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(object)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Train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은 인천광역시를 제외한 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대 광역시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서울특별시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제주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세종 및 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8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개도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Test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는 서울특별시 제외하고 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train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과 동일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62A02D4-05F9-42FB-BB68-23B7DAE11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0332"/>
              </p:ext>
            </p:extLst>
          </p:nvPr>
        </p:nvGraphicFramePr>
        <p:xfrm>
          <a:off x="3575816" y="1547765"/>
          <a:ext cx="2692175" cy="461515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3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공급유형 </a:t>
                      </a: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(object)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자격유형 </a:t>
                      </a: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(object)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고딕12" panose="02020600000000000000" pitchFamily="18" charset="-127"/>
                          <a:ea typeface="a고딕12" panose="02020600000000000000" pitchFamily="18" charset="-127"/>
                          <a:cs typeface="+mn-cs"/>
                        </a:rPr>
                        <a:t>공급유형 및 자격유형이 여러 개인 단지 존재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전용면적</a:t>
                      </a:r>
                      <a:endParaRPr kumimoji="0" lang="en-US" altLang="ko-KR" sz="1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단지내 각 아파트 유형별 전용면적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1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전용면적별세대수</a:t>
                      </a:r>
                      <a:endParaRPr kumimoji="0" lang="en-US" altLang="ko-KR" sz="1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각 전용면적 별 </a:t>
                      </a:r>
                      <a:r>
                        <a:rPr kumimoji="0" lang="ko-KR" altLang="en-US" sz="10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세대수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공가수</a:t>
                      </a:r>
                      <a:endParaRPr kumimoji="0" lang="en-US" altLang="ko-KR" sz="1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해당 단지 내에서 </a:t>
                      </a:r>
                      <a:r>
                        <a:rPr kumimoji="0" lang="ko-KR" altLang="en-US" sz="10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비어있는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 세대 수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EB3F411-58B2-4933-B6F9-950145AAB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69073"/>
              </p:ext>
            </p:extLst>
          </p:nvPr>
        </p:nvGraphicFramePr>
        <p:xfrm>
          <a:off x="6480941" y="1538240"/>
          <a:ext cx="2692175" cy="46301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5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임대보증금</a:t>
                      </a:r>
                      <a:endParaRPr kumimoji="0" lang="en-US" altLang="ko-KR" sz="1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각 전용면적에 해당하는 세대 별 임대보증금</a:t>
                      </a:r>
                      <a:endParaRPr kumimoji="0" lang="en-US" altLang="ko-KR" sz="10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상가 데이터에 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NA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 존재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임대료</a:t>
                      </a:r>
                      <a:endParaRPr kumimoji="0" lang="en-US" altLang="ko-KR" sz="1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각 전용면적에 해당하는 세대 별 임대료</a:t>
                      </a:r>
                      <a:endParaRPr kumimoji="0" lang="en-US" altLang="ko-KR" sz="10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상가 데이터에 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NA</a:t>
                      </a: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 존재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도보</a:t>
                      </a: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10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분거리내 지하철역 수</a:t>
                      </a:r>
                      <a:b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도보 </a:t>
                      </a: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10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분거리내 버스정류장 수</a:t>
                      </a:r>
                      <a:endParaRPr kumimoji="0" lang="en-US" altLang="ko-KR" sz="1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지하철역 수는 값이 대부분 </a:t>
                      </a:r>
                      <a:r>
                        <a:rPr kumimoji="0" lang="en-US" altLang="ko-K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고딕12" panose="02020600000000000000" pitchFamily="18" charset="-127"/>
                        <a:ea typeface="a고딕12" panose="02020600000000000000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단지내 </a:t>
                      </a:r>
                      <a:r>
                        <a:rPr kumimoji="0" lang="ko-KR" altLang="en-US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주차면수</a:t>
                      </a:r>
                      <a:endParaRPr kumimoji="0" lang="en-US" altLang="ko-KR" sz="14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6697CAD-FBE9-4D9C-9C5F-0141290CCCC8}"/>
              </a:ext>
            </a:extLst>
          </p:cNvPr>
          <p:cNvSpPr txBox="1"/>
          <p:nvPr/>
        </p:nvSpPr>
        <p:spPr>
          <a:xfrm>
            <a:off x="9881295" y="3560533"/>
            <a:ext cx="158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E2E3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등록차량수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2E3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6E6DCE-DABD-48FF-A2EF-62C4F6D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9939C-2DC7-4226-AEAF-916BE11E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0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평행 사변형 3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0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자유형 41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EEAC5-6E42-4165-A57A-8F0FA88FA6FF}"/>
              </a:ext>
            </a:extLst>
          </p:cNvPr>
          <p:cNvSpPr txBox="1"/>
          <p:nvPr/>
        </p:nvSpPr>
        <p:spPr>
          <a:xfrm>
            <a:off x="3211074" y="1944940"/>
            <a:ext cx="5761813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2. </a:t>
            </a:r>
            <a:r>
              <a:rPr kumimoji="0" lang="ko-KR" altLang="en-US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데이터 </a:t>
            </a:r>
            <a:r>
              <a:rPr kumimoji="0" lang="ko-KR" altLang="en-US" sz="6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전처리</a:t>
            </a:r>
            <a:endParaRPr lang="en-US" altLang="ko-KR" sz="6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6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E1EC8C-5A7E-4519-8438-9D896EA1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1F7725-3206-403A-9FED-7B688604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8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66"/>
            <a:ext cx="10515600" cy="4821797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데이콘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공지사항에 기입된 오류데이터 제거</a:t>
            </a:r>
            <a:endParaRPr lang="en-US" altLang="ko-KR" sz="20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전용면적별 </a:t>
            </a:r>
            <a:r>
              <a:rPr lang="ko-KR" altLang="en-US" sz="1600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세대수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합계와 총세대수 차이가 큰 </a:t>
            </a: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단지 또한 제거함</a:t>
            </a:r>
            <a:endParaRPr lang="en-US" altLang="ko-KR" sz="16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: 'C1490', 'C2497', 'C2620', 'C1344', 'C1024', 'C2470', 'C1206', 'C1740', 'C2405', 'C1804’, 'C2085', 'C1397', 'C2431', 'C1649', 'C1036', 'C1095’, 'C2051', 'C1218', 'C1894', 'C2483', 'C1502', 'C1988’</a:t>
            </a: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16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: ‘C2675’, ‘C2335’, ‘C1357’ 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FD589-A066-4940-94C6-00A427E1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2D8E5-C66C-4D88-A46E-AA0B1C39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1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CF26FB-DA42-4F31-93CF-F8BE06449B6F}"/>
              </a:ext>
            </a:extLst>
          </p:cNvPr>
          <p:cNvSpPr/>
          <p:nvPr/>
        </p:nvSpPr>
        <p:spPr>
          <a:xfrm>
            <a:off x="5826365" y="1489679"/>
            <a:ext cx="6200022" cy="4930276"/>
          </a:xfrm>
          <a:prstGeom prst="rect">
            <a:avLst/>
          </a:prstGeom>
          <a:solidFill>
            <a:srgbClr val="69A1C2"/>
          </a:solidFill>
          <a:ln>
            <a:solidFill>
              <a:srgbClr val="69A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9A68FC-BE23-4B77-919E-4A51D67536A0}"/>
              </a:ext>
            </a:extLst>
          </p:cNvPr>
          <p:cNvGrpSpPr/>
          <p:nvPr/>
        </p:nvGrpSpPr>
        <p:grpSpPr>
          <a:xfrm>
            <a:off x="485410" y="438045"/>
            <a:ext cx="3758211" cy="518561"/>
            <a:chOff x="383813" y="336447"/>
            <a:chExt cx="2959100" cy="408299"/>
          </a:xfrm>
        </p:grpSpPr>
        <p:sp>
          <p:nvSpPr>
            <p:cNvPr id="43" name="직사각형 42"/>
            <p:cNvSpPr/>
            <p:nvPr/>
          </p:nvSpPr>
          <p:spPr>
            <a:xfrm>
              <a:off x="383813" y="336447"/>
              <a:ext cx="2959100" cy="313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21301142" lon="301140" rev="21573786"/>
              </a:camera>
              <a:lightRig rig="threePt" dir="t"/>
            </a:scene3d>
            <a:sp3d extrusionH="11049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및 </a:t>
              </a:r>
              <a:r>
                <a:rPr lang="en-US" altLang="ko-KR" sz="15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EDA</a:t>
              </a:r>
              <a:endPara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03211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892632" y="403355"/>
              <a:ext cx="179812" cy="18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21299999" lon="300000" rev="0"/>
              </a:camera>
              <a:lightRig rig="threePt" dir="t"/>
            </a:scene3d>
            <a:sp3d extrusionH="120650"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51444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3084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94724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1163640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1380039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 flipH="1">
              <a:off x="1596438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 flipH="1">
              <a:off x="1812837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2029236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 flipH="1">
              <a:off x="2245635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평행 사변형 71"/>
            <p:cNvSpPr/>
            <p:nvPr/>
          </p:nvSpPr>
          <p:spPr>
            <a:xfrm flipH="1">
              <a:off x="2462034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평행 사변형 72"/>
            <p:cNvSpPr/>
            <p:nvPr/>
          </p:nvSpPr>
          <p:spPr>
            <a:xfrm flipH="1">
              <a:off x="2678433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평행 사변형 73"/>
            <p:cNvSpPr/>
            <p:nvPr/>
          </p:nvSpPr>
          <p:spPr>
            <a:xfrm flipH="1">
              <a:off x="2894832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flipH="1">
              <a:off x="3111231" y="650261"/>
              <a:ext cx="171537" cy="94485"/>
            </a:xfrm>
            <a:prstGeom prst="parallelogram">
              <a:avLst>
                <a:gd name="adj" fmla="val 106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B0155-2BEF-4E28-AACB-D6DC197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55166"/>
            <a:ext cx="4863490" cy="5064789"/>
          </a:xfrm>
        </p:spPr>
        <p:txBody>
          <a:bodyPr>
            <a:normAutofit/>
          </a:bodyPr>
          <a:lstStyle/>
          <a:p>
            <a:pPr marL="0" marR="0" indent="0" algn="just" fontAlgn="base" latinLnBrk="0">
              <a:lnSpc>
                <a:spcPct val="150000"/>
              </a:lnSpc>
              <a:spcBef>
                <a:spcPts val="600"/>
              </a:spcBef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단지내주차면수와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등록차량수</a:t>
            </a:r>
            <a:r>
              <a:rPr lang="ko-KR" altLang="en-US" sz="20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분포 확인</a:t>
            </a:r>
            <a:endParaRPr lang="en-US" altLang="ko-KR" sz="20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단지내주차면수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총세대수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분포를 보면 대체로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평균으로 정규분포를 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나눔바른고딕" panose="020B0603020101020101" pitchFamily="50" charset="-127"/>
              <a:buChar char="–"/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등록차량수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총세대수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분포와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단지내주차면수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총세대수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분포 또한 비슷하게 형성됨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just" fontAlgn="base" latinLnBrk="0">
              <a:lnSpc>
                <a:spcPct val="150000"/>
              </a:lnSpc>
              <a:spcBef>
                <a:spcPts val="600"/>
              </a:spcBef>
              <a:buFont typeface="돋움" panose="020B0600000101010101" pitchFamily="50" charset="-127"/>
              <a:buChar char="⇒"/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600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주차면수</a:t>
            </a:r>
            <a:r>
              <a:rPr lang="ko-KR" altLang="en-US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측정 방식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나쁘지 않음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등록차량수와</a:t>
            </a:r>
            <a:r>
              <a:rPr lang="ko-KR" altLang="en-US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단지내주차면수의</a:t>
            </a:r>
            <a:r>
              <a:rPr lang="ko-KR" altLang="en-US" sz="16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상관관계 높음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BD087369-C8D7-476D-A8FB-8F301CD93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051" y="1489678"/>
            <a:ext cx="353636" cy="3536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0DD3BE-B4C3-420C-9117-886DA95C1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419" y="1609423"/>
            <a:ext cx="2899173" cy="18539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C0B532-D75E-48D2-982F-F1D7CB7F8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909" y="1609423"/>
            <a:ext cx="2875506" cy="18539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27D0BF-60AA-4B85-BFC0-E6F88F638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789" y="4038693"/>
            <a:ext cx="2906803" cy="1853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0F1BCC-0326-4E12-947E-816A1C346E61}"/>
              </a:ext>
            </a:extLst>
          </p:cNvPr>
          <p:cNvSpPr txBox="1"/>
          <p:nvPr/>
        </p:nvSpPr>
        <p:spPr>
          <a:xfrm>
            <a:off x="5687176" y="3493806"/>
            <a:ext cx="334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&lt;Train </a:t>
            </a:r>
            <a:r>
              <a:rPr lang="ko-KR" altLang="en-US" sz="1400" b="1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단지내주차면수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총세대수 분포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400" b="1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7CCE23-A3A4-4BE9-9805-C1835F9C5BEA}"/>
              </a:ext>
            </a:extLst>
          </p:cNvPr>
          <p:cNvSpPr txBox="1"/>
          <p:nvPr/>
        </p:nvSpPr>
        <p:spPr>
          <a:xfrm>
            <a:off x="8863180" y="3463368"/>
            <a:ext cx="331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&lt;Train </a:t>
            </a:r>
            <a:r>
              <a:rPr lang="ko-KR" altLang="en-US" sz="1400" b="1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등록차량수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총세대수 분포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400" b="1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413513-A6E7-4FBF-9442-07E7E0B5C448}"/>
              </a:ext>
            </a:extLst>
          </p:cNvPr>
          <p:cNvSpPr txBox="1"/>
          <p:nvPr/>
        </p:nvSpPr>
        <p:spPr>
          <a:xfrm>
            <a:off x="5701690" y="5924491"/>
            <a:ext cx="33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&lt;Test </a:t>
            </a:r>
            <a:r>
              <a:rPr lang="ko-KR" altLang="en-US" sz="1400" b="1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단지내주차면수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총세대수 분포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400" b="1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A7D84F-FAAB-48A0-BB6F-3699BCB49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7261" y="3816971"/>
            <a:ext cx="2906803" cy="2530629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96FA7C-4652-4FBE-9497-D7523EED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E7D9D-46F5-4FDC-AE86-AD914436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6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8599</TotalTime>
  <Words>1841</Words>
  <Application>Microsoft Office PowerPoint</Application>
  <PresentationFormat>와이드스크린</PresentationFormat>
  <Paragraphs>346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a고딕12</vt:lpstr>
      <vt:lpstr>나눔바른고딕</vt:lpstr>
      <vt:lpstr>돋움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정다혜</cp:lastModifiedBy>
  <cp:revision>977</cp:revision>
  <dcterms:created xsi:type="dcterms:W3CDTF">2018-08-02T07:05:36Z</dcterms:created>
  <dcterms:modified xsi:type="dcterms:W3CDTF">2021-10-30T03:03:24Z</dcterms:modified>
</cp:coreProperties>
</file>