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9"/>
  </p:notesMasterIdLst>
  <p:sldIdLst>
    <p:sldId id="257" r:id="rId2"/>
    <p:sldId id="259" r:id="rId3"/>
    <p:sldId id="267" r:id="rId4"/>
    <p:sldId id="270" r:id="rId5"/>
    <p:sldId id="284" r:id="rId6"/>
    <p:sldId id="268" r:id="rId7"/>
    <p:sldId id="286" r:id="rId8"/>
    <p:sldId id="320" r:id="rId9"/>
    <p:sldId id="287" r:id="rId10"/>
    <p:sldId id="288" r:id="rId11"/>
    <p:sldId id="325" r:id="rId12"/>
    <p:sldId id="326" r:id="rId13"/>
    <p:sldId id="280" r:id="rId14"/>
    <p:sldId id="282" r:id="rId15"/>
    <p:sldId id="281" r:id="rId16"/>
    <p:sldId id="294" r:id="rId17"/>
    <p:sldId id="269" r:id="rId18"/>
    <p:sldId id="275" r:id="rId19"/>
    <p:sldId id="277" r:id="rId20"/>
    <p:sldId id="323" r:id="rId21"/>
    <p:sldId id="316" r:id="rId22"/>
    <p:sldId id="311" r:id="rId23"/>
    <p:sldId id="322" r:id="rId24"/>
    <p:sldId id="302" r:id="rId25"/>
    <p:sldId id="303" r:id="rId26"/>
    <p:sldId id="321" r:id="rId27"/>
    <p:sldId id="298" r:id="rId28"/>
    <p:sldId id="317" r:id="rId29"/>
    <p:sldId id="318" r:id="rId30"/>
    <p:sldId id="319" r:id="rId31"/>
    <p:sldId id="278" r:id="rId32"/>
    <p:sldId id="279" r:id="rId33"/>
    <p:sldId id="271" r:id="rId34"/>
    <p:sldId id="310" r:id="rId35"/>
    <p:sldId id="315" r:id="rId36"/>
    <p:sldId id="308" r:id="rId37"/>
    <p:sldId id="283" r:id="rId38"/>
  </p:sldIdLst>
  <p:sldSz cx="12192000" cy="6858000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나눔스퀘어_ac" panose="020B0600000101010101" pitchFamily="50" charset="-127"/>
      <p:regular r:id="rId41"/>
    </p:embeddedFont>
    <p:embeddedFont>
      <p:font typeface="나눔스퀘어_ac Bold" panose="020B0600000101010101" pitchFamily="50" charset="-127"/>
      <p:bold r:id="rId42"/>
    </p:embeddedFont>
    <p:embeddedFont>
      <p:font typeface="나눔스퀘어_ac ExtraBold" panose="020B0600000101010101" pitchFamily="50" charset="-127"/>
      <p:bold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보람" initials="신" lastIdx="1" clrIdx="0">
    <p:extLst>
      <p:ext uri="{19B8F6BF-5375-455C-9EA6-DF929625EA0E}">
        <p15:presenceInfo xmlns:p15="http://schemas.microsoft.com/office/powerpoint/2012/main" userId="신보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3BE"/>
    <a:srgbClr val="BFD3D1"/>
    <a:srgbClr val="F68A82"/>
    <a:srgbClr val="858585"/>
    <a:srgbClr val="507471"/>
    <a:srgbClr val="F5847B"/>
    <a:srgbClr val="F3F3F3"/>
    <a:srgbClr val="D6E2E1"/>
    <a:srgbClr val="699793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AC3BE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11E-4372-8D38-270134AF82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vertOverflow="overflow" horzOverflow="overflow" wrap="square" lIns="38100" tIns="19050" rIns="38100" bIns="19050" anchor="ctr">
                <a:spAutoFit/>
              </a:bodyPr>
              <a:lstStyle/>
              <a:p>
                <a:pPr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ANNs</c:v>
                </c:pt>
                <c:pt idx="1">
                  <c:v>LOGISTIC</c:v>
                </c:pt>
                <c:pt idx="2">
                  <c:v>CATBOOST</c:v>
                </c:pt>
                <c:pt idx="3">
                  <c:v>SVM</c:v>
                </c:pt>
                <c:pt idx="4">
                  <c:v>KNN</c:v>
                </c:pt>
                <c:pt idx="5">
                  <c:v>RANDOM</c:v>
                </c:pt>
                <c:pt idx="6">
                  <c:v>XGBOOST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0.71</c:v>
                </c:pt>
                <c:pt idx="1">
                  <c:v>0.1</c:v>
                </c:pt>
                <c:pt idx="2">
                  <c:v>0.73</c:v>
                </c:pt>
                <c:pt idx="3">
                  <c:v>0.23</c:v>
                </c:pt>
                <c:pt idx="4">
                  <c:v>0.53</c:v>
                </c:pt>
                <c:pt idx="5">
                  <c:v>0.86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1E-4372-8D38-270134AF82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417555920"/>
        <c:axId val="417556464"/>
      </c:barChart>
      <c:catAx>
        <c:axId val="41755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E7E7E7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17556464"/>
        <c:crosses val="autoZero"/>
        <c:auto val="1"/>
        <c:lblAlgn val="ctr"/>
        <c:lblOffset val="100"/>
        <c:noMultiLvlLbl val="0"/>
      </c:catAx>
      <c:valAx>
        <c:axId val="4175564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755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718253968253968E-2"/>
          <c:y val="9.6212121212121207E-2"/>
          <c:w val="0.94456349206349211"/>
          <c:h val="0.662553030303030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AC3BE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68A-4135-9FFE-606C32A810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ANNs</c:v>
                </c:pt>
                <c:pt idx="1">
                  <c:v>LOGISTIC</c:v>
                </c:pt>
                <c:pt idx="2">
                  <c:v>CATBOOST</c:v>
                </c:pt>
                <c:pt idx="3">
                  <c:v>SVM</c:v>
                </c:pt>
                <c:pt idx="4">
                  <c:v>KNN</c:v>
                </c:pt>
                <c:pt idx="5">
                  <c:v>RANDOM</c:v>
                </c:pt>
                <c:pt idx="6">
                  <c:v>XGBOOST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0.99</c:v>
                </c:pt>
                <c:pt idx="1">
                  <c:v>0.97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  <c:pt idx="5">
                  <c:v>0.99</c:v>
                </c:pt>
                <c:pt idx="6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8A-4135-9FFE-606C32A810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417555920"/>
        <c:axId val="417556464"/>
      </c:barChart>
      <c:catAx>
        <c:axId val="417555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rgbClr val="E7E7E7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17556464"/>
        <c:crosses val="autoZero"/>
        <c:auto val="1"/>
        <c:lblAlgn val="ctr"/>
        <c:lblOffset val="100"/>
        <c:noMultiLvlLbl val="0"/>
      </c:catAx>
      <c:valAx>
        <c:axId val="417556464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1755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AC3BE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BFD3D1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1E-4372-8D38-270134AF82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vertOverflow="overflow" horzOverflow="overflow" wrap="square" lIns="38100" tIns="19050" rIns="38100" bIns="19050" anchor="ctr">
                <a:spAutoFit/>
              </a:bodyPr>
              <a:lstStyle/>
              <a:p>
                <a:pPr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ANNs</c:v>
                </c:pt>
                <c:pt idx="1">
                  <c:v>LOGISTIC</c:v>
                </c:pt>
                <c:pt idx="2">
                  <c:v>CATBOOST</c:v>
                </c:pt>
                <c:pt idx="3">
                  <c:v>SVM</c:v>
                </c:pt>
                <c:pt idx="4">
                  <c:v>KNN</c:v>
                </c:pt>
                <c:pt idx="5">
                  <c:v>RANDOM</c:v>
                </c:pt>
                <c:pt idx="6">
                  <c:v>XGBOOST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0.71</c:v>
                </c:pt>
                <c:pt idx="1">
                  <c:v>0.1</c:v>
                </c:pt>
                <c:pt idx="2">
                  <c:v>0.73</c:v>
                </c:pt>
                <c:pt idx="3">
                  <c:v>0.23</c:v>
                </c:pt>
                <c:pt idx="4">
                  <c:v>0.53</c:v>
                </c:pt>
                <c:pt idx="5">
                  <c:v>0.86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1E-4372-8D38-270134AF82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417555920"/>
        <c:axId val="417556464"/>
      </c:barChart>
      <c:catAx>
        <c:axId val="41755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E7E7E7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17556464"/>
        <c:crosses val="autoZero"/>
        <c:auto val="1"/>
        <c:lblAlgn val="ctr"/>
        <c:lblOffset val="100"/>
        <c:noMultiLvlLbl val="0"/>
      </c:catAx>
      <c:valAx>
        <c:axId val="4175564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755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718253968253968E-2"/>
          <c:y val="9.6212121212121207E-2"/>
          <c:w val="0.94456349206349211"/>
          <c:h val="0.662553030303030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AC3BE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BFD3D1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468A-4135-9FFE-606C32A810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ANNs</c:v>
                </c:pt>
                <c:pt idx="1">
                  <c:v>LOGISTIC</c:v>
                </c:pt>
                <c:pt idx="2">
                  <c:v>CATBOOST</c:v>
                </c:pt>
                <c:pt idx="3">
                  <c:v>SVM</c:v>
                </c:pt>
                <c:pt idx="4">
                  <c:v>KNN</c:v>
                </c:pt>
                <c:pt idx="5">
                  <c:v>RANDOM</c:v>
                </c:pt>
                <c:pt idx="6">
                  <c:v>XGBOOST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0.99</c:v>
                </c:pt>
                <c:pt idx="1">
                  <c:v>0.97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  <c:pt idx="5">
                  <c:v>0.99</c:v>
                </c:pt>
                <c:pt idx="6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8A-4135-9FFE-606C32A810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417555920"/>
        <c:axId val="417556464"/>
      </c:barChart>
      <c:catAx>
        <c:axId val="417555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rgbClr val="E7E7E7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17556464"/>
        <c:crosses val="autoZero"/>
        <c:auto val="1"/>
        <c:lblAlgn val="ctr"/>
        <c:lblOffset val="100"/>
        <c:noMultiLvlLbl val="0"/>
      </c:catAx>
      <c:valAx>
        <c:axId val="417556464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1755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AC3BE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11E-4372-8D38-270134AF82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ANNs</c:v>
                </c:pt>
                <c:pt idx="1">
                  <c:v>LOGISTIC</c:v>
                </c:pt>
                <c:pt idx="2">
                  <c:v>CATBOOST</c:v>
                </c:pt>
                <c:pt idx="3">
                  <c:v>SVM</c:v>
                </c:pt>
                <c:pt idx="4">
                  <c:v>KNN</c:v>
                </c:pt>
                <c:pt idx="5">
                  <c:v>RANDOM</c:v>
                </c:pt>
                <c:pt idx="6">
                  <c:v>XGBOOST</c:v>
                </c:pt>
              </c:strCache>
              <c:extLst/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0.8</c:v>
                </c:pt>
                <c:pt idx="1">
                  <c:v>0.11</c:v>
                </c:pt>
                <c:pt idx="2">
                  <c:v>0.74</c:v>
                </c:pt>
                <c:pt idx="3">
                  <c:v>0.22</c:v>
                </c:pt>
                <c:pt idx="4">
                  <c:v>0.59</c:v>
                </c:pt>
                <c:pt idx="5">
                  <c:v>0.88</c:v>
                </c:pt>
                <c:pt idx="6">
                  <c:v>0.5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611E-4372-8D38-270134AF82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417555920"/>
        <c:axId val="417556464"/>
      </c:barChart>
      <c:catAx>
        <c:axId val="41755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E7E7E7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17556464"/>
        <c:crosses val="autoZero"/>
        <c:auto val="1"/>
        <c:lblAlgn val="ctr"/>
        <c:lblOffset val="100"/>
        <c:noMultiLvlLbl val="0"/>
      </c:catAx>
      <c:valAx>
        <c:axId val="4175564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755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718253968253968E-2"/>
          <c:y val="0.11117357083168902"/>
          <c:w val="0.94456349206349211"/>
          <c:h val="0.662814510717993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AC3BE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68A-4135-9FFE-606C32A810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ANNs</c:v>
                </c:pt>
                <c:pt idx="1">
                  <c:v>LOGISTIC</c:v>
                </c:pt>
                <c:pt idx="2">
                  <c:v>CATBOOST</c:v>
                </c:pt>
                <c:pt idx="3">
                  <c:v>SVM</c:v>
                </c:pt>
                <c:pt idx="4">
                  <c:v>KNN</c:v>
                </c:pt>
                <c:pt idx="5">
                  <c:v>RANDOM</c:v>
                </c:pt>
                <c:pt idx="6">
                  <c:v>XGBOOST</c:v>
                </c:pt>
              </c:strCache>
              <c:extLst/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0.99</c:v>
                </c:pt>
                <c:pt idx="1">
                  <c:v>0.97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  <c:pt idx="5">
                  <c:v>0.99</c:v>
                </c:pt>
                <c:pt idx="6">
                  <c:v>0.99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68A-4135-9FFE-606C32A810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417555920"/>
        <c:axId val="417556464"/>
      </c:barChart>
      <c:catAx>
        <c:axId val="41755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E7E7E7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17556464"/>
        <c:crosses val="autoZero"/>
        <c:auto val="1"/>
        <c:lblAlgn val="ctr"/>
        <c:lblOffset val="100"/>
        <c:noMultiLvlLbl val="0"/>
      </c:catAx>
      <c:valAx>
        <c:axId val="417556464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1755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AC3BE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BFD3D1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1E-4372-8D38-270134AF82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ANNs</c:v>
                </c:pt>
                <c:pt idx="1">
                  <c:v>LOGISTIC</c:v>
                </c:pt>
                <c:pt idx="2">
                  <c:v>CATBOOST</c:v>
                </c:pt>
                <c:pt idx="3">
                  <c:v>SVM</c:v>
                </c:pt>
                <c:pt idx="4">
                  <c:v>KNN</c:v>
                </c:pt>
                <c:pt idx="5">
                  <c:v>RANDOM</c:v>
                </c:pt>
                <c:pt idx="6">
                  <c:v>XGBOOST</c:v>
                </c:pt>
              </c:strCache>
              <c:extLst/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0.8</c:v>
                </c:pt>
                <c:pt idx="1">
                  <c:v>0.11</c:v>
                </c:pt>
                <c:pt idx="2">
                  <c:v>0.74</c:v>
                </c:pt>
                <c:pt idx="3">
                  <c:v>0.22</c:v>
                </c:pt>
                <c:pt idx="4">
                  <c:v>0.59</c:v>
                </c:pt>
                <c:pt idx="5">
                  <c:v>0.88</c:v>
                </c:pt>
                <c:pt idx="6">
                  <c:v>0.5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611E-4372-8D38-270134AF82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417555920"/>
        <c:axId val="417556464"/>
      </c:barChart>
      <c:catAx>
        <c:axId val="41755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E7E7E7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17556464"/>
        <c:crosses val="autoZero"/>
        <c:auto val="1"/>
        <c:lblAlgn val="ctr"/>
        <c:lblOffset val="100"/>
        <c:noMultiLvlLbl val="0"/>
      </c:catAx>
      <c:valAx>
        <c:axId val="4175564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755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718253968253968E-2"/>
          <c:y val="0.11117357083168902"/>
          <c:w val="0.94456349206349211"/>
          <c:h val="0.662814510717993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AC3BE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BFD3D1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468A-4135-9FFE-606C32A810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ANNs</c:v>
                </c:pt>
                <c:pt idx="1">
                  <c:v>LOGISTIC</c:v>
                </c:pt>
                <c:pt idx="2">
                  <c:v>CATBOOST</c:v>
                </c:pt>
                <c:pt idx="3">
                  <c:v>SVM</c:v>
                </c:pt>
                <c:pt idx="4">
                  <c:v>KNN</c:v>
                </c:pt>
                <c:pt idx="5">
                  <c:v>RANDOM</c:v>
                </c:pt>
                <c:pt idx="6">
                  <c:v>XGBOOST</c:v>
                </c:pt>
              </c:strCache>
              <c:extLst/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0.99</c:v>
                </c:pt>
                <c:pt idx="1">
                  <c:v>0.97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  <c:pt idx="5">
                  <c:v>0.99</c:v>
                </c:pt>
                <c:pt idx="6">
                  <c:v>0.99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68A-4135-9FFE-606C32A810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417555920"/>
        <c:axId val="417556464"/>
      </c:barChart>
      <c:catAx>
        <c:axId val="41755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E7E7E7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17556464"/>
        <c:crosses val="autoZero"/>
        <c:auto val="1"/>
        <c:lblAlgn val="ctr"/>
        <c:lblOffset val="100"/>
        <c:noMultiLvlLbl val="0"/>
      </c:catAx>
      <c:valAx>
        <c:axId val="417556464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1755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8ECEE-F6E4-49FF-965C-AE091F76F2C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6FB82-BD86-4612-BCFB-D0F27FE7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CB55C-D552-44A2-9B49-B2929C1877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4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CB55C-D552-44A2-9B49-B2929C1877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90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CB55C-D552-44A2-9B49-B2929C1877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9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이틀동안 발생한 거래를 나타내며 </a:t>
            </a:r>
            <a:r>
              <a:rPr lang="en-US" altLang="ko-KR" dirty="0"/>
              <a:t>284807</a:t>
            </a:r>
            <a:r>
              <a:rPr lang="ko-KR" altLang="en-US" dirty="0"/>
              <a:t>건의 거래 중 </a:t>
            </a:r>
            <a:r>
              <a:rPr lang="en-US" altLang="ko-KR" dirty="0"/>
              <a:t>492</a:t>
            </a:r>
            <a:r>
              <a:rPr lang="ko-KR" altLang="en-US" dirty="0"/>
              <a:t>건의 부정거래가 존재한다</a:t>
            </a:r>
            <a:r>
              <a:rPr lang="en-US" altLang="ko-KR" dirty="0"/>
              <a:t>. </a:t>
            </a:r>
            <a:r>
              <a:rPr lang="ko-KR" altLang="en-US" dirty="0"/>
              <a:t>이상거래가 전체 거래의 </a:t>
            </a:r>
            <a:r>
              <a:rPr lang="en-US" altLang="ko-KR" dirty="0"/>
              <a:t>0.172%</a:t>
            </a:r>
            <a:r>
              <a:rPr lang="ko-KR" altLang="en-US" dirty="0"/>
              <a:t>를 차지하는 매우 불균형한 데이터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CB55C-D552-44A2-9B49-B2929C1877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62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CB55C-D552-44A2-9B49-B2929C1877B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90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CB55C-D552-44A2-9B49-B2929C1877B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7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CB55C-D552-44A2-9B49-B2929C1877B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51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CB55C-D552-44A2-9B49-B2929C1877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6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CB55C-D552-44A2-9B49-B2929C1877B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1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DCE6-6E75-4D6D-8C13-E832BA82EFC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77F0-B198-436F-BC67-28EBC71906A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1FE2-820B-4D17-ADA1-65A116D3524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76C4-4B87-4029-A837-1A4C5A2529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7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9C1-E122-4B1C-A38A-B0761CA51AA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27F9-D065-4CDD-AA91-ABD38B7106F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352A-8E0A-4B5F-AA42-C9AA443369F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221B-F902-4EAA-A635-9E3441B5659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AF18-34B9-4CF3-A333-7C98E328EE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4757-6EF5-4F9F-9498-E89BC110EA6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1BBF-3A00-4B5D-B413-682F0FB3202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57AB-9C5C-4FE6-A89D-2A2641199D9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21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514165" y="2944891"/>
            <a:ext cx="7981150" cy="189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6000" b="1" i="1" kern="0" dirty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신용카드 이상거래 탐지</a:t>
            </a:r>
            <a:endParaRPr lang="en-US" altLang="ko-KR" sz="6000" b="1" i="1" kern="0" dirty="0">
              <a:ln w="12700">
                <a:solidFill>
                  <a:srgbClr val="A4C0BD"/>
                </a:solidFill>
              </a:ln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신보람 </a:t>
            </a:r>
            <a:r>
              <a:rPr lang="ko-KR" altLang="en-US" sz="2000" kern="0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최다희</a:t>
            </a:r>
            <a:r>
              <a:rPr lang="ko-KR" altLang="en-US" sz="2000" kern="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정다혜 박지원</a:t>
            </a:r>
            <a:endParaRPr lang="en-US" altLang="ko-KR" sz="24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4D1CEE-02B5-474A-962F-E64F17A1E062}"/>
              </a:ext>
            </a:extLst>
          </p:cNvPr>
          <p:cNvSpPr/>
          <p:nvPr/>
        </p:nvSpPr>
        <p:spPr>
          <a:xfrm>
            <a:off x="269395" y="82185"/>
            <a:ext cx="2021707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FF999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2021 </a:t>
            </a:r>
            <a:r>
              <a:rPr lang="ko-KR" altLang="en-US" sz="1600" dirty="0" err="1">
                <a:solidFill>
                  <a:srgbClr val="FF999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비어플</a:t>
            </a:r>
            <a:r>
              <a:rPr lang="ko-KR" altLang="en-US" sz="1600" dirty="0">
                <a:solidFill>
                  <a:srgbClr val="FF999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프로젝트</a:t>
            </a:r>
            <a:endParaRPr lang="en-US" altLang="ko-KR" sz="1600" dirty="0">
              <a:solidFill>
                <a:srgbClr val="FF9999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67DA82-77A3-4C6B-99A9-F6D65C0A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0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7">
            <a:extLst>
              <a:ext uri="{FF2B5EF4-FFF2-40B4-BE49-F238E27FC236}">
                <a16:creationId xmlns:a16="http://schemas.microsoft.com/office/drawing/2014/main" id="{7EA913EF-88ED-4500-A163-74B2DDBE402E}"/>
              </a:ext>
            </a:extLst>
          </p:cNvPr>
          <p:cNvSpPr/>
          <p:nvPr/>
        </p:nvSpPr>
        <p:spPr>
          <a:xfrm>
            <a:off x="3431848" y="1106689"/>
            <a:ext cx="6135982" cy="4554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   각 주성분들의 표준편차 제곱 값이</a:t>
            </a:r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0.7 </a:t>
            </a:r>
            <a:r>
              <a: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미만인 변수</a:t>
            </a:r>
            <a:endParaRPr lang="en-US" altLang="ko-KR" sz="2200" dirty="0">
              <a:solidFill>
                <a:srgbClr val="333F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C66BC7C-736D-41E0-BAC7-C4D742592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22984"/>
              </p:ext>
            </p:extLst>
          </p:nvPr>
        </p:nvGraphicFramePr>
        <p:xfrm>
          <a:off x="2101432" y="2029115"/>
          <a:ext cx="7989136" cy="4362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911393640"/>
                    </a:ext>
                  </a:extLst>
                </a:gridCol>
                <a:gridCol w="2554568">
                  <a:extLst>
                    <a:ext uri="{9D8B030D-6E8A-4147-A177-3AD203B41FA5}">
                      <a16:colId xmlns:a16="http://schemas.microsoft.com/office/drawing/2014/main" val="420851988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07467065"/>
                    </a:ext>
                  </a:extLst>
                </a:gridCol>
                <a:gridCol w="2554568">
                  <a:extLst>
                    <a:ext uri="{9D8B030D-6E8A-4147-A177-3AD203B41FA5}">
                      <a16:colId xmlns:a16="http://schemas.microsoft.com/office/drawing/2014/main" val="2137358795"/>
                    </a:ext>
                  </a:extLst>
                </a:gridCol>
              </a:tblGrid>
              <a:tr h="304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변수명</a:t>
                      </a:r>
                      <a:endParaRPr lang="ko-KR" altLang="en-US" sz="12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표준편차 제곱 값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변수명</a:t>
                      </a:r>
                      <a:endParaRPr lang="ko-KR" altLang="en-US" sz="12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표준편차 제곱 값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606421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3.836476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V15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0.837800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71290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2.726810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V16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0.767816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964279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V3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2.299021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V17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0.721371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31841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V4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2.004677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V18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0.702537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090946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V5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1.905074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V19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0.662660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78422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V6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1.774940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V20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0.594323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962873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V7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1.530395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V21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0.539524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451056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1.426474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V22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0.526641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951365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V9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1.206988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V23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0.389950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89913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V10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1.185590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V24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0.366807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727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V11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1.041851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V25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0.271730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61752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V12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0.998400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V26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0.232542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379091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V13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0.990567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V27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0.162919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1368"/>
                  </a:ext>
                </a:extLst>
              </a:tr>
              <a:tr h="289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V14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0.837800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V28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0.108955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03939"/>
                  </a:ext>
                </a:extLst>
              </a:tr>
            </a:tbl>
          </a:graphicData>
        </a:graphic>
      </p:graphicFrame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58BA02C-75CC-42DC-AEF0-A615F34E8EA3}"/>
              </a:ext>
            </a:extLst>
          </p:cNvPr>
          <p:cNvSpPr/>
          <p:nvPr/>
        </p:nvSpPr>
        <p:spPr>
          <a:xfrm>
            <a:off x="6096000" y="3429000"/>
            <a:ext cx="3994568" cy="2962834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모서리가 둥근 직사각형 17">
            <a:extLst>
              <a:ext uri="{FF2B5EF4-FFF2-40B4-BE49-F238E27FC236}">
                <a16:creationId xmlns:a16="http://schemas.microsoft.com/office/drawing/2014/main" id="{F305435B-A46A-4BBF-B03D-7973234F1FB0}"/>
              </a:ext>
            </a:extLst>
          </p:cNvPr>
          <p:cNvSpPr/>
          <p:nvPr/>
        </p:nvSpPr>
        <p:spPr>
          <a:xfrm>
            <a:off x="10090568" y="4359679"/>
            <a:ext cx="1913750" cy="73024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V19-V28</a:t>
            </a:r>
            <a:endParaRPr lang="ko-KR" altLang="en-US" sz="2200" dirty="0">
              <a:solidFill>
                <a:srgbClr val="333F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F4B531-7A0B-4637-AEDF-CAE5C1941956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3600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9D28C4-EB14-401E-A5DF-A5CC69ED0D1E}"/>
              </a:ext>
            </a:extLst>
          </p:cNvPr>
          <p:cNvSpPr/>
          <p:nvPr/>
        </p:nvSpPr>
        <p:spPr>
          <a:xfrm>
            <a:off x="1284906" y="1033749"/>
            <a:ext cx="2023070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 제거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855F0B-E647-4700-A93E-58CA8915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모서리가 둥근 직사각형 17">
            <a:extLst>
              <a:ext uri="{FF2B5EF4-FFF2-40B4-BE49-F238E27FC236}">
                <a16:creationId xmlns:a16="http://schemas.microsoft.com/office/drawing/2014/main" id="{954DCD30-EB8F-44AE-923E-30D256646DF7}"/>
              </a:ext>
            </a:extLst>
          </p:cNvPr>
          <p:cNvSpPr/>
          <p:nvPr/>
        </p:nvSpPr>
        <p:spPr>
          <a:xfrm>
            <a:off x="8803037" y="1181930"/>
            <a:ext cx="3158783" cy="52835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V13, V15</a:t>
            </a:r>
            <a:endParaRPr lang="ko-KR" altLang="en-US" sz="2200" dirty="0">
              <a:solidFill>
                <a:srgbClr val="333F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모서리가 둥근 직사각형 17">
            <a:extLst>
              <a:ext uri="{FF2B5EF4-FFF2-40B4-BE49-F238E27FC236}">
                <a16:creationId xmlns:a16="http://schemas.microsoft.com/office/drawing/2014/main" id="{CBE34BC2-A940-4698-9DA4-6607C6F046DD}"/>
              </a:ext>
            </a:extLst>
          </p:cNvPr>
          <p:cNvSpPr/>
          <p:nvPr/>
        </p:nvSpPr>
        <p:spPr>
          <a:xfrm>
            <a:off x="3431848" y="1106689"/>
            <a:ext cx="6135982" cy="4554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   Class</a:t>
            </a:r>
            <a:r>
              <a: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따른 </a:t>
            </a:r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histogram</a:t>
            </a:r>
            <a:r>
              <a: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유사한 변수  </a:t>
            </a:r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E9083F-719E-44AE-B96A-B3A0A39D0639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3600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5464DF-7F60-4850-9BAA-0F6901018903}"/>
              </a:ext>
            </a:extLst>
          </p:cNvPr>
          <p:cNvSpPr/>
          <p:nvPr/>
        </p:nvSpPr>
        <p:spPr>
          <a:xfrm>
            <a:off x="1284906" y="1033749"/>
            <a:ext cx="2023070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 제거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C13FD0AE-2BDA-4A9E-86F8-AADF9070F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7" y="1835574"/>
            <a:ext cx="2735322" cy="10764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3D428B35-82FE-47BD-999E-1D6419287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899" y="1835574"/>
            <a:ext cx="2735322" cy="10764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1312C46B-705E-4CC5-9161-DD665CA60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221" y="1835574"/>
            <a:ext cx="2735322" cy="10764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38FB8D03-1363-4681-B393-0CF2CE5A9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543" y="1835574"/>
            <a:ext cx="2735322" cy="10764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B02279BF-5D76-45F7-B3F8-CF68B78C0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577" y="3004877"/>
            <a:ext cx="2735322" cy="10764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13316EAB-F8AA-4447-9324-31BC73ED5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2899" y="3004877"/>
            <a:ext cx="2735322" cy="10764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172709E-17B2-4112-A64D-9B322CFB35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8221" y="3007685"/>
            <a:ext cx="2735322" cy="10764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F1F4416D-8FBD-4F9F-966B-8108AEBE06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3543" y="3004877"/>
            <a:ext cx="2735322" cy="10764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9653C947-3221-43CD-A502-3EEA4B54F9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577" y="4170099"/>
            <a:ext cx="2735322" cy="10764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B0B91FCB-F102-493F-BF74-AE2019729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2899" y="4170099"/>
            <a:ext cx="2735322" cy="10764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1DEE6AF1-C111-4E88-942D-01942FE156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38221" y="4170099"/>
            <a:ext cx="2735322" cy="10764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9CAB88F7-EA93-412D-8187-C75D062CB7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73543" y="4167291"/>
            <a:ext cx="2735322" cy="10764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BF88B566-6264-4575-ABBF-8186EA8F34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577" y="5332513"/>
            <a:ext cx="2735322" cy="10764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15F4A18B-6915-4104-964F-0B51807B13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02899" y="5332513"/>
            <a:ext cx="2735322" cy="10764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2A9AFD0E-E4DD-4728-AD84-47E338E2C36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38221" y="5335822"/>
            <a:ext cx="2735322" cy="1076400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BEB5343A-5803-4E22-BF81-229C5749E34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73543" y="5335822"/>
            <a:ext cx="2735322" cy="1076400"/>
          </a:xfrm>
          <a:prstGeom prst="rect">
            <a:avLst/>
          </a:prstGeom>
        </p:spPr>
      </p:pic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6C6DEF-C502-4967-8569-B9B8225F63DC}"/>
              </a:ext>
            </a:extLst>
          </p:cNvPr>
          <p:cNvGrpSpPr/>
          <p:nvPr/>
        </p:nvGrpSpPr>
        <p:grpSpPr>
          <a:xfrm>
            <a:off x="10755781" y="421716"/>
            <a:ext cx="1308208" cy="551386"/>
            <a:chOff x="1802130" y="5855969"/>
            <a:chExt cx="1308208" cy="551386"/>
          </a:xfrm>
        </p:grpSpPr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3EC604DF-29A0-488E-B741-7CC8B7229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95036" t="47611" r="2361" b="49056"/>
            <a:stretch/>
          </p:blipFill>
          <p:spPr>
            <a:xfrm>
              <a:off x="1802130" y="5855969"/>
              <a:ext cx="276225" cy="228601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E0A7AF34-3A97-4728-8392-E3D79BB331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95036" t="50971" r="2361" b="45445"/>
            <a:stretch/>
          </p:blipFill>
          <p:spPr>
            <a:xfrm>
              <a:off x="1802130" y="6155055"/>
              <a:ext cx="276225" cy="245746"/>
            </a:xfrm>
            <a:prstGeom prst="rect">
              <a:avLst/>
            </a:prstGeom>
          </p:spPr>
        </p:pic>
        <p:sp>
          <p:nvSpPr>
            <p:cNvPr id="122" name="모서리가 둥근 직사각형 17">
              <a:extLst>
                <a:ext uri="{FF2B5EF4-FFF2-40B4-BE49-F238E27FC236}">
                  <a16:creationId xmlns:a16="http://schemas.microsoft.com/office/drawing/2014/main" id="{33A247C8-5CA1-4D3A-A49A-97CF4A4C880D}"/>
                </a:ext>
              </a:extLst>
            </p:cNvPr>
            <p:cNvSpPr/>
            <p:nvPr/>
          </p:nvSpPr>
          <p:spPr>
            <a:xfrm>
              <a:off x="2078355" y="6148501"/>
              <a:ext cx="1031983" cy="258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이상 거래</a:t>
              </a:r>
              <a:endParaRPr lang="ko-KR" altLang="en-US" sz="1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3" name="모서리가 둥근 직사각형 17">
              <a:extLst>
                <a:ext uri="{FF2B5EF4-FFF2-40B4-BE49-F238E27FC236}">
                  <a16:creationId xmlns:a16="http://schemas.microsoft.com/office/drawing/2014/main" id="{8B9B5D15-A736-4E88-9FB8-184710F7FC07}"/>
                </a:ext>
              </a:extLst>
            </p:cNvPr>
            <p:cNvSpPr/>
            <p:nvPr/>
          </p:nvSpPr>
          <p:spPr>
            <a:xfrm>
              <a:off x="2078355" y="5860959"/>
              <a:ext cx="1031983" cy="258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정상 거래</a:t>
              </a:r>
              <a:endParaRPr lang="ko-KR" altLang="en-US" sz="1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4" name="슬라이드 번호 개체 틀 123">
            <a:extLst>
              <a:ext uri="{FF2B5EF4-FFF2-40B4-BE49-F238E27FC236}">
                <a16:creationId xmlns:a16="http://schemas.microsoft.com/office/drawing/2014/main" id="{D5A5861B-2413-4922-9AC1-25CB50BB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모서리가 둥근 직사각형 17">
            <a:extLst>
              <a:ext uri="{FF2B5EF4-FFF2-40B4-BE49-F238E27FC236}">
                <a16:creationId xmlns:a16="http://schemas.microsoft.com/office/drawing/2014/main" id="{0009E477-D01D-490F-8E9B-C1B8E76C08EC}"/>
              </a:ext>
            </a:extLst>
          </p:cNvPr>
          <p:cNvSpPr/>
          <p:nvPr/>
        </p:nvSpPr>
        <p:spPr>
          <a:xfrm>
            <a:off x="539359" y="5243691"/>
            <a:ext cx="2763540" cy="116522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모서리가 둥근 직사각형 17">
            <a:extLst>
              <a:ext uri="{FF2B5EF4-FFF2-40B4-BE49-F238E27FC236}">
                <a16:creationId xmlns:a16="http://schemas.microsoft.com/office/drawing/2014/main" id="{6BA1ADEE-A864-4BE5-8C22-788694F0344D}"/>
              </a:ext>
            </a:extLst>
          </p:cNvPr>
          <p:cNvSpPr/>
          <p:nvPr/>
        </p:nvSpPr>
        <p:spPr>
          <a:xfrm>
            <a:off x="6038221" y="5263475"/>
            <a:ext cx="2735322" cy="116522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4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모서리가 둥근 직사각형 17">
            <a:extLst>
              <a:ext uri="{FF2B5EF4-FFF2-40B4-BE49-F238E27FC236}">
                <a16:creationId xmlns:a16="http://schemas.microsoft.com/office/drawing/2014/main" id="{954DCD30-EB8F-44AE-923E-30D256646DF7}"/>
              </a:ext>
            </a:extLst>
          </p:cNvPr>
          <p:cNvSpPr/>
          <p:nvPr/>
        </p:nvSpPr>
        <p:spPr>
          <a:xfrm>
            <a:off x="8803037" y="1181930"/>
            <a:ext cx="3158783" cy="52835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V20-V28</a:t>
            </a:r>
            <a:endParaRPr lang="ko-KR" altLang="en-US" sz="2200" dirty="0">
              <a:solidFill>
                <a:srgbClr val="333F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모서리가 둥근 직사각형 17">
            <a:extLst>
              <a:ext uri="{FF2B5EF4-FFF2-40B4-BE49-F238E27FC236}">
                <a16:creationId xmlns:a16="http://schemas.microsoft.com/office/drawing/2014/main" id="{CBE34BC2-A940-4698-9DA4-6607C6F046DD}"/>
              </a:ext>
            </a:extLst>
          </p:cNvPr>
          <p:cNvSpPr/>
          <p:nvPr/>
        </p:nvSpPr>
        <p:spPr>
          <a:xfrm>
            <a:off x="3431848" y="1106689"/>
            <a:ext cx="6135982" cy="4554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   Class</a:t>
            </a:r>
            <a:r>
              <a: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따른 </a:t>
            </a:r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histogram</a:t>
            </a:r>
            <a:r>
              <a: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유사한 변수  </a:t>
            </a:r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E9083F-719E-44AE-B96A-B3A0A39D0639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3600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5464DF-7F60-4850-9BAA-0F6901018903}"/>
              </a:ext>
            </a:extLst>
          </p:cNvPr>
          <p:cNvSpPr/>
          <p:nvPr/>
        </p:nvSpPr>
        <p:spPr>
          <a:xfrm>
            <a:off x="1284906" y="1033749"/>
            <a:ext cx="2023070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 제거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08F8DA-777E-4A50-95A3-253F7892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7" y="1833320"/>
            <a:ext cx="2735322" cy="1076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46641D-B077-4CA2-9F26-8A2227E32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899" y="1841962"/>
            <a:ext cx="2735322" cy="107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838DA0-7902-41BF-95AB-ABF7DE8CB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221" y="1833320"/>
            <a:ext cx="2735322" cy="1076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F41FD4-2712-4656-AD25-A9A664C77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543" y="1833320"/>
            <a:ext cx="2735322" cy="1076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B12AF5-A816-4175-BCF7-D5AEAA674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577" y="2997388"/>
            <a:ext cx="2735322" cy="1076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E63FD22-3CCA-435E-B2CE-59452D00C1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2899" y="2997388"/>
            <a:ext cx="2735322" cy="10764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197F4CC-E1CF-422B-8186-C47B581E44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8221" y="2997388"/>
            <a:ext cx="2735322" cy="10764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0D8F7A9-34EB-4D81-9C5F-7DD36B5723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3543" y="2995734"/>
            <a:ext cx="2735322" cy="10764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18857CC-E11B-4F11-9DF0-85DDDB9330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577" y="4161456"/>
            <a:ext cx="2735322" cy="10764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EFF214D-34A9-4795-A182-ADB4829D4A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2899" y="4152814"/>
            <a:ext cx="2735322" cy="1076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7F7E2CF-B30C-4596-8294-474C907D0E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41856" y="4152814"/>
            <a:ext cx="2735322" cy="10764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ABEF049D-3311-4D13-8A5D-4CF581E447C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73543" y="4152814"/>
            <a:ext cx="2735322" cy="1076400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FA2DB253-C7CC-4629-934E-9A07C4409A2A}"/>
              </a:ext>
            </a:extLst>
          </p:cNvPr>
          <p:cNvGrpSpPr/>
          <p:nvPr/>
        </p:nvGrpSpPr>
        <p:grpSpPr>
          <a:xfrm>
            <a:off x="10755781" y="421716"/>
            <a:ext cx="1308208" cy="551386"/>
            <a:chOff x="1802130" y="5855969"/>
            <a:chExt cx="1308208" cy="551386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0C6316ED-7A92-4436-88BF-8A4C74A57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95036" t="47611" r="2361" b="49056"/>
            <a:stretch/>
          </p:blipFill>
          <p:spPr>
            <a:xfrm>
              <a:off x="1802130" y="5855969"/>
              <a:ext cx="276225" cy="228601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ACCDF9D2-D8EB-46D8-91A5-68FB6FD3FA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95036" t="50971" r="2361" b="45445"/>
            <a:stretch/>
          </p:blipFill>
          <p:spPr>
            <a:xfrm>
              <a:off x="1802130" y="6155055"/>
              <a:ext cx="276225" cy="245746"/>
            </a:xfrm>
            <a:prstGeom prst="rect">
              <a:avLst/>
            </a:prstGeom>
          </p:spPr>
        </p:pic>
        <p:sp>
          <p:nvSpPr>
            <p:cNvPr id="63" name="모서리가 둥근 직사각형 17">
              <a:extLst>
                <a:ext uri="{FF2B5EF4-FFF2-40B4-BE49-F238E27FC236}">
                  <a16:creationId xmlns:a16="http://schemas.microsoft.com/office/drawing/2014/main" id="{8F10CD79-37E4-4AE2-87D1-5C9EC8ED3644}"/>
                </a:ext>
              </a:extLst>
            </p:cNvPr>
            <p:cNvSpPr/>
            <p:nvPr/>
          </p:nvSpPr>
          <p:spPr>
            <a:xfrm>
              <a:off x="2078355" y="6148501"/>
              <a:ext cx="1031983" cy="258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이상 거래</a:t>
              </a:r>
              <a:endParaRPr lang="ko-KR" altLang="en-US" sz="1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0" name="모서리가 둥근 직사각형 17">
              <a:extLst>
                <a:ext uri="{FF2B5EF4-FFF2-40B4-BE49-F238E27FC236}">
                  <a16:creationId xmlns:a16="http://schemas.microsoft.com/office/drawing/2014/main" id="{3D7BF236-FCAC-4B8E-8843-2B0BC806EB42}"/>
                </a:ext>
              </a:extLst>
            </p:cNvPr>
            <p:cNvSpPr/>
            <p:nvPr/>
          </p:nvSpPr>
          <p:spPr>
            <a:xfrm>
              <a:off x="2078355" y="5860959"/>
              <a:ext cx="1031983" cy="258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정상 거래</a:t>
              </a:r>
              <a:endParaRPr lang="ko-KR" altLang="en-US" sz="1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71" name="슬라이드 번호 개체 틀 70">
            <a:extLst>
              <a:ext uri="{FF2B5EF4-FFF2-40B4-BE49-F238E27FC236}">
                <a16:creationId xmlns:a16="http://schemas.microsoft.com/office/drawing/2014/main" id="{35B9F89D-574F-4197-A455-9D9A685A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모서리가 둥근 직사각형 17">
            <a:extLst>
              <a:ext uri="{FF2B5EF4-FFF2-40B4-BE49-F238E27FC236}">
                <a16:creationId xmlns:a16="http://schemas.microsoft.com/office/drawing/2014/main" id="{4153D403-0FEE-4FE7-BE67-7AD20A6C2F21}"/>
              </a:ext>
            </a:extLst>
          </p:cNvPr>
          <p:cNvSpPr/>
          <p:nvPr/>
        </p:nvSpPr>
        <p:spPr>
          <a:xfrm>
            <a:off x="8773543" y="1751486"/>
            <a:ext cx="2763540" cy="116522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모서리가 둥근 직사각형 17">
            <a:extLst>
              <a:ext uri="{FF2B5EF4-FFF2-40B4-BE49-F238E27FC236}">
                <a16:creationId xmlns:a16="http://schemas.microsoft.com/office/drawing/2014/main" id="{14621FF5-FE32-4147-922E-A9A235AFD198}"/>
              </a:ext>
            </a:extLst>
          </p:cNvPr>
          <p:cNvSpPr/>
          <p:nvPr/>
        </p:nvSpPr>
        <p:spPr>
          <a:xfrm>
            <a:off x="490063" y="2916708"/>
            <a:ext cx="11047020" cy="2401328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12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C122178-8620-469B-9B11-B9188427E034}"/>
              </a:ext>
            </a:extLst>
          </p:cNvPr>
          <p:cNvGrpSpPr/>
          <p:nvPr/>
        </p:nvGrpSpPr>
        <p:grpSpPr>
          <a:xfrm>
            <a:off x="10755781" y="405151"/>
            <a:ext cx="1296198" cy="561397"/>
            <a:chOff x="6678706" y="450741"/>
            <a:chExt cx="1296198" cy="561397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58FC742-03B2-4D25-B1CC-25ABAE0AF2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583" t="47409" r="8928" b="38623"/>
            <a:stretch/>
          </p:blipFill>
          <p:spPr>
            <a:xfrm>
              <a:off x="6678706" y="450741"/>
              <a:ext cx="335504" cy="561397"/>
            </a:xfrm>
            <a:prstGeom prst="rect">
              <a:avLst/>
            </a:prstGeom>
          </p:spPr>
        </p:pic>
        <p:sp>
          <p:nvSpPr>
            <p:cNvPr id="36" name="모서리가 둥근 직사각형 17">
              <a:extLst>
                <a:ext uri="{FF2B5EF4-FFF2-40B4-BE49-F238E27FC236}">
                  <a16:creationId xmlns:a16="http://schemas.microsoft.com/office/drawing/2014/main" id="{12B23F67-AAE8-4828-A9D2-83559B60F006}"/>
                </a:ext>
              </a:extLst>
            </p:cNvPr>
            <p:cNvSpPr/>
            <p:nvPr/>
          </p:nvSpPr>
          <p:spPr>
            <a:xfrm>
              <a:off x="6942921" y="493974"/>
              <a:ext cx="1031983" cy="258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정상 거래</a:t>
              </a:r>
              <a:endParaRPr lang="ko-KR" altLang="en-US" sz="1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모서리가 둥근 직사각형 17">
              <a:extLst>
                <a:ext uri="{FF2B5EF4-FFF2-40B4-BE49-F238E27FC236}">
                  <a16:creationId xmlns:a16="http://schemas.microsoft.com/office/drawing/2014/main" id="{014E5AD6-91D3-46A4-9DD8-B8C4C3333210}"/>
                </a:ext>
              </a:extLst>
            </p:cNvPr>
            <p:cNvSpPr/>
            <p:nvPr/>
          </p:nvSpPr>
          <p:spPr>
            <a:xfrm>
              <a:off x="6942921" y="735618"/>
              <a:ext cx="1031983" cy="258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이상 거래</a:t>
              </a:r>
              <a:endParaRPr lang="ko-KR" altLang="en-US" sz="1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0BB5FD5-35C7-4541-88D3-45115D1D8262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3600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0AA018-178A-438D-A9E2-048FCDDAB8CB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 제거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FA116FE-FCB3-4AD2-972A-27766CAED3A5}"/>
              </a:ext>
            </a:extLst>
          </p:cNvPr>
          <p:cNvGrpSpPr/>
          <p:nvPr/>
        </p:nvGrpSpPr>
        <p:grpSpPr>
          <a:xfrm>
            <a:off x="3431848" y="1106689"/>
            <a:ext cx="8529972" cy="603592"/>
            <a:chOff x="3431848" y="1106689"/>
            <a:chExt cx="8529972" cy="603592"/>
          </a:xfrm>
        </p:grpSpPr>
        <p:sp>
          <p:nvSpPr>
            <p:cNvPr id="90" name="모서리가 둥근 직사각형 17">
              <a:extLst>
                <a:ext uri="{FF2B5EF4-FFF2-40B4-BE49-F238E27FC236}">
                  <a16:creationId xmlns:a16="http://schemas.microsoft.com/office/drawing/2014/main" id="{C0BF82DE-9E28-49BC-9D51-0F0B98018ADF}"/>
                </a:ext>
              </a:extLst>
            </p:cNvPr>
            <p:cNvSpPr/>
            <p:nvPr/>
          </p:nvSpPr>
          <p:spPr>
            <a:xfrm>
              <a:off x="3431848" y="1106689"/>
              <a:ext cx="6135982" cy="45541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en-US" altLang="ko-KR" sz="2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③   Class</a:t>
              </a:r>
              <a:r>
                <a:rPr lang="ko-KR" altLang="en-US" sz="2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 따른 </a:t>
              </a:r>
              <a:r>
                <a:rPr lang="en-US" altLang="ko-KR" sz="2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box plot </a:t>
              </a:r>
              <a:r>
                <a:rPr lang="ko-KR" altLang="en-US" sz="2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유사한 변수  </a:t>
              </a:r>
              <a:r>
                <a:rPr lang="en-US" altLang="ko-KR" sz="2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</a:t>
              </a:r>
            </a:p>
          </p:txBody>
        </p:sp>
        <p:sp>
          <p:nvSpPr>
            <p:cNvPr id="91" name="모서리가 둥근 직사각형 17">
              <a:extLst>
                <a:ext uri="{FF2B5EF4-FFF2-40B4-BE49-F238E27FC236}">
                  <a16:creationId xmlns:a16="http://schemas.microsoft.com/office/drawing/2014/main" id="{C1947758-3E44-4DC6-AAC1-C643E8B46433}"/>
                </a:ext>
              </a:extLst>
            </p:cNvPr>
            <p:cNvSpPr/>
            <p:nvPr/>
          </p:nvSpPr>
          <p:spPr>
            <a:xfrm>
              <a:off x="8803037" y="1181930"/>
              <a:ext cx="3158783" cy="52835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V8, V13</a:t>
              </a:r>
              <a:endPara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BB49899D-7128-4C13-BA69-1C6BE1DDB49D}"/>
              </a:ext>
            </a:extLst>
          </p:cNvPr>
          <p:cNvGrpSpPr/>
          <p:nvPr/>
        </p:nvGrpSpPr>
        <p:grpSpPr>
          <a:xfrm>
            <a:off x="666752" y="1966512"/>
            <a:ext cx="11087004" cy="4441235"/>
            <a:chOff x="789777" y="1966512"/>
            <a:chExt cx="11087004" cy="444123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C089DC5-658E-498A-A550-59387B11578B}"/>
                </a:ext>
              </a:extLst>
            </p:cNvPr>
            <p:cNvGrpSpPr/>
            <p:nvPr/>
          </p:nvGrpSpPr>
          <p:grpSpPr>
            <a:xfrm>
              <a:off x="790131" y="1966512"/>
              <a:ext cx="11086650" cy="4441235"/>
              <a:chOff x="790131" y="1966512"/>
              <a:chExt cx="11086650" cy="4441235"/>
            </a:xfrm>
          </p:grpSpPr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EB93349-19C2-4D3F-B94C-6F1D5507F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259" y="1967487"/>
                <a:ext cx="1584314" cy="2180625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E5C083C9-08B5-4B05-8C37-2B213E4DA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7637" y="1967488"/>
                <a:ext cx="1584314" cy="2180624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BA569DAB-50DA-4288-931B-467B2E0E0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9823" y="1967487"/>
                <a:ext cx="1585023" cy="218160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FE5D2E6-E0AC-408C-ADBB-D87CDE786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3782" y="1967487"/>
                <a:ext cx="1585023" cy="2181600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C8AEA0D-4967-487A-A0E0-205973829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7741" y="1966999"/>
                <a:ext cx="1585023" cy="2181600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2BDAFCA2-D041-48BE-B6F8-F4122BAA0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10636" y="1966512"/>
                <a:ext cx="1585023" cy="2181600"/>
              </a:xfrm>
              <a:prstGeom prst="rect">
                <a:avLst/>
              </a:prstGeom>
            </p:spPr>
          </p:pic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0DE0B8BD-648E-4FA5-9F86-F4E8CC27B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91758" y="1966512"/>
                <a:ext cx="1585023" cy="2181600"/>
              </a:xfrm>
              <a:prstGeom prst="rect">
                <a:avLst/>
              </a:prstGeom>
            </p:spPr>
          </p:pic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40DF6846-F37D-4D8D-9F98-6DF91A1A8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0131" y="4226147"/>
                <a:ext cx="1585023" cy="2181600"/>
              </a:xfrm>
              <a:prstGeom prst="rect">
                <a:avLst/>
              </a:prstGeom>
            </p:spPr>
          </p:pic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4B516538-E148-4406-98A5-F11FF7BA80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4800" y="4226147"/>
                <a:ext cx="1585023" cy="2181600"/>
              </a:xfrm>
              <a:prstGeom prst="rect">
                <a:avLst/>
              </a:prstGeom>
            </p:spPr>
          </p:pic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1C838D17-7202-4A72-938C-C9679D080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9468" y="4226147"/>
                <a:ext cx="1585023" cy="2181600"/>
              </a:xfrm>
              <a:prstGeom prst="rect">
                <a:avLst/>
              </a:prstGeom>
            </p:spPr>
          </p:pic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19E6C986-C952-4254-A36C-3978C3619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42718" y="4225659"/>
                <a:ext cx="1585023" cy="2181600"/>
              </a:xfrm>
              <a:prstGeom prst="rect">
                <a:avLst/>
              </a:prstGeom>
            </p:spPr>
          </p:pic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65FF09E8-587D-46EE-A5B7-03F8E05D6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25613" y="4225659"/>
                <a:ext cx="1585023" cy="2181600"/>
              </a:xfrm>
              <a:prstGeom prst="rect">
                <a:avLst/>
              </a:prstGeom>
            </p:spPr>
          </p:pic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CC3C7EDF-E95E-48D8-ABB5-A8E73925C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10635" y="4225659"/>
                <a:ext cx="1585023" cy="2181600"/>
              </a:xfrm>
              <a:prstGeom prst="rect">
                <a:avLst/>
              </a:prstGeom>
            </p:spPr>
          </p:pic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7C59E510-19E3-4928-8CEF-13E49EC36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91758" y="4225659"/>
                <a:ext cx="1585023" cy="2181600"/>
              </a:xfrm>
              <a:prstGeom prst="rect">
                <a:avLst/>
              </a:prstGeom>
            </p:spPr>
          </p:pic>
        </p:grpSp>
        <p:sp>
          <p:nvSpPr>
            <p:cNvPr id="94" name="모서리가 둥근 직사각형 17">
              <a:extLst>
                <a:ext uri="{FF2B5EF4-FFF2-40B4-BE49-F238E27FC236}">
                  <a16:creationId xmlns:a16="http://schemas.microsoft.com/office/drawing/2014/main" id="{0EC7C1F1-04A3-4A80-AC2E-9D184482DACB}"/>
                </a:ext>
              </a:extLst>
            </p:cNvPr>
            <p:cNvSpPr/>
            <p:nvPr/>
          </p:nvSpPr>
          <p:spPr>
            <a:xfrm>
              <a:off x="789777" y="4148112"/>
              <a:ext cx="1584314" cy="2258172"/>
            </a:xfrm>
            <a:prstGeom prst="roundRect">
              <a:avLst>
                <a:gd name="adj" fmla="val 0"/>
              </a:avLst>
            </a:prstGeom>
            <a:noFill/>
            <a:ln w="3175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6" name="모서리가 둥근 직사각형 17">
              <a:extLst>
                <a:ext uri="{FF2B5EF4-FFF2-40B4-BE49-F238E27FC236}">
                  <a16:creationId xmlns:a16="http://schemas.microsoft.com/office/drawing/2014/main" id="{D61ED385-4912-4E47-B130-737E6F95C7EB}"/>
                </a:ext>
              </a:extLst>
            </p:cNvPr>
            <p:cNvSpPr/>
            <p:nvPr/>
          </p:nvSpPr>
          <p:spPr>
            <a:xfrm>
              <a:off x="8710989" y="4147624"/>
              <a:ext cx="1584314" cy="2258172"/>
            </a:xfrm>
            <a:prstGeom prst="roundRect">
              <a:avLst>
                <a:gd name="adj" fmla="val 0"/>
              </a:avLst>
            </a:prstGeom>
            <a:noFill/>
            <a:ln w="3175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8494D9-BF4A-421E-8A8B-C807B438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3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0BB5FD5-35C7-4541-88D3-45115D1D8262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3600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0AA018-178A-438D-A9E2-048FCDDAB8CB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 제거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F5EAE5-CBCC-447B-AA2B-ED734B3F68C7}"/>
              </a:ext>
            </a:extLst>
          </p:cNvPr>
          <p:cNvGrpSpPr/>
          <p:nvPr/>
        </p:nvGrpSpPr>
        <p:grpSpPr>
          <a:xfrm>
            <a:off x="666752" y="1967488"/>
            <a:ext cx="11095161" cy="4440259"/>
            <a:chOff x="831851" y="1967488"/>
            <a:chExt cx="11095161" cy="444025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9433040-2924-4EE9-9950-B8C71D23E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851" y="1967488"/>
              <a:ext cx="1585023" cy="218160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72AA971-C261-4266-AD86-026B4D27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6874" y="1967488"/>
              <a:ext cx="1585023" cy="21816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706F0F4-0EDD-451F-B8F7-D93326E43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1897" y="1967488"/>
              <a:ext cx="1585023" cy="21816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4581282-ED8C-44F9-9909-378A69BD5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6920" y="1967488"/>
              <a:ext cx="1585023" cy="218160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8CE07DA-F017-4537-A8D5-06C122BD9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1943" y="1967488"/>
              <a:ext cx="1585023" cy="21816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9E76AD1-95D0-4951-AC0E-F9B66902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56966" y="1967488"/>
              <a:ext cx="1585023" cy="21816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130638F-0A6B-409F-92CF-4244C6C9A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341989" y="1967488"/>
              <a:ext cx="1585023" cy="218160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96FC76EF-3826-4152-863F-81574054A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851" y="4226147"/>
              <a:ext cx="1585023" cy="2181600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45CB12A-6DCA-4BC1-BE6D-A93523DBD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16874" y="4226147"/>
              <a:ext cx="1585023" cy="218160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2511AD1-ED4A-4131-A7A2-22C4F6679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01897" y="4226147"/>
              <a:ext cx="1585023" cy="21816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B6537CC-AD8B-4F5D-94F3-B21DEDE22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86920" y="4226147"/>
              <a:ext cx="1585023" cy="21816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EC042536-B943-432D-A17F-DF50FA13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171943" y="4226147"/>
              <a:ext cx="1585023" cy="21816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5BEED3E-E3C9-41B1-B76A-AF4348D46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756966" y="4226147"/>
              <a:ext cx="1585023" cy="2181600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94DEAC1-59FE-4CAE-83BA-8D844474D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341989" y="4226147"/>
              <a:ext cx="1585023" cy="2181600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E328264-C0B2-4BCB-AD2D-CAEF1300F828}"/>
              </a:ext>
            </a:extLst>
          </p:cNvPr>
          <p:cNvGrpSpPr/>
          <p:nvPr/>
        </p:nvGrpSpPr>
        <p:grpSpPr>
          <a:xfrm>
            <a:off x="3431848" y="1106689"/>
            <a:ext cx="8529972" cy="603592"/>
            <a:chOff x="3431848" y="1106689"/>
            <a:chExt cx="8529972" cy="603592"/>
          </a:xfrm>
        </p:grpSpPr>
        <p:sp>
          <p:nvSpPr>
            <p:cNvPr id="60" name="모서리가 둥근 직사각형 17">
              <a:extLst>
                <a:ext uri="{FF2B5EF4-FFF2-40B4-BE49-F238E27FC236}">
                  <a16:creationId xmlns:a16="http://schemas.microsoft.com/office/drawing/2014/main" id="{4C471F4D-2DB1-41F7-A83D-01A82F82CB75}"/>
                </a:ext>
              </a:extLst>
            </p:cNvPr>
            <p:cNvSpPr/>
            <p:nvPr/>
          </p:nvSpPr>
          <p:spPr>
            <a:xfrm>
              <a:off x="3431848" y="1106689"/>
              <a:ext cx="6135982" cy="45541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en-US" altLang="ko-KR" sz="2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③   Class</a:t>
              </a:r>
              <a:r>
                <a:rPr lang="ko-KR" altLang="en-US" sz="2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 따른 </a:t>
              </a:r>
              <a:r>
                <a:rPr lang="en-US" altLang="ko-KR" sz="2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box plot </a:t>
              </a:r>
              <a:r>
                <a:rPr lang="ko-KR" altLang="en-US" sz="2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유사한 변수  </a:t>
              </a:r>
              <a:r>
                <a:rPr lang="en-US" altLang="ko-KR" sz="2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</a:t>
              </a:r>
            </a:p>
          </p:txBody>
        </p:sp>
        <p:sp>
          <p:nvSpPr>
            <p:cNvPr id="61" name="모서리가 둥근 직사각형 17">
              <a:extLst>
                <a:ext uri="{FF2B5EF4-FFF2-40B4-BE49-F238E27FC236}">
                  <a16:creationId xmlns:a16="http://schemas.microsoft.com/office/drawing/2014/main" id="{20D24F97-9B4C-496D-BAC2-432EF0A4843F}"/>
                </a:ext>
              </a:extLst>
            </p:cNvPr>
            <p:cNvSpPr/>
            <p:nvPr/>
          </p:nvSpPr>
          <p:spPr>
            <a:xfrm>
              <a:off x="8803037" y="1181930"/>
              <a:ext cx="3158783" cy="52835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V15, V20–V28</a:t>
              </a:r>
              <a:endPara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3" name="모서리가 둥근 직사각형 17">
            <a:extLst>
              <a:ext uri="{FF2B5EF4-FFF2-40B4-BE49-F238E27FC236}">
                <a16:creationId xmlns:a16="http://schemas.microsoft.com/office/drawing/2014/main" id="{D5BCEF67-DDDB-441D-933F-3FD5EB2B5667}"/>
              </a:ext>
            </a:extLst>
          </p:cNvPr>
          <p:cNvSpPr/>
          <p:nvPr/>
        </p:nvSpPr>
        <p:spPr>
          <a:xfrm>
            <a:off x="699014" y="1912180"/>
            <a:ext cx="1584314" cy="223593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모서리가 둥근 직사각형 17">
            <a:extLst>
              <a:ext uri="{FF2B5EF4-FFF2-40B4-BE49-F238E27FC236}">
                <a16:creationId xmlns:a16="http://schemas.microsoft.com/office/drawing/2014/main" id="{DD88CC3A-EE8D-4674-AB3C-C56E9CE6D9DA}"/>
              </a:ext>
            </a:extLst>
          </p:cNvPr>
          <p:cNvSpPr/>
          <p:nvPr/>
        </p:nvSpPr>
        <p:spPr>
          <a:xfrm>
            <a:off x="8610574" y="1912180"/>
            <a:ext cx="3186147" cy="223593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모서리가 둥근 직사각형 17">
            <a:extLst>
              <a:ext uri="{FF2B5EF4-FFF2-40B4-BE49-F238E27FC236}">
                <a16:creationId xmlns:a16="http://schemas.microsoft.com/office/drawing/2014/main" id="{C6B96E5B-3381-445F-A031-2DD226A79D24}"/>
              </a:ext>
            </a:extLst>
          </p:cNvPr>
          <p:cNvSpPr/>
          <p:nvPr/>
        </p:nvSpPr>
        <p:spPr>
          <a:xfrm>
            <a:off x="699013" y="4148112"/>
            <a:ext cx="11097707" cy="2257683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21ECEF-72A2-4A6B-BCB0-3D7B1D851735}"/>
              </a:ext>
            </a:extLst>
          </p:cNvPr>
          <p:cNvGrpSpPr/>
          <p:nvPr/>
        </p:nvGrpSpPr>
        <p:grpSpPr>
          <a:xfrm>
            <a:off x="10755781" y="405151"/>
            <a:ext cx="1296198" cy="561397"/>
            <a:chOff x="6678706" y="450741"/>
            <a:chExt cx="1296198" cy="561397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919201EA-37E4-4EE8-91F2-DB5849E763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9583" t="47409" r="8928" b="38623"/>
            <a:stretch/>
          </p:blipFill>
          <p:spPr>
            <a:xfrm>
              <a:off x="6678706" y="450741"/>
              <a:ext cx="335504" cy="561397"/>
            </a:xfrm>
            <a:prstGeom prst="rect">
              <a:avLst/>
            </a:prstGeom>
          </p:spPr>
        </p:pic>
        <p:sp>
          <p:nvSpPr>
            <p:cNvPr id="31" name="모서리가 둥근 직사각형 17">
              <a:extLst>
                <a:ext uri="{FF2B5EF4-FFF2-40B4-BE49-F238E27FC236}">
                  <a16:creationId xmlns:a16="http://schemas.microsoft.com/office/drawing/2014/main" id="{CF63786E-48DA-4489-B868-330C5DEAD45C}"/>
                </a:ext>
              </a:extLst>
            </p:cNvPr>
            <p:cNvSpPr/>
            <p:nvPr/>
          </p:nvSpPr>
          <p:spPr>
            <a:xfrm>
              <a:off x="6942921" y="493974"/>
              <a:ext cx="1031983" cy="258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정상 거래</a:t>
              </a:r>
              <a:endParaRPr lang="ko-KR" altLang="en-US" sz="1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2" name="모서리가 둥근 직사각형 17">
              <a:extLst>
                <a:ext uri="{FF2B5EF4-FFF2-40B4-BE49-F238E27FC236}">
                  <a16:creationId xmlns:a16="http://schemas.microsoft.com/office/drawing/2014/main" id="{40BE2830-91E4-4D48-BF52-462ECCD74FCD}"/>
                </a:ext>
              </a:extLst>
            </p:cNvPr>
            <p:cNvSpPr/>
            <p:nvPr/>
          </p:nvSpPr>
          <p:spPr>
            <a:xfrm>
              <a:off x="6942921" y="735618"/>
              <a:ext cx="1031983" cy="258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이상 거래</a:t>
              </a:r>
              <a:endParaRPr lang="ko-KR" altLang="en-US" sz="1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CC23DC-2AC7-4078-A7B0-B6FA8787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9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0BB5FD5-35C7-4541-88D3-45115D1D8262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3600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ED7F60-0B50-40A5-BBB0-2F1A9DCAB72B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Robust scaling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Amount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모서리가 둥근 직사각형 17">
            <a:extLst>
              <a:ext uri="{FF2B5EF4-FFF2-40B4-BE49-F238E27FC236}">
                <a16:creationId xmlns:a16="http://schemas.microsoft.com/office/drawing/2014/main" id="{B3379D9E-6E42-46C7-98DF-C19450483D5F}"/>
              </a:ext>
            </a:extLst>
          </p:cNvPr>
          <p:cNvSpPr/>
          <p:nvPr/>
        </p:nvSpPr>
        <p:spPr>
          <a:xfrm>
            <a:off x="6260632" y="2279241"/>
            <a:ext cx="4752807" cy="27702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범위가 </a:t>
            </a:r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0~25691</a:t>
            </a:r>
            <a:r>
              <a: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매우 넓은 분포 </a:t>
            </a:r>
            <a:endParaRPr lang="en-US" altLang="ko-KR" sz="2200" dirty="0">
              <a:solidFill>
                <a:srgbClr val="333F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범위를 줄이기 위해 </a:t>
            </a:r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Robust scaling </a:t>
            </a:r>
            <a:r>
              <a: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</a:t>
            </a:r>
            <a:endParaRPr lang="en-US" altLang="ko-KR" sz="2200" dirty="0">
              <a:solidFill>
                <a:srgbClr val="333F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B4445A-1926-48CA-B60F-7246B2953A4C}"/>
              </a:ext>
            </a:extLst>
          </p:cNvPr>
          <p:cNvGrpSpPr/>
          <p:nvPr/>
        </p:nvGrpSpPr>
        <p:grpSpPr>
          <a:xfrm>
            <a:off x="1756850" y="2279241"/>
            <a:ext cx="3819639" cy="4145311"/>
            <a:chOff x="801371" y="2336800"/>
            <a:chExt cx="3819639" cy="41453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334F90-B6A0-41D5-AF78-2D954EDD1A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19" r="50350" b="3209"/>
            <a:stretch/>
          </p:blipFill>
          <p:spPr>
            <a:xfrm>
              <a:off x="801371" y="2336800"/>
              <a:ext cx="3819639" cy="3616960"/>
            </a:xfrm>
            <a:prstGeom prst="rect">
              <a:avLst/>
            </a:prstGeom>
          </p:spPr>
        </p:pic>
        <p:sp>
          <p:nvSpPr>
            <p:cNvPr id="12" name="모서리가 둥근 직사각형 17">
              <a:extLst>
                <a:ext uri="{FF2B5EF4-FFF2-40B4-BE49-F238E27FC236}">
                  <a16:creationId xmlns:a16="http://schemas.microsoft.com/office/drawing/2014/main" id="{3C0C4E38-A96E-49F7-BA31-3CC3FEFFC6DB}"/>
                </a:ext>
              </a:extLst>
            </p:cNvPr>
            <p:cNvSpPr/>
            <p:nvPr/>
          </p:nvSpPr>
          <p:spPr>
            <a:xfrm>
              <a:off x="2342491" y="5953760"/>
              <a:ext cx="1876674" cy="52835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Amount</a:t>
              </a:r>
              <a:endParaRPr lang="ko-KR" altLang="en-US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6A3007-BB79-43CB-ADF0-8DE0AEAA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4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44206D7-CC10-4EB8-AEB7-5A902CA55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34421"/>
              </p:ext>
            </p:extLst>
          </p:nvPr>
        </p:nvGraphicFramePr>
        <p:xfrm>
          <a:off x="2495550" y="1912180"/>
          <a:ext cx="7200900" cy="4182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40">
                  <a:extLst>
                    <a:ext uri="{9D8B030D-6E8A-4147-A177-3AD203B41FA5}">
                      <a16:colId xmlns:a16="http://schemas.microsoft.com/office/drawing/2014/main" val="626371235"/>
                    </a:ext>
                  </a:extLst>
                </a:gridCol>
                <a:gridCol w="3024530">
                  <a:extLst>
                    <a:ext uri="{9D8B030D-6E8A-4147-A177-3AD203B41FA5}">
                      <a16:colId xmlns:a16="http://schemas.microsoft.com/office/drawing/2014/main" val="22917104"/>
                    </a:ext>
                  </a:extLst>
                </a:gridCol>
                <a:gridCol w="3024530">
                  <a:extLst>
                    <a:ext uri="{9D8B030D-6E8A-4147-A177-3AD203B41FA5}">
                      <a16:colId xmlns:a16="http://schemas.microsoft.com/office/drawing/2014/main" val="3358396798"/>
                    </a:ext>
                  </a:extLst>
                </a:gridCol>
              </a:tblGrid>
              <a:tr h="5827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스케일링 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스케일링 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01008"/>
                  </a:ext>
                </a:extLst>
              </a:tr>
              <a:tr h="514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Max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25691.16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3F3F3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358.6832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3F3F3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71735"/>
                  </a:ext>
                </a:extLst>
              </a:tr>
              <a:tr h="514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Q3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77.165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rgbClr val="F3F3F3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0.7708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rgbClr val="F3F3F3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43212"/>
                  </a:ext>
                </a:extLst>
              </a:tr>
              <a:tr h="514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Q2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22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rgbClr val="F3F3F3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rgbClr val="F3F3F3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01144"/>
                  </a:ext>
                </a:extLst>
              </a:tr>
              <a:tr h="514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Q1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5.6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rgbClr val="F3F3F3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-0.2292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rgbClr val="F3F3F3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089082"/>
                  </a:ext>
                </a:extLst>
              </a:tr>
              <a:tr h="514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Min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-0.3074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75249"/>
                  </a:ext>
                </a:extLst>
              </a:tr>
              <a:tr h="514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Std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250.1201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3F3F3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3.4950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3F3F3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14756"/>
                  </a:ext>
                </a:extLst>
              </a:tr>
              <a:tr h="514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mean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88.3496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rgbClr val="F3F3F3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0.9271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rgbClr val="F3F3F3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71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158CED5-09E4-4F1E-B41A-BD0858AC8D78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3600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08B235-E948-4CC8-9131-A82CF9B18E31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Robust scaling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Amount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1786B2-A111-45B8-912E-4296DC95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7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7A95DD-2D50-43C6-89DF-9B74616AE85D}"/>
              </a:ext>
            </a:extLst>
          </p:cNvPr>
          <p:cNvSpPr/>
          <p:nvPr/>
        </p:nvSpPr>
        <p:spPr>
          <a:xfrm rot="988405">
            <a:off x="7132870" y="2889990"/>
            <a:ext cx="1067760" cy="1078019"/>
          </a:xfrm>
          <a:prstGeom prst="roundRect">
            <a:avLst>
              <a:gd name="adj" fmla="val 31642"/>
            </a:avLst>
          </a:pr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1210022-5E18-4302-8269-48E580B09855}"/>
              </a:ext>
            </a:extLst>
          </p:cNvPr>
          <p:cNvSpPr/>
          <p:nvPr/>
        </p:nvSpPr>
        <p:spPr>
          <a:xfrm rot="20681975">
            <a:off x="6698603" y="3582291"/>
            <a:ext cx="814387" cy="752093"/>
          </a:xfrm>
          <a:prstGeom prst="roundRect">
            <a:avLst>
              <a:gd name="adj" fmla="val 24719"/>
            </a:avLst>
          </a:pr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D90AC1-426D-4AAB-94FD-36B60849E05B}"/>
              </a:ext>
            </a:extLst>
          </p:cNvPr>
          <p:cNvSpPr/>
          <p:nvPr/>
        </p:nvSpPr>
        <p:spPr>
          <a:xfrm>
            <a:off x="2547257" y="300728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3600" b="1" kern="0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모델링</a:t>
            </a:r>
            <a:endParaRPr lang="en-US" altLang="ko-KR" sz="3600" b="1" kern="0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7B440E-1EBD-47D6-904A-CC27577292E2}"/>
              </a:ext>
            </a:extLst>
          </p:cNvPr>
          <p:cNvSpPr/>
          <p:nvPr/>
        </p:nvSpPr>
        <p:spPr>
          <a:xfrm>
            <a:off x="5445326" y="2878490"/>
            <a:ext cx="128791" cy="128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5DC322-7C85-4B9A-95D8-E909D60C1F4D}"/>
              </a:ext>
            </a:extLst>
          </p:cNvPr>
          <p:cNvSpPr/>
          <p:nvPr/>
        </p:nvSpPr>
        <p:spPr>
          <a:xfrm>
            <a:off x="6225672" y="2878491"/>
            <a:ext cx="128791" cy="128791"/>
          </a:xfrm>
          <a:prstGeom prst="ellipse">
            <a:avLst/>
          </a:prstGeom>
          <a:solidFill>
            <a:srgbClr val="FA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3FA069D-7903-4336-A8D0-15E923547B2E}"/>
              </a:ext>
            </a:extLst>
          </p:cNvPr>
          <p:cNvSpPr/>
          <p:nvPr/>
        </p:nvSpPr>
        <p:spPr>
          <a:xfrm>
            <a:off x="5837539" y="2878491"/>
            <a:ext cx="128791" cy="128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9C58DB-1493-462E-B1DF-7AA7E94FB640}"/>
              </a:ext>
            </a:extLst>
          </p:cNvPr>
          <p:cNvSpPr/>
          <p:nvPr/>
        </p:nvSpPr>
        <p:spPr>
          <a:xfrm>
            <a:off x="6613805" y="2878490"/>
            <a:ext cx="128791" cy="128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DACC71-30F9-4423-B975-4978CB23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3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409EB63-8936-440F-9FFD-8D46A87AE8E7}"/>
              </a:ext>
            </a:extLst>
          </p:cNvPr>
          <p:cNvSpPr/>
          <p:nvPr/>
        </p:nvSpPr>
        <p:spPr>
          <a:xfrm rot="5400000">
            <a:off x="8139379" y="2492295"/>
            <a:ext cx="972887" cy="1041739"/>
          </a:xfrm>
          <a:prstGeom prst="rightArrow">
            <a:avLst/>
          </a:prstGeom>
          <a:solidFill>
            <a:srgbClr val="BFD3D1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36792E-53D5-416A-A959-5F7D3A9F388B}"/>
              </a:ext>
            </a:extLst>
          </p:cNvPr>
          <p:cNvSpPr/>
          <p:nvPr/>
        </p:nvSpPr>
        <p:spPr>
          <a:xfrm>
            <a:off x="5975954" y="1690885"/>
            <a:ext cx="5038166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종속변수인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Class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분포가 매우 불균형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42EE4E-E772-4570-BA7F-AD13F8E401AF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불균형 데이터 해결하기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255B60-1B2D-47D5-9210-C30FAF154F3B}"/>
              </a:ext>
            </a:extLst>
          </p:cNvPr>
          <p:cNvGrpSpPr/>
          <p:nvPr/>
        </p:nvGrpSpPr>
        <p:grpSpPr>
          <a:xfrm>
            <a:off x="1327541" y="1912180"/>
            <a:ext cx="3978052" cy="4583686"/>
            <a:chOff x="1327541" y="1912180"/>
            <a:chExt cx="3978052" cy="458368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0AE0D2F-C9E4-4388-B711-6C2BD3ABA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76" t="8261" r="6353" b="7718"/>
            <a:stretch/>
          </p:blipFill>
          <p:spPr>
            <a:xfrm>
              <a:off x="1327541" y="2286801"/>
              <a:ext cx="3978052" cy="3909506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FF87FB-FF27-44B6-A12F-FFFACAE9A31D}"/>
                </a:ext>
              </a:extLst>
            </p:cNvPr>
            <p:cNvSpPr/>
            <p:nvPr/>
          </p:nvSpPr>
          <p:spPr>
            <a:xfrm>
              <a:off x="1997902" y="6069724"/>
              <a:ext cx="1366368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정상 거래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28A24BC-6F15-459E-92D7-97A3E471A292}"/>
                </a:ext>
              </a:extLst>
            </p:cNvPr>
            <p:cNvSpPr/>
            <p:nvPr/>
          </p:nvSpPr>
          <p:spPr>
            <a:xfrm>
              <a:off x="3871825" y="6069724"/>
              <a:ext cx="1366368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이상 거래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FB30BCD-49FD-4B7F-A820-FF52B5774E15}"/>
                </a:ext>
              </a:extLst>
            </p:cNvPr>
            <p:cNvSpPr/>
            <p:nvPr/>
          </p:nvSpPr>
          <p:spPr>
            <a:xfrm>
              <a:off x="1997902" y="1912180"/>
              <a:ext cx="1055178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284,315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804A2F-B6E1-403A-A1E1-9A851F2FFABF}"/>
                </a:ext>
              </a:extLst>
            </p:cNvPr>
            <p:cNvSpPr/>
            <p:nvPr/>
          </p:nvSpPr>
          <p:spPr>
            <a:xfrm>
              <a:off x="4106060" y="5398109"/>
              <a:ext cx="663164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492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CF7726E-44D8-43A4-A9F0-E6D663DED3C4}"/>
              </a:ext>
            </a:extLst>
          </p:cNvPr>
          <p:cNvGrpSpPr/>
          <p:nvPr/>
        </p:nvGrpSpPr>
        <p:grpSpPr>
          <a:xfrm>
            <a:off x="5975954" y="3742397"/>
            <a:ext cx="6061856" cy="2095254"/>
            <a:chOff x="5975954" y="3742397"/>
            <a:chExt cx="6061856" cy="209525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5C0A366-9597-416E-AE13-F2C6E5255699}"/>
                </a:ext>
              </a:extLst>
            </p:cNvPr>
            <p:cNvSpPr/>
            <p:nvPr/>
          </p:nvSpPr>
          <p:spPr>
            <a:xfrm>
              <a:off x="9146692" y="3971365"/>
              <a:ext cx="1658471" cy="305969"/>
            </a:xfrm>
            <a:prstGeom prst="rect">
              <a:avLst/>
            </a:prstGeom>
            <a:solidFill>
              <a:srgbClr val="BFD3D1">
                <a:alpha val="63137"/>
              </a:srgb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BAA29AF-5A7B-4EC7-AA19-57D76E9B840F}"/>
                </a:ext>
              </a:extLst>
            </p:cNvPr>
            <p:cNvSpPr/>
            <p:nvPr/>
          </p:nvSpPr>
          <p:spPr>
            <a:xfrm>
              <a:off x="6418729" y="3971365"/>
              <a:ext cx="1658471" cy="305969"/>
            </a:xfrm>
            <a:prstGeom prst="rect">
              <a:avLst/>
            </a:prstGeom>
            <a:solidFill>
              <a:srgbClr val="BFD3D1">
                <a:alpha val="63137"/>
              </a:srgb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CCD64EB-6E64-4908-8FF5-E64E1EBE1D03}"/>
                </a:ext>
              </a:extLst>
            </p:cNvPr>
            <p:cNvSpPr/>
            <p:nvPr/>
          </p:nvSpPr>
          <p:spPr>
            <a:xfrm>
              <a:off x="5975954" y="3742397"/>
              <a:ext cx="2474259" cy="20952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Sampling</a:t>
              </a: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   </a:t>
              </a:r>
            </a:p>
            <a:p>
              <a:pPr algn="ctr">
                <a:lnSpc>
                  <a:spcPct val="150000"/>
                </a:lnSpc>
              </a:pP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SMOTE TOMEK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SMOTE ENN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5C71577-5ECC-4FA0-A301-874D8BD731F8}"/>
                </a:ext>
              </a:extLst>
            </p:cNvPr>
            <p:cNvSpPr/>
            <p:nvPr/>
          </p:nvSpPr>
          <p:spPr>
            <a:xfrm>
              <a:off x="7914044" y="3908002"/>
              <a:ext cx="412376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OCSVM</a:t>
              </a:r>
            </a:p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(One Class SVM)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E83892-F551-48A5-8318-09FD8D8B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8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36792E-53D5-416A-A959-5F7D3A9F388B}"/>
              </a:ext>
            </a:extLst>
          </p:cNvPr>
          <p:cNvSpPr/>
          <p:nvPr/>
        </p:nvSpPr>
        <p:spPr>
          <a:xfrm>
            <a:off x="1393997" y="1710281"/>
            <a:ext cx="9404005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set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7:3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비율로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split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59C436-9160-477A-97FA-F7D36D772A7F}"/>
              </a:ext>
            </a:extLst>
          </p:cNvPr>
          <p:cNvSpPr/>
          <p:nvPr/>
        </p:nvSpPr>
        <p:spPr>
          <a:xfrm>
            <a:off x="3530564" y="2460421"/>
            <a:ext cx="3600000" cy="509627"/>
          </a:xfrm>
          <a:prstGeom prst="rect">
            <a:avLst/>
          </a:prstGeom>
          <a:solidFill>
            <a:srgbClr val="BFD3D1"/>
          </a:solidFill>
          <a:ln w="28575">
            <a:solidFill>
              <a:srgbClr val="A9C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9C8635-5061-4EBC-974D-FD0E2DC18790}"/>
              </a:ext>
            </a:extLst>
          </p:cNvPr>
          <p:cNvSpPr/>
          <p:nvPr/>
        </p:nvSpPr>
        <p:spPr>
          <a:xfrm>
            <a:off x="7214384" y="2460420"/>
            <a:ext cx="1544400" cy="509627"/>
          </a:xfrm>
          <a:prstGeom prst="rect">
            <a:avLst/>
          </a:prstGeom>
          <a:solidFill>
            <a:srgbClr val="FAC3BE"/>
          </a:solidFill>
          <a:ln w="28575">
            <a:solidFill>
              <a:srgbClr val="F8AC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DA67EC-1893-467F-84E6-AC0ADE57EAB5}"/>
              </a:ext>
            </a:extLst>
          </p:cNvPr>
          <p:cNvSpPr/>
          <p:nvPr/>
        </p:nvSpPr>
        <p:spPr>
          <a:xfrm>
            <a:off x="4764193" y="3012619"/>
            <a:ext cx="136636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169C6B-8B27-4B92-AE44-410D35E06D8E}"/>
              </a:ext>
            </a:extLst>
          </p:cNvPr>
          <p:cNvSpPr/>
          <p:nvPr/>
        </p:nvSpPr>
        <p:spPr>
          <a:xfrm>
            <a:off x="7447997" y="3008271"/>
            <a:ext cx="136636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set</a:t>
            </a:r>
          </a:p>
        </p:txBody>
      </p: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E97C788F-867B-482F-90CA-281E402E7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51775"/>
              </p:ext>
            </p:extLst>
          </p:nvPr>
        </p:nvGraphicFramePr>
        <p:xfrm>
          <a:off x="2495550" y="3998258"/>
          <a:ext cx="7200900" cy="2096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626371235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291710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358396798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654056501"/>
                    </a:ext>
                  </a:extLst>
                </a:gridCol>
              </a:tblGrid>
              <a:tr h="69869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정상 거래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이상 거래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총 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obs. 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01008"/>
                  </a:ext>
                </a:extLst>
              </a:tr>
              <a:tr h="698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Train set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199,020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344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199,364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71735"/>
                  </a:ext>
                </a:extLst>
              </a:tr>
              <a:tr h="698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Test set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85,295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148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85,443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75249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1DE273-1E98-45B3-B6CA-D71C2400FEA6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 Sampling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8B2D6D-D0E3-48CE-9141-B155DF74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2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FCCA727-E753-4D34-8738-2420DDEEEFB0}"/>
              </a:ext>
            </a:extLst>
          </p:cNvPr>
          <p:cNvCxnSpPr>
            <a:cxnSpLocks/>
          </p:cNvCxnSpPr>
          <p:nvPr/>
        </p:nvCxnSpPr>
        <p:spPr>
          <a:xfrm>
            <a:off x="3867267" y="3329693"/>
            <a:ext cx="0" cy="442001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7460CCFE-A843-415F-B1B1-77174C7CAD3D}"/>
              </a:ext>
            </a:extLst>
          </p:cNvPr>
          <p:cNvSpPr/>
          <p:nvPr/>
        </p:nvSpPr>
        <p:spPr>
          <a:xfrm>
            <a:off x="3830509" y="3815278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27CB392-369F-4D50-A85D-6FC837022B31}"/>
              </a:ext>
            </a:extLst>
          </p:cNvPr>
          <p:cNvCxnSpPr>
            <a:cxnSpLocks/>
            <a:stCxn id="41" idx="4"/>
            <a:endCxn id="54" idx="0"/>
          </p:cNvCxnSpPr>
          <p:nvPr/>
        </p:nvCxnSpPr>
        <p:spPr>
          <a:xfrm flipH="1">
            <a:off x="5344472" y="3304033"/>
            <a:ext cx="8616" cy="1723377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F8FBBF-7611-4C19-A03D-8216AFE2121A}"/>
              </a:ext>
            </a:extLst>
          </p:cNvPr>
          <p:cNvCxnSpPr>
            <a:cxnSpLocks/>
          </p:cNvCxnSpPr>
          <p:nvPr/>
        </p:nvCxnSpPr>
        <p:spPr>
          <a:xfrm>
            <a:off x="6844828" y="3304033"/>
            <a:ext cx="0" cy="442001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025260C-A95B-450A-BCC5-785237BF397A}"/>
              </a:ext>
            </a:extLst>
          </p:cNvPr>
          <p:cNvSpPr/>
          <p:nvPr/>
        </p:nvSpPr>
        <p:spPr>
          <a:xfrm>
            <a:off x="6808070" y="3789618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9DB598A-46D5-41C9-A0AB-C3C977BDBF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334052" y="3319542"/>
            <a:ext cx="0" cy="1695168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15D0A69-2D43-4AEA-A5EC-A530F31F0191}"/>
              </a:ext>
            </a:extLst>
          </p:cNvPr>
          <p:cNvSpPr/>
          <p:nvPr/>
        </p:nvSpPr>
        <p:spPr>
          <a:xfrm>
            <a:off x="8297294" y="5014710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71545" y="1408864"/>
            <a:ext cx="6048909" cy="1591448"/>
            <a:chOff x="2721211" y="1730455"/>
            <a:chExt cx="7290098" cy="1918001"/>
          </a:xfrm>
          <a:solidFill>
            <a:srgbClr val="FF9999"/>
          </a:solidFill>
        </p:grpSpPr>
        <p:sp>
          <p:nvSpPr>
            <p:cNvPr id="37" name="자유형: 도형 73">
              <a:extLst>
                <a:ext uri="{FF2B5EF4-FFF2-40B4-BE49-F238E27FC236}">
                  <a16:creationId xmlns:a16="http://schemas.microsoft.com/office/drawing/2014/main" id="{59315C91-2DCD-4DE7-9E2C-29FD8E4207AE}"/>
                </a:ext>
              </a:extLst>
            </p:cNvPr>
            <p:cNvSpPr/>
            <p:nvPr/>
          </p:nvSpPr>
          <p:spPr>
            <a:xfrm rot="8100000">
              <a:off x="2721211" y="1730458"/>
              <a:ext cx="1917998" cy="1917998"/>
            </a:xfrm>
            <a:custGeom>
              <a:avLst/>
              <a:gdLst>
                <a:gd name="connsiteX0" fmla="*/ 280884 w 1917998"/>
                <a:gd name="connsiteY0" fmla="*/ 1637114 h 1917998"/>
                <a:gd name="connsiteX1" fmla="*/ 0 w 1917998"/>
                <a:gd name="connsiteY1" fmla="*/ 958999 h 1917998"/>
                <a:gd name="connsiteX2" fmla="*/ 1 w 1917998"/>
                <a:gd name="connsiteY2" fmla="*/ 958999 h 1917998"/>
                <a:gd name="connsiteX3" fmla="*/ 348988 w 1917998"/>
                <a:gd name="connsiteY3" fmla="*/ 218989 h 1917998"/>
                <a:gd name="connsiteX4" fmla="*/ 412588 w 1917998"/>
                <a:gd name="connsiteY4" fmla="*/ 171429 h 1917998"/>
                <a:gd name="connsiteX5" fmla="*/ 424795 w 1917998"/>
                <a:gd name="connsiteY5" fmla="*/ 189811 h 1917998"/>
                <a:gd name="connsiteX6" fmla="*/ 363017 w 1917998"/>
                <a:gd name="connsiteY6" fmla="*/ 236008 h 1917998"/>
                <a:gd name="connsiteX7" fmla="*/ 22055 w 1917998"/>
                <a:gd name="connsiteY7" fmla="*/ 959000 h 1917998"/>
                <a:gd name="connsiteX8" fmla="*/ 296480 w 1917998"/>
                <a:gd name="connsiteY8" fmla="*/ 1621520 h 1917998"/>
                <a:gd name="connsiteX9" fmla="*/ 959000 w 1917998"/>
                <a:gd name="connsiteY9" fmla="*/ 1895945 h 1917998"/>
                <a:gd name="connsiteX10" fmla="*/ 1895945 w 1917998"/>
                <a:gd name="connsiteY10" fmla="*/ 959000 h 1917998"/>
                <a:gd name="connsiteX11" fmla="*/ 1895945 w 1917998"/>
                <a:gd name="connsiteY11" fmla="*/ 22055 h 1917998"/>
                <a:gd name="connsiteX12" fmla="*/ 959000 w 1917998"/>
                <a:gd name="connsiteY12" fmla="*/ 22055 h 1917998"/>
                <a:gd name="connsiteX13" fmla="*/ 680382 w 1917998"/>
                <a:gd name="connsiteY13" fmla="*/ 64178 h 1917998"/>
                <a:gd name="connsiteX14" fmla="*/ 677705 w 1917998"/>
                <a:gd name="connsiteY14" fmla="*/ 65158 h 1917998"/>
                <a:gd name="connsiteX15" fmla="*/ 676382 w 1917998"/>
                <a:gd name="connsiteY15" fmla="*/ 58358 h 1917998"/>
                <a:gd name="connsiteX16" fmla="*/ 667739 w 1917998"/>
                <a:gd name="connsiteY16" fmla="*/ 45342 h 1917998"/>
                <a:gd name="connsiteX17" fmla="*/ 673823 w 1917998"/>
                <a:gd name="connsiteY17" fmla="*/ 43115 h 1917998"/>
                <a:gd name="connsiteX18" fmla="*/ 959000 w 1917998"/>
                <a:gd name="connsiteY18" fmla="*/ 0 h 1917998"/>
                <a:gd name="connsiteX19" fmla="*/ 1917998 w 1917998"/>
                <a:gd name="connsiteY19" fmla="*/ 0 h 1917998"/>
                <a:gd name="connsiteX20" fmla="*/ 1917998 w 1917998"/>
                <a:gd name="connsiteY20" fmla="*/ 958999 h 1917998"/>
                <a:gd name="connsiteX21" fmla="*/ 958999 w 1917998"/>
                <a:gd name="connsiteY21" fmla="*/ 1917998 h 1917998"/>
                <a:gd name="connsiteX22" fmla="*/ 280884 w 1917998"/>
                <a:gd name="connsiteY22" fmla="*/ 1637114 h 191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17998" h="1917998">
                  <a:moveTo>
                    <a:pt x="280884" y="1637114"/>
                  </a:moveTo>
                  <a:cubicBezTo>
                    <a:pt x="107339" y="1463569"/>
                    <a:pt x="0" y="1223820"/>
                    <a:pt x="0" y="958999"/>
                  </a:cubicBezTo>
                  <a:lnTo>
                    <a:pt x="1" y="958999"/>
                  </a:lnTo>
                  <a:cubicBezTo>
                    <a:pt x="1" y="661076"/>
                    <a:pt x="135853" y="394883"/>
                    <a:pt x="348988" y="218989"/>
                  </a:cubicBezTo>
                  <a:lnTo>
                    <a:pt x="412588" y="171429"/>
                  </a:lnTo>
                  <a:lnTo>
                    <a:pt x="424795" y="189811"/>
                  </a:lnTo>
                  <a:lnTo>
                    <a:pt x="363017" y="236008"/>
                  </a:lnTo>
                  <a:cubicBezTo>
                    <a:pt x="154783" y="407858"/>
                    <a:pt x="22055" y="667929"/>
                    <a:pt x="22055" y="959000"/>
                  </a:cubicBezTo>
                  <a:cubicBezTo>
                    <a:pt x="22055" y="1217730"/>
                    <a:pt x="126926" y="1451966"/>
                    <a:pt x="296480" y="1621520"/>
                  </a:cubicBezTo>
                  <a:cubicBezTo>
                    <a:pt x="466034" y="1791074"/>
                    <a:pt x="700270" y="1895945"/>
                    <a:pt x="959000" y="1895945"/>
                  </a:cubicBezTo>
                  <a:cubicBezTo>
                    <a:pt x="1476460" y="1895945"/>
                    <a:pt x="1895945" y="1476460"/>
                    <a:pt x="1895945" y="959000"/>
                  </a:cubicBezTo>
                  <a:lnTo>
                    <a:pt x="1895945" y="22055"/>
                  </a:lnTo>
                  <a:lnTo>
                    <a:pt x="959000" y="22055"/>
                  </a:lnTo>
                  <a:cubicBezTo>
                    <a:pt x="861977" y="22055"/>
                    <a:pt x="768397" y="36803"/>
                    <a:pt x="680382" y="64178"/>
                  </a:cubicBezTo>
                  <a:lnTo>
                    <a:pt x="677705" y="65158"/>
                  </a:lnTo>
                  <a:lnTo>
                    <a:pt x="676382" y="58358"/>
                  </a:lnTo>
                  <a:lnTo>
                    <a:pt x="667739" y="45342"/>
                  </a:lnTo>
                  <a:lnTo>
                    <a:pt x="673823" y="43115"/>
                  </a:lnTo>
                  <a:cubicBezTo>
                    <a:pt x="763911" y="15095"/>
                    <a:pt x="859692" y="0"/>
                    <a:pt x="959000" y="0"/>
                  </a:cubicBezTo>
                  <a:lnTo>
                    <a:pt x="1917998" y="0"/>
                  </a:lnTo>
                  <a:lnTo>
                    <a:pt x="1917998" y="958999"/>
                  </a:lnTo>
                  <a:cubicBezTo>
                    <a:pt x="1917998" y="1488640"/>
                    <a:pt x="1488640" y="1917998"/>
                    <a:pt x="958999" y="1917998"/>
                  </a:cubicBezTo>
                  <a:cubicBezTo>
                    <a:pt x="694178" y="1917998"/>
                    <a:pt x="454429" y="1810659"/>
                    <a:pt x="280884" y="16371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3058008" y="2067123"/>
              <a:ext cx="1244403" cy="124440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76">
              <a:extLst>
                <a:ext uri="{FF2B5EF4-FFF2-40B4-BE49-F238E27FC236}">
                  <a16:creationId xmlns:a16="http://schemas.microsoft.com/office/drawing/2014/main" id="{7AF976C0-8BC3-432A-99C1-4278F7BDBA88}"/>
                </a:ext>
              </a:extLst>
            </p:cNvPr>
            <p:cNvSpPr/>
            <p:nvPr/>
          </p:nvSpPr>
          <p:spPr>
            <a:xfrm rot="8100000">
              <a:off x="4511911" y="1730457"/>
              <a:ext cx="1917998" cy="1917998"/>
            </a:xfrm>
            <a:custGeom>
              <a:avLst/>
              <a:gdLst>
                <a:gd name="connsiteX0" fmla="*/ 1486891 w 1917998"/>
                <a:gd name="connsiteY0" fmla="*/ 1759255 h 1917998"/>
                <a:gd name="connsiteX1" fmla="*/ 1474694 w 1917998"/>
                <a:gd name="connsiteY1" fmla="*/ 1740887 h 1917998"/>
                <a:gd name="connsiteX2" fmla="*/ 1482854 w 1917998"/>
                <a:gd name="connsiteY2" fmla="*/ 1735929 h 1917998"/>
                <a:gd name="connsiteX3" fmla="*/ 1895945 w 1917998"/>
                <a:gd name="connsiteY3" fmla="*/ 959000 h 1917998"/>
                <a:gd name="connsiteX4" fmla="*/ 1895945 w 1917998"/>
                <a:gd name="connsiteY4" fmla="*/ 22055 h 1917998"/>
                <a:gd name="connsiteX5" fmla="*/ 959000 w 1917998"/>
                <a:gd name="connsiteY5" fmla="*/ 22055 h 1917998"/>
                <a:gd name="connsiteX6" fmla="*/ 680382 w 1917998"/>
                <a:gd name="connsiteY6" fmla="*/ 64178 h 1917998"/>
                <a:gd name="connsiteX7" fmla="*/ 677706 w 1917998"/>
                <a:gd name="connsiteY7" fmla="*/ 65158 h 1917998"/>
                <a:gd name="connsiteX8" fmla="*/ 676383 w 1917998"/>
                <a:gd name="connsiteY8" fmla="*/ 58358 h 1917998"/>
                <a:gd name="connsiteX9" fmla="*/ 667739 w 1917998"/>
                <a:gd name="connsiteY9" fmla="*/ 45341 h 1917998"/>
                <a:gd name="connsiteX10" fmla="*/ 673823 w 1917998"/>
                <a:gd name="connsiteY10" fmla="*/ 43115 h 1917998"/>
                <a:gd name="connsiteX11" fmla="*/ 959000 w 1917998"/>
                <a:gd name="connsiteY11" fmla="*/ 0 h 1917998"/>
                <a:gd name="connsiteX12" fmla="*/ 1917998 w 1917998"/>
                <a:gd name="connsiteY12" fmla="*/ 0 h 1917998"/>
                <a:gd name="connsiteX13" fmla="*/ 1917998 w 1917998"/>
                <a:gd name="connsiteY13" fmla="*/ 958999 h 1917998"/>
                <a:gd name="connsiteX14" fmla="*/ 1495185 w 1917998"/>
                <a:gd name="connsiteY14" fmla="*/ 1754216 h 1917998"/>
                <a:gd name="connsiteX15" fmla="*/ 280884 w 1917998"/>
                <a:gd name="connsiteY15" fmla="*/ 1637114 h 1917998"/>
                <a:gd name="connsiteX16" fmla="*/ 0 w 1917998"/>
                <a:gd name="connsiteY16" fmla="*/ 958999 h 1917998"/>
                <a:gd name="connsiteX17" fmla="*/ 1 w 1917998"/>
                <a:gd name="connsiteY17" fmla="*/ 958999 h 1917998"/>
                <a:gd name="connsiteX18" fmla="*/ 348988 w 1917998"/>
                <a:gd name="connsiteY18" fmla="*/ 218989 h 1917998"/>
                <a:gd name="connsiteX19" fmla="*/ 412589 w 1917998"/>
                <a:gd name="connsiteY19" fmla="*/ 171428 h 1917998"/>
                <a:gd name="connsiteX20" fmla="*/ 424796 w 1917998"/>
                <a:gd name="connsiteY20" fmla="*/ 189810 h 1917998"/>
                <a:gd name="connsiteX21" fmla="*/ 363017 w 1917998"/>
                <a:gd name="connsiteY21" fmla="*/ 236008 h 1917998"/>
                <a:gd name="connsiteX22" fmla="*/ 22055 w 1917998"/>
                <a:gd name="connsiteY22" fmla="*/ 959000 h 1917998"/>
                <a:gd name="connsiteX23" fmla="*/ 296480 w 1917998"/>
                <a:gd name="connsiteY23" fmla="*/ 1621520 h 1917998"/>
                <a:gd name="connsiteX24" fmla="*/ 959000 w 1917998"/>
                <a:gd name="connsiteY24" fmla="*/ 1895945 h 1917998"/>
                <a:gd name="connsiteX25" fmla="*/ 1147827 w 1917998"/>
                <a:gd name="connsiteY25" fmla="*/ 1876909 h 1917998"/>
                <a:gd name="connsiteX26" fmla="*/ 1223910 w 1917998"/>
                <a:gd name="connsiteY26" fmla="*/ 1857346 h 1917998"/>
                <a:gd name="connsiteX27" fmla="*/ 1228126 w 1917998"/>
                <a:gd name="connsiteY27" fmla="*/ 1879010 h 1917998"/>
                <a:gd name="connsiteX28" fmla="*/ 1152271 w 1917998"/>
                <a:gd name="connsiteY28" fmla="*/ 1898514 h 1917998"/>
                <a:gd name="connsiteX29" fmla="*/ 958999 w 1917998"/>
                <a:gd name="connsiteY29" fmla="*/ 1917998 h 1917998"/>
                <a:gd name="connsiteX30" fmla="*/ 280884 w 1917998"/>
                <a:gd name="connsiteY30" fmla="*/ 1637114 h 191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17998" h="1917998">
                  <a:moveTo>
                    <a:pt x="1486891" y="1759255"/>
                  </a:moveTo>
                  <a:lnTo>
                    <a:pt x="1474694" y="1740887"/>
                  </a:lnTo>
                  <a:lnTo>
                    <a:pt x="1482854" y="1735929"/>
                  </a:lnTo>
                  <a:cubicBezTo>
                    <a:pt x="1732084" y="1567553"/>
                    <a:pt x="1895945" y="1282412"/>
                    <a:pt x="1895945" y="959000"/>
                  </a:cubicBezTo>
                  <a:lnTo>
                    <a:pt x="1895945" y="22055"/>
                  </a:lnTo>
                  <a:lnTo>
                    <a:pt x="959000" y="22055"/>
                  </a:lnTo>
                  <a:cubicBezTo>
                    <a:pt x="861977" y="22055"/>
                    <a:pt x="768397" y="36803"/>
                    <a:pt x="680382" y="64178"/>
                  </a:cubicBezTo>
                  <a:lnTo>
                    <a:pt x="677706" y="65158"/>
                  </a:lnTo>
                  <a:lnTo>
                    <a:pt x="676383" y="58358"/>
                  </a:lnTo>
                  <a:lnTo>
                    <a:pt x="667739" y="45341"/>
                  </a:lnTo>
                  <a:lnTo>
                    <a:pt x="673823" y="43115"/>
                  </a:lnTo>
                  <a:cubicBezTo>
                    <a:pt x="763911" y="15095"/>
                    <a:pt x="859692" y="0"/>
                    <a:pt x="959000" y="0"/>
                  </a:cubicBezTo>
                  <a:lnTo>
                    <a:pt x="1917998" y="0"/>
                  </a:lnTo>
                  <a:lnTo>
                    <a:pt x="1917998" y="958999"/>
                  </a:lnTo>
                  <a:cubicBezTo>
                    <a:pt x="1917998" y="1290024"/>
                    <a:pt x="1750280" y="1581877"/>
                    <a:pt x="1495185" y="1754216"/>
                  </a:cubicBezTo>
                  <a:close/>
                  <a:moveTo>
                    <a:pt x="280884" y="1637114"/>
                  </a:moveTo>
                  <a:cubicBezTo>
                    <a:pt x="107339" y="1463569"/>
                    <a:pt x="0" y="1223820"/>
                    <a:pt x="0" y="958999"/>
                  </a:cubicBezTo>
                  <a:lnTo>
                    <a:pt x="1" y="958999"/>
                  </a:lnTo>
                  <a:cubicBezTo>
                    <a:pt x="1" y="661076"/>
                    <a:pt x="135853" y="394883"/>
                    <a:pt x="348988" y="218989"/>
                  </a:cubicBezTo>
                  <a:lnTo>
                    <a:pt x="412589" y="171428"/>
                  </a:lnTo>
                  <a:lnTo>
                    <a:pt x="424796" y="189810"/>
                  </a:lnTo>
                  <a:lnTo>
                    <a:pt x="363017" y="236008"/>
                  </a:lnTo>
                  <a:cubicBezTo>
                    <a:pt x="154783" y="407858"/>
                    <a:pt x="22055" y="667929"/>
                    <a:pt x="22055" y="959000"/>
                  </a:cubicBezTo>
                  <a:cubicBezTo>
                    <a:pt x="22055" y="1217730"/>
                    <a:pt x="126926" y="1451966"/>
                    <a:pt x="296480" y="1621520"/>
                  </a:cubicBezTo>
                  <a:cubicBezTo>
                    <a:pt x="466034" y="1791074"/>
                    <a:pt x="700270" y="1895945"/>
                    <a:pt x="959000" y="1895945"/>
                  </a:cubicBezTo>
                  <a:cubicBezTo>
                    <a:pt x="1023682" y="1895945"/>
                    <a:pt x="1086834" y="1889390"/>
                    <a:pt x="1147827" y="1876909"/>
                  </a:cubicBezTo>
                  <a:lnTo>
                    <a:pt x="1223910" y="1857346"/>
                  </a:lnTo>
                  <a:lnTo>
                    <a:pt x="1228126" y="1879010"/>
                  </a:lnTo>
                  <a:lnTo>
                    <a:pt x="1152271" y="1898514"/>
                  </a:lnTo>
                  <a:cubicBezTo>
                    <a:pt x="1089842" y="1911289"/>
                    <a:pt x="1025204" y="1917998"/>
                    <a:pt x="958999" y="1917998"/>
                  </a:cubicBezTo>
                  <a:cubicBezTo>
                    <a:pt x="694178" y="1917998"/>
                    <a:pt x="454429" y="1810659"/>
                    <a:pt x="280884" y="16371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282B27D-4595-43ED-B6B7-A568E9CD3887}"/>
                </a:ext>
              </a:extLst>
            </p:cNvPr>
            <p:cNvSpPr/>
            <p:nvPr/>
          </p:nvSpPr>
          <p:spPr>
            <a:xfrm>
              <a:off x="4848708" y="2067122"/>
              <a:ext cx="1244403" cy="124440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: 도형 77">
              <a:extLst>
                <a:ext uri="{FF2B5EF4-FFF2-40B4-BE49-F238E27FC236}">
                  <a16:creationId xmlns:a16="http://schemas.microsoft.com/office/drawing/2014/main" id="{366D9108-26C3-4632-876F-5D13561CD569}"/>
                </a:ext>
              </a:extLst>
            </p:cNvPr>
            <p:cNvSpPr/>
            <p:nvPr/>
          </p:nvSpPr>
          <p:spPr>
            <a:xfrm rot="8100000">
              <a:off x="6302611" y="1730456"/>
              <a:ext cx="1917998" cy="1917998"/>
            </a:xfrm>
            <a:custGeom>
              <a:avLst/>
              <a:gdLst>
                <a:gd name="connsiteX0" fmla="*/ 1486892 w 1917998"/>
                <a:gd name="connsiteY0" fmla="*/ 1759254 h 1917998"/>
                <a:gd name="connsiteX1" fmla="*/ 1474695 w 1917998"/>
                <a:gd name="connsiteY1" fmla="*/ 1740887 h 1917998"/>
                <a:gd name="connsiteX2" fmla="*/ 1482854 w 1917998"/>
                <a:gd name="connsiteY2" fmla="*/ 1735929 h 1917998"/>
                <a:gd name="connsiteX3" fmla="*/ 1895945 w 1917998"/>
                <a:gd name="connsiteY3" fmla="*/ 959000 h 1917998"/>
                <a:gd name="connsiteX4" fmla="*/ 1895945 w 1917998"/>
                <a:gd name="connsiteY4" fmla="*/ 22055 h 1917998"/>
                <a:gd name="connsiteX5" fmla="*/ 959000 w 1917998"/>
                <a:gd name="connsiteY5" fmla="*/ 22055 h 1917998"/>
                <a:gd name="connsiteX6" fmla="*/ 680382 w 1917998"/>
                <a:gd name="connsiteY6" fmla="*/ 64178 h 1917998"/>
                <a:gd name="connsiteX7" fmla="*/ 677707 w 1917998"/>
                <a:gd name="connsiteY7" fmla="*/ 65158 h 1917998"/>
                <a:gd name="connsiteX8" fmla="*/ 676383 w 1917998"/>
                <a:gd name="connsiteY8" fmla="*/ 58357 h 1917998"/>
                <a:gd name="connsiteX9" fmla="*/ 667740 w 1917998"/>
                <a:gd name="connsiteY9" fmla="*/ 45341 h 1917998"/>
                <a:gd name="connsiteX10" fmla="*/ 673823 w 1917998"/>
                <a:gd name="connsiteY10" fmla="*/ 43115 h 1917998"/>
                <a:gd name="connsiteX11" fmla="*/ 959000 w 1917998"/>
                <a:gd name="connsiteY11" fmla="*/ 0 h 1917998"/>
                <a:gd name="connsiteX12" fmla="*/ 1917998 w 1917998"/>
                <a:gd name="connsiteY12" fmla="*/ 0 h 1917998"/>
                <a:gd name="connsiteX13" fmla="*/ 1917998 w 1917998"/>
                <a:gd name="connsiteY13" fmla="*/ 958999 h 1917998"/>
                <a:gd name="connsiteX14" fmla="*/ 1495185 w 1917998"/>
                <a:gd name="connsiteY14" fmla="*/ 1754216 h 1917998"/>
                <a:gd name="connsiteX15" fmla="*/ 280884 w 1917998"/>
                <a:gd name="connsiteY15" fmla="*/ 1637114 h 1917998"/>
                <a:gd name="connsiteX16" fmla="*/ 0 w 1917998"/>
                <a:gd name="connsiteY16" fmla="*/ 958999 h 1917998"/>
                <a:gd name="connsiteX17" fmla="*/ 1 w 1917998"/>
                <a:gd name="connsiteY17" fmla="*/ 958999 h 1917998"/>
                <a:gd name="connsiteX18" fmla="*/ 348988 w 1917998"/>
                <a:gd name="connsiteY18" fmla="*/ 218989 h 1917998"/>
                <a:gd name="connsiteX19" fmla="*/ 412590 w 1917998"/>
                <a:gd name="connsiteY19" fmla="*/ 171428 h 1917998"/>
                <a:gd name="connsiteX20" fmla="*/ 424797 w 1917998"/>
                <a:gd name="connsiteY20" fmla="*/ 189810 h 1917998"/>
                <a:gd name="connsiteX21" fmla="*/ 363017 w 1917998"/>
                <a:gd name="connsiteY21" fmla="*/ 236008 h 1917998"/>
                <a:gd name="connsiteX22" fmla="*/ 22055 w 1917998"/>
                <a:gd name="connsiteY22" fmla="*/ 959000 h 1917998"/>
                <a:gd name="connsiteX23" fmla="*/ 296480 w 1917998"/>
                <a:gd name="connsiteY23" fmla="*/ 1621520 h 1917998"/>
                <a:gd name="connsiteX24" fmla="*/ 959000 w 1917998"/>
                <a:gd name="connsiteY24" fmla="*/ 1895945 h 1917998"/>
                <a:gd name="connsiteX25" fmla="*/ 1147827 w 1917998"/>
                <a:gd name="connsiteY25" fmla="*/ 1876910 h 1917998"/>
                <a:gd name="connsiteX26" fmla="*/ 1223911 w 1917998"/>
                <a:gd name="connsiteY26" fmla="*/ 1857346 h 1917998"/>
                <a:gd name="connsiteX27" fmla="*/ 1228126 w 1917998"/>
                <a:gd name="connsiteY27" fmla="*/ 1879010 h 1917998"/>
                <a:gd name="connsiteX28" fmla="*/ 1152271 w 1917998"/>
                <a:gd name="connsiteY28" fmla="*/ 1898514 h 1917998"/>
                <a:gd name="connsiteX29" fmla="*/ 958999 w 1917998"/>
                <a:gd name="connsiteY29" fmla="*/ 1917998 h 1917998"/>
                <a:gd name="connsiteX30" fmla="*/ 280884 w 1917998"/>
                <a:gd name="connsiteY30" fmla="*/ 1637114 h 191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17998" h="1917998">
                  <a:moveTo>
                    <a:pt x="1486892" y="1759254"/>
                  </a:moveTo>
                  <a:lnTo>
                    <a:pt x="1474695" y="1740887"/>
                  </a:lnTo>
                  <a:lnTo>
                    <a:pt x="1482854" y="1735929"/>
                  </a:lnTo>
                  <a:cubicBezTo>
                    <a:pt x="1732084" y="1567553"/>
                    <a:pt x="1895945" y="1282412"/>
                    <a:pt x="1895945" y="959000"/>
                  </a:cubicBezTo>
                  <a:lnTo>
                    <a:pt x="1895945" y="22055"/>
                  </a:lnTo>
                  <a:lnTo>
                    <a:pt x="959000" y="22055"/>
                  </a:lnTo>
                  <a:cubicBezTo>
                    <a:pt x="861977" y="22055"/>
                    <a:pt x="768397" y="36803"/>
                    <a:pt x="680382" y="64178"/>
                  </a:cubicBezTo>
                  <a:lnTo>
                    <a:pt x="677707" y="65158"/>
                  </a:lnTo>
                  <a:lnTo>
                    <a:pt x="676383" y="58357"/>
                  </a:lnTo>
                  <a:lnTo>
                    <a:pt x="667740" y="45341"/>
                  </a:lnTo>
                  <a:lnTo>
                    <a:pt x="673823" y="43115"/>
                  </a:lnTo>
                  <a:cubicBezTo>
                    <a:pt x="763911" y="15095"/>
                    <a:pt x="859692" y="0"/>
                    <a:pt x="959000" y="0"/>
                  </a:cubicBezTo>
                  <a:lnTo>
                    <a:pt x="1917998" y="0"/>
                  </a:lnTo>
                  <a:lnTo>
                    <a:pt x="1917998" y="958999"/>
                  </a:lnTo>
                  <a:cubicBezTo>
                    <a:pt x="1917998" y="1290024"/>
                    <a:pt x="1750280" y="1581877"/>
                    <a:pt x="1495185" y="1754216"/>
                  </a:cubicBezTo>
                  <a:close/>
                  <a:moveTo>
                    <a:pt x="280884" y="1637114"/>
                  </a:moveTo>
                  <a:cubicBezTo>
                    <a:pt x="107339" y="1463569"/>
                    <a:pt x="0" y="1223820"/>
                    <a:pt x="0" y="958999"/>
                  </a:cubicBezTo>
                  <a:lnTo>
                    <a:pt x="1" y="958999"/>
                  </a:lnTo>
                  <a:cubicBezTo>
                    <a:pt x="1" y="661076"/>
                    <a:pt x="135853" y="394883"/>
                    <a:pt x="348988" y="218989"/>
                  </a:cubicBezTo>
                  <a:lnTo>
                    <a:pt x="412590" y="171428"/>
                  </a:lnTo>
                  <a:lnTo>
                    <a:pt x="424797" y="189810"/>
                  </a:lnTo>
                  <a:lnTo>
                    <a:pt x="363017" y="236008"/>
                  </a:lnTo>
                  <a:cubicBezTo>
                    <a:pt x="154783" y="407858"/>
                    <a:pt x="22055" y="667929"/>
                    <a:pt x="22055" y="959000"/>
                  </a:cubicBezTo>
                  <a:cubicBezTo>
                    <a:pt x="22055" y="1217730"/>
                    <a:pt x="126926" y="1451966"/>
                    <a:pt x="296480" y="1621520"/>
                  </a:cubicBezTo>
                  <a:cubicBezTo>
                    <a:pt x="466034" y="1791074"/>
                    <a:pt x="700270" y="1895945"/>
                    <a:pt x="959000" y="1895945"/>
                  </a:cubicBezTo>
                  <a:cubicBezTo>
                    <a:pt x="1023682" y="1895945"/>
                    <a:pt x="1086834" y="1889390"/>
                    <a:pt x="1147827" y="1876910"/>
                  </a:cubicBezTo>
                  <a:lnTo>
                    <a:pt x="1223911" y="1857346"/>
                  </a:lnTo>
                  <a:lnTo>
                    <a:pt x="1228126" y="1879010"/>
                  </a:lnTo>
                  <a:lnTo>
                    <a:pt x="1152271" y="1898514"/>
                  </a:lnTo>
                  <a:cubicBezTo>
                    <a:pt x="1089842" y="1911289"/>
                    <a:pt x="1025204" y="1917998"/>
                    <a:pt x="958999" y="1917998"/>
                  </a:cubicBezTo>
                  <a:cubicBezTo>
                    <a:pt x="694178" y="1917998"/>
                    <a:pt x="454429" y="1810659"/>
                    <a:pt x="280884" y="16371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27EAB90-6FD0-4ED3-B44E-D8021DB67EC4}"/>
                </a:ext>
              </a:extLst>
            </p:cNvPr>
            <p:cNvSpPr/>
            <p:nvPr/>
          </p:nvSpPr>
          <p:spPr>
            <a:xfrm>
              <a:off x="6639408" y="2067121"/>
              <a:ext cx="1244403" cy="124440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75">
              <a:extLst>
                <a:ext uri="{FF2B5EF4-FFF2-40B4-BE49-F238E27FC236}">
                  <a16:creationId xmlns:a16="http://schemas.microsoft.com/office/drawing/2014/main" id="{CECF46FC-03B0-432A-A369-F62ABCEA4827}"/>
                </a:ext>
              </a:extLst>
            </p:cNvPr>
            <p:cNvSpPr/>
            <p:nvPr/>
          </p:nvSpPr>
          <p:spPr>
            <a:xfrm rot="8100000">
              <a:off x="8093311" y="1730455"/>
              <a:ext cx="1917998" cy="1917998"/>
            </a:xfrm>
            <a:custGeom>
              <a:avLst/>
              <a:gdLst>
                <a:gd name="connsiteX0" fmla="*/ 280884 w 1917998"/>
                <a:gd name="connsiteY0" fmla="*/ 1637114 h 1917998"/>
                <a:gd name="connsiteX1" fmla="*/ 0 w 1917998"/>
                <a:gd name="connsiteY1" fmla="*/ 958999 h 1917998"/>
                <a:gd name="connsiteX2" fmla="*/ 1 w 1917998"/>
                <a:gd name="connsiteY2" fmla="*/ 958999 h 1917998"/>
                <a:gd name="connsiteX3" fmla="*/ 959000 w 1917998"/>
                <a:gd name="connsiteY3" fmla="*/ 0 h 1917998"/>
                <a:gd name="connsiteX4" fmla="*/ 1917998 w 1917998"/>
                <a:gd name="connsiteY4" fmla="*/ 0 h 1917998"/>
                <a:gd name="connsiteX5" fmla="*/ 1917998 w 1917998"/>
                <a:gd name="connsiteY5" fmla="*/ 958999 h 1917998"/>
                <a:gd name="connsiteX6" fmla="*/ 1495185 w 1917998"/>
                <a:gd name="connsiteY6" fmla="*/ 1754216 h 1917998"/>
                <a:gd name="connsiteX7" fmla="*/ 1486892 w 1917998"/>
                <a:gd name="connsiteY7" fmla="*/ 1759254 h 1917998"/>
                <a:gd name="connsiteX8" fmla="*/ 1474695 w 1917998"/>
                <a:gd name="connsiteY8" fmla="*/ 1740886 h 1917998"/>
                <a:gd name="connsiteX9" fmla="*/ 1482854 w 1917998"/>
                <a:gd name="connsiteY9" fmla="*/ 1735929 h 1917998"/>
                <a:gd name="connsiteX10" fmla="*/ 1895945 w 1917998"/>
                <a:gd name="connsiteY10" fmla="*/ 959000 h 1917998"/>
                <a:gd name="connsiteX11" fmla="*/ 1895945 w 1917998"/>
                <a:gd name="connsiteY11" fmla="*/ 22055 h 1917998"/>
                <a:gd name="connsiteX12" fmla="*/ 959000 w 1917998"/>
                <a:gd name="connsiteY12" fmla="*/ 22055 h 1917998"/>
                <a:gd name="connsiteX13" fmla="*/ 22055 w 1917998"/>
                <a:gd name="connsiteY13" fmla="*/ 959000 h 1917998"/>
                <a:gd name="connsiteX14" fmla="*/ 296480 w 1917998"/>
                <a:gd name="connsiteY14" fmla="*/ 1621520 h 1917998"/>
                <a:gd name="connsiteX15" fmla="*/ 959000 w 1917998"/>
                <a:gd name="connsiteY15" fmla="*/ 1895945 h 1917998"/>
                <a:gd name="connsiteX16" fmla="*/ 1147827 w 1917998"/>
                <a:gd name="connsiteY16" fmla="*/ 1876909 h 1917998"/>
                <a:gd name="connsiteX17" fmla="*/ 1223912 w 1917998"/>
                <a:gd name="connsiteY17" fmla="*/ 1857346 h 1917998"/>
                <a:gd name="connsiteX18" fmla="*/ 1228127 w 1917998"/>
                <a:gd name="connsiteY18" fmla="*/ 1879010 h 1917998"/>
                <a:gd name="connsiteX19" fmla="*/ 1152271 w 1917998"/>
                <a:gd name="connsiteY19" fmla="*/ 1898514 h 1917998"/>
                <a:gd name="connsiteX20" fmla="*/ 958999 w 1917998"/>
                <a:gd name="connsiteY20" fmla="*/ 1917998 h 1917998"/>
                <a:gd name="connsiteX21" fmla="*/ 280884 w 1917998"/>
                <a:gd name="connsiteY21" fmla="*/ 1637114 h 191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17998" h="1917998">
                  <a:moveTo>
                    <a:pt x="280884" y="1637114"/>
                  </a:moveTo>
                  <a:cubicBezTo>
                    <a:pt x="107339" y="1463569"/>
                    <a:pt x="0" y="1223820"/>
                    <a:pt x="0" y="958999"/>
                  </a:cubicBezTo>
                  <a:lnTo>
                    <a:pt x="1" y="958999"/>
                  </a:lnTo>
                  <a:cubicBezTo>
                    <a:pt x="1" y="429358"/>
                    <a:pt x="429359" y="0"/>
                    <a:pt x="959000" y="0"/>
                  </a:cubicBezTo>
                  <a:lnTo>
                    <a:pt x="1917998" y="0"/>
                  </a:lnTo>
                  <a:lnTo>
                    <a:pt x="1917998" y="958999"/>
                  </a:lnTo>
                  <a:cubicBezTo>
                    <a:pt x="1917998" y="1290024"/>
                    <a:pt x="1750280" y="1581877"/>
                    <a:pt x="1495185" y="1754216"/>
                  </a:cubicBezTo>
                  <a:lnTo>
                    <a:pt x="1486892" y="1759254"/>
                  </a:lnTo>
                  <a:lnTo>
                    <a:pt x="1474695" y="1740886"/>
                  </a:lnTo>
                  <a:lnTo>
                    <a:pt x="1482854" y="1735929"/>
                  </a:lnTo>
                  <a:cubicBezTo>
                    <a:pt x="1732084" y="1567553"/>
                    <a:pt x="1895945" y="1282412"/>
                    <a:pt x="1895945" y="959000"/>
                  </a:cubicBezTo>
                  <a:lnTo>
                    <a:pt x="1895945" y="22055"/>
                  </a:lnTo>
                  <a:lnTo>
                    <a:pt x="959000" y="22055"/>
                  </a:lnTo>
                  <a:cubicBezTo>
                    <a:pt x="441540" y="22055"/>
                    <a:pt x="22055" y="441540"/>
                    <a:pt x="22055" y="959000"/>
                  </a:cubicBezTo>
                  <a:cubicBezTo>
                    <a:pt x="22055" y="1217730"/>
                    <a:pt x="126926" y="1451966"/>
                    <a:pt x="296480" y="1621520"/>
                  </a:cubicBezTo>
                  <a:cubicBezTo>
                    <a:pt x="466034" y="1791074"/>
                    <a:pt x="700270" y="1895945"/>
                    <a:pt x="959000" y="1895945"/>
                  </a:cubicBezTo>
                  <a:cubicBezTo>
                    <a:pt x="1023682" y="1895945"/>
                    <a:pt x="1086834" y="1889390"/>
                    <a:pt x="1147827" y="1876909"/>
                  </a:cubicBezTo>
                  <a:lnTo>
                    <a:pt x="1223912" y="1857346"/>
                  </a:lnTo>
                  <a:lnTo>
                    <a:pt x="1228127" y="1879010"/>
                  </a:lnTo>
                  <a:lnTo>
                    <a:pt x="1152271" y="1898514"/>
                  </a:lnTo>
                  <a:cubicBezTo>
                    <a:pt x="1089842" y="1911289"/>
                    <a:pt x="1025204" y="1917998"/>
                    <a:pt x="958999" y="1917998"/>
                  </a:cubicBezTo>
                  <a:cubicBezTo>
                    <a:pt x="694178" y="1917998"/>
                    <a:pt x="454429" y="1810659"/>
                    <a:pt x="280884" y="16371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852702-5EB1-4AD3-884D-0AAA0599581F}"/>
                </a:ext>
              </a:extLst>
            </p:cNvPr>
            <p:cNvSpPr/>
            <p:nvPr/>
          </p:nvSpPr>
          <p:spPr>
            <a:xfrm>
              <a:off x="8430108" y="2067120"/>
              <a:ext cx="1244403" cy="124440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7AF1B0-5779-42AE-816B-D98F21DDBE8F}"/>
              </a:ext>
            </a:extLst>
          </p:cNvPr>
          <p:cNvSpPr/>
          <p:nvPr/>
        </p:nvSpPr>
        <p:spPr>
          <a:xfrm>
            <a:off x="1139224" y="3664817"/>
            <a:ext cx="2367904" cy="10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소개 및 분석 목적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소개 및 분석 목적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 설명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773E97E-EB8A-47C4-B477-36366539348E}"/>
              </a:ext>
            </a:extLst>
          </p:cNvPr>
          <p:cNvSpPr/>
          <p:nvPr/>
        </p:nvSpPr>
        <p:spPr>
          <a:xfrm>
            <a:off x="5307714" y="5027410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1175D134-AB69-4BA7-9AB2-A41CF1AFC2F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680393" y="2047057"/>
            <a:ext cx="355108" cy="3148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2" name="자유형 23">
            <a:extLst>
              <a:ext uri="{FF2B5EF4-FFF2-40B4-BE49-F238E27FC236}">
                <a16:creationId xmlns:a16="http://schemas.microsoft.com/office/drawing/2014/main" id="{1794AC1F-B463-4EA1-B52D-42816F789F27}"/>
              </a:ext>
            </a:extLst>
          </p:cNvPr>
          <p:cNvSpPr>
            <a:spLocks/>
          </p:cNvSpPr>
          <p:nvPr/>
        </p:nvSpPr>
        <p:spPr bwMode="auto">
          <a:xfrm>
            <a:off x="8143094" y="2015781"/>
            <a:ext cx="351435" cy="3075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Freeform 36">
            <a:extLst>
              <a:ext uri="{FF2B5EF4-FFF2-40B4-BE49-F238E27FC236}">
                <a16:creationId xmlns:a16="http://schemas.microsoft.com/office/drawing/2014/main" id="{B688A5C6-1A31-4A5E-9138-73C0F44675EA}"/>
              </a:ext>
            </a:extLst>
          </p:cNvPr>
          <p:cNvSpPr>
            <a:spLocks noEditPoints="1"/>
          </p:cNvSpPr>
          <p:nvPr/>
        </p:nvSpPr>
        <p:spPr bwMode="auto">
          <a:xfrm>
            <a:off x="6739934" y="2039014"/>
            <a:ext cx="179791" cy="302393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Freeform 9">
            <a:extLst>
              <a:ext uri="{FF2B5EF4-FFF2-40B4-BE49-F238E27FC236}">
                <a16:creationId xmlns:a16="http://schemas.microsoft.com/office/drawing/2014/main" id="{440B7989-4D26-4FE2-B475-BD83EF218D0A}"/>
              </a:ext>
            </a:extLst>
          </p:cNvPr>
          <p:cNvSpPr>
            <a:spLocks/>
          </p:cNvSpPr>
          <p:nvPr/>
        </p:nvSpPr>
        <p:spPr bwMode="auto">
          <a:xfrm>
            <a:off x="5254113" y="2080172"/>
            <a:ext cx="197952" cy="2612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97AF1B0-5779-42AE-816B-D98F21DDBE8F}"/>
              </a:ext>
            </a:extLst>
          </p:cNvPr>
          <p:cNvSpPr/>
          <p:nvPr/>
        </p:nvSpPr>
        <p:spPr>
          <a:xfrm>
            <a:off x="2800628" y="4893861"/>
            <a:ext cx="2367904" cy="1400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파생 변수 생성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 제거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스케일링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97AF1B0-5779-42AE-816B-D98F21DDBE8F}"/>
              </a:ext>
            </a:extLst>
          </p:cNvPr>
          <p:cNvSpPr/>
          <p:nvPr/>
        </p:nvSpPr>
        <p:spPr>
          <a:xfrm>
            <a:off x="8602567" y="4893861"/>
            <a:ext cx="2367904" cy="10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 및 한계점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결과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한계점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7AF1B0-5779-42AE-816B-D98F21DDBE8F}"/>
              </a:ext>
            </a:extLst>
          </p:cNvPr>
          <p:cNvSpPr/>
          <p:nvPr/>
        </p:nvSpPr>
        <p:spPr>
          <a:xfrm>
            <a:off x="5546331" y="4032247"/>
            <a:ext cx="2585862" cy="1400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모델링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불균형 데이터 해결하기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 sampling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random forest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 OC-SVM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1C499B-DEBF-4BB7-85E0-6603D502B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4476750"/>
            <a:ext cx="1447800" cy="23812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A044C0-C243-4BBA-818A-1F79C525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22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91503C-1504-4865-84DF-1D4927A195B8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2989AD-43EB-40D3-9609-085B839FD7AB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 Sampling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5C3CF7-3229-47EB-8341-ECD817A50FF7}"/>
              </a:ext>
            </a:extLst>
          </p:cNvPr>
          <p:cNvSpPr/>
          <p:nvPr/>
        </p:nvSpPr>
        <p:spPr>
          <a:xfrm>
            <a:off x="3968249" y="1174252"/>
            <a:ext cx="4255501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대해서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sampling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67FF4B1E-762C-4DE3-B778-E44CA0C30DFE}"/>
              </a:ext>
            </a:extLst>
          </p:cNvPr>
          <p:cNvSpPr/>
          <p:nvPr/>
        </p:nvSpPr>
        <p:spPr>
          <a:xfrm>
            <a:off x="843280" y="2829277"/>
            <a:ext cx="4978400" cy="2854471"/>
          </a:xfrm>
          <a:prstGeom prst="roundRect">
            <a:avLst>
              <a:gd name="adj" fmla="val 7493"/>
            </a:avLst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모서리가 둥근 직사각형 17">
            <a:extLst>
              <a:ext uri="{FF2B5EF4-FFF2-40B4-BE49-F238E27FC236}">
                <a16:creationId xmlns:a16="http://schemas.microsoft.com/office/drawing/2014/main" id="{5766E5C7-0316-4A33-8A02-3AB8D841D3B3}"/>
              </a:ext>
            </a:extLst>
          </p:cNvPr>
          <p:cNvSpPr/>
          <p:nvPr/>
        </p:nvSpPr>
        <p:spPr>
          <a:xfrm>
            <a:off x="1511427" y="2498459"/>
            <a:ext cx="3477134" cy="684804"/>
          </a:xfrm>
          <a:prstGeom prst="roundRect">
            <a:avLst>
              <a:gd name="adj" fmla="val 0"/>
            </a:avLst>
          </a:pr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33F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SMOTE ENN</a:t>
            </a:r>
            <a:endParaRPr lang="ko-KR" altLang="en-US" sz="2000" dirty="0">
              <a:solidFill>
                <a:srgbClr val="333F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40275F-A978-41D9-AE80-C60AF6461270}"/>
              </a:ext>
            </a:extLst>
          </p:cNvPr>
          <p:cNvSpPr/>
          <p:nvPr/>
        </p:nvSpPr>
        <p:spPr>
          <a:xfrm>
            <a:off x="1284906" y="3494560"/>
            <a:ext cx="4255501" cy="17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다수의 클래스 데이터 중 가장 가까운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데이터들이 소수의 클래스 데이터를 포함하면 해당 다수의 클래스 데이터를 삭제하는 방법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SMOTE</a:t>
            </a:r>
          </a:p>
        </p:txBody>
      </p:sp>
      <p:sp>
        <p:nvSpPr>
          <p:cNvPr id="12" name="모서리가 둥근 직사각형 17">
            <a:extLst>
              <a:ext uri="{FF2B5EF4-FFF2-40B4-BE49-F238E27FC236}">
                <a16:creationId xmlns:a16="http://schemas.microsoft.com/office/drawing/2014/main" id="{2A8AD370-0026-4FF2-8A57-D3CB4304BA7C}"/>
              </a:ext>
            </a:extLst>
          </p:cNvPr>
          <p:cNvSpPr/>
          <p:nvPr/>
        </p:nvSpPr>
        <p:spPr>
          <a:xfrm>
            <a:off x="6365136" y="2829277"/>
            <a:ext cx="4978400" cy="2854471"/>
          </a:xfrm>
          <a:prstGeom prst="roundRect">
            <a:avLst>
              <a:gd name="adj" fmla="val 7493"/>
            </a:avLst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모서리가 둥근 직사각형 17">
            <a:extLst>
              <a:ext uri="{FF2B5EF4-FFF2-40B4-BE49-F238E27FC236}">
                <a16:creationId xmlns:a16="http://schemas.microsoft.com/office/drawing/2014/main" id="{AA45A32E-66BF-411A-9614-F9E9C57E3A4F}"/>
              </a:ext>
            </a:extLst>
          </p:cNvPr>
          <p:cNvSpPr/>
          <p:nvPr/>
        </p:nvSpPr>
        <p:spPr>
          <a:xfrm>
            <a:off x="7033283" y="2498459"/>
            <a:ext cx="3477134" cy="684804"/>
          </a:xfrm>
          <a:prstGeom prst="roundRect">
            <a:avLst>
              <a:gd name="adj" fmla="val 0"/>
            </a:avLst>
          </a:pr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33F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SMOTE TOMEK</a:t>
            </a:r>
            <a:endParaRPr lang="ko-KR" altLang="en-US" sz="2000" dirty="0">
              <a:solidFill>
                <a:srgbClr val="333F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24106B-685D-4281-855E-D895D273F7DC}"/>
              </a:ext>
            </a:extLst>
          </p:cNvPr>
          <p:cNvSpPr/>
          <p:nvPr/>
        </p:nvSpPr>
        <p:spPr>
          <a:xfrm>
            <a:off x="6806762" y="3494560"/>
            <a:ext cx="4255501" cy="17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가까이 붙어 있는 서로 다른 클래스의 데이터 중 다수 클래스에 속하는 데이터를 삭제하는 방법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SMOTE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B150A2-55D2-47A8-9BF2-B1A21F5B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52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411C5A-8ECE-424D-8680-2C36C12299BD}"/>
              </a:ext>
            </a:extLst>
          </p:cNvPr>
          <p:cNvCxnSpPr>
            <a:cxnSpLocks/>
          </p:cNvCxnSpPr>
          <p:nvPr/>
        </p:nvCxnSpPr>
        <p:spPr>
          <a:xfrm>
            <a:off x="1972509" y="5849591"/>
            <a:ext cx="0" cy="1008409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2EBF3F-1774-4E2D-9F02-7C3C3C47E425}"/>
              </a:ext>
            </a:extLst>
          </p:cNvPr>
          <p:cNvCxnSpPr>
            <a:cxnSpLocks/>
          </p:cNvCxnSpPr>
          <p:nvPr/>
        </p:nvCxnSpPr>
        <p:spPr>
          <a:xfrm>
            <a:off x="3033621" y="3301465"/>
            <a:ext cx="0" cy="3628724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C88E8C-2002-4FDE-9470-93E477024E0D}"/>
              </a:ext>
            </a:extLst>
          </p:cNvPr>
          <p:cNvSpPr/>
          <p:nvPr/>
        </p:nvSpPr>
        <p:spPr>
          <a:xfrm>
            <a:off x="1542215" y="5165485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 ANN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0A2BD1-3A41-46E7-9CDC-650B10E75BDA}"/>
              </a:ext>
            </a:extLst>
          </p:cNvPr>
          <p:cNvSpPr/>
          <p:nvPr/>
        </p:nvSpPr>
        <p:spPr>
          <a:xfrm>
            <a:off x="517319" y="2960927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 LOGISTIC REGRESSION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A31608-0238-4A89-8FDD-37F5C94F2524}"/>
              </a:ext>
            </a:extLst>
          </p:cNvPr>
          <p:cNvSpPr/>
          <p:nvPr/>
        </p:nvSpPr>
        <p:spPr>
          <a:xfrm>
            <a:off x="10151589" y="3789476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 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XGBoost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8716D7-DEE9-410D-B195-951330750F1C}"/>
              </a:ext>
            </a:extLst>
          </p:cNvPr>
          <p:cNvSpPr/>
          <p:nvPr/>
        </p:nvSpPr>
        <p:spPr>
          <a:xfrm>
            <a:off x="5867163" y="2917064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 KNN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6AF855-2D36-4464-9626-D62A0FFD7CD8}"/>
              </a:ext>
            </a:extLst>
          </p:cNvPr>
          <p:cNvCxnSpPr>
            <a:cxnSpLocks/>
          </p:cNvCxnSpPr>
          <p:nvPr/>
        </p:nvCxnSpPr>
        <p:spPr>
          <a:xfrm>
            <a:off x="10001844" y="4113443"/>
            <a:ext cx="0" cy="2744557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E884130-7EF9-4E92-A725-245519D5EACC}"/>
              </a:ext>
            </a:extLst>
          </p:cNvPr>
          <p:cNvCxnSpPr>
            <a:cxnSpLocks/>
          </p:cNvCxnSpPr>
          <p:nvPr/>
        </p:nvCxnSpPr>
        <p:spPr>
          <a:xfrm>
            <a:off x="7077103" y="3577406"/>
            <a:ext cx="10404" cy="3280594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E8680C-C4B4-4EA8-B4F5-DB311C97A959}"/>
              </a:ext>
            </a:extLst>
          </p:cNvPr>
          <p:cNvSpPr/>
          <p:nvPr/>
        </p:nvSpPr>
        <p:spPr>
          <a:xfrm>
            <a:off x="3182020" y="4326060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CATBoost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ACC2510-3BC8-4625-8F31-20CDD27575F8}"/>
              </a:ext>
            </a:extLst>
          </p:cNvPr>
          <p:cNvCxnSpPr>
            <a:cxnSpLocks/>
          </p:cNvCxnSpPr>
          <p:nvPr/>
        </p:nvCxnSpPr>
        <p:spPr>
          <a:xfrm>
            <a:off x="4365914" y="4989134"/>
            <a:ext cx="0" cy="1941055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43B286-97F8-4E34-A56E-C83940E22987}"/>
              </a:ext>
            </a:extLst>
          </p:cNvPr>
          <p:cNvSpPr/>
          <p:nvPr/>
        </p:nvSpPr>
        <p:spPr>
          <a:xfrm>
            <a:off x="8687973" y="1894986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 RANDOM FOREST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82E8CE-13A3-4CF5-A2A5-0B911625B181}"/>
              </a:ext>
            </a:extLst>
          </p:cNvPr>
          <p:cNvCxnSpPr>
            <a:cxnSpLocks/>
          </p:cNvCxnSpPr>
          <p:nvPr/>
        </p:nvCxnSpPr>
        <p:spPr>
          <a:xfrm>
            <a:off x="8508774" y="2202539"/>
            <a:ext cx="36758" cy="4655461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886D6DC-DAF1-45A9-A8D1-5D4C95A62201}"/>
              </a:ext>
            </a:extLst>
          </p:cNvPr>
          <p:cNvSpPr/>
          <p:nvPr/>
        </p:nvSpPr>
        <p:spPr>
          <a:xfrm>
            <a:off x="8451098" y="2022165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1521BF-DB5A-49C1-81C0-AA16DCF376D8}"/>
              </a:ext>
            </a:extLst>
          </p:cNvPr>
          <p:cNvSpPr/>
          <p:nvPr/>
        </p:nvSpPr>
        <p:spPr>
          <a:xfrm>
            <a:off x="5897964" y="1945316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 SVM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CE6273-845D-474F-9E1E-25E17593E1B2}"/>
              </a:ext>
            </a:extLst>
          </p:cNvPr>
          <p:cNvCxnSpPr>
            <a:cxnSpLocks/>
          </p:cNvCxnSpPr>
          <p:nvPr/>
        </p:nvCxnSpPr>
        <p:spPr>
          <a:xfrm>
            <a:off x="5718764" y="2242686"/>
            <a:ext cx="0" cy="4687503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45A006-6CD2-43E0-A5F3-D0FB4E197F4D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DBEED8-E46A-411F-98BA-67C93D675AB0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 Sampling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C561E43-9A9E-4543-8E7A-4BEDEBD19C18}"/>
              </a:ext>
            </a:extLst>
          </p:cNvPr>
          <p:cNvSpPr/>
          <p:nvPr/>
        </p:nvSpPr>
        <p:spPr>
          <a:xfrm>
            <a:off x="9944168" y="3924001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23622A-5C6A-4D68-8B7D-DD084D0509F8}"/>
              </a:ext>
            </a:extLst>
          </p:cNvPr>
          <p:cNvSpPr/>
          <p:nvPr/>
        </p:nvSpPr>
        <p:spPr>
          <a:xfrm>
            <a:off x="7024629" y="3405412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05567C7-FD75-43F2-A5FE-CA13A9469840}"/>
              </a:ext>
            </a:extLst>
          </p:cNvPr>
          <p:cNvSpPr/>
          <p:nvPr/>
        </p:nvSpPr>
        <p:spPr>
          <a:xfrm>
            <a:off x="5655057" y="2087187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CF43DC0-6F13-480B-90D5-4AEF2093E5DC}"/>
              </a:ext>
            </a:extLst>
          </p:cNvPr>
          <p:cNvSpPr/>
          <p:nvPr/>
        </p:nvSpPr>
        <p:spPr>
          <a:xfrm>
            <a:off x="4302750" y="4824866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D87003-2167-4564-8559-429BB85E8042}"/>
              </a:ext>
            </a:extLst>
          </p:cNvPr>
          <p:cNvSpPr/>
          <p:nvPr/>
        </p:nvSpPr>
        <p:spPr>
          <a:xfrm>
            <a:off x="2975945" y="3132142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5E11F41-4CCA-462C-9938-832EE44AF13C}"/>
              </a:ext>
            </a:extLst>
          </p:cNvPr>
          <p:cNvSpPr/>
          <p:nvPr/>
        </p:nvSpPr>
        <p:spPr>
          <a:xfrm>
            <a:off x="1914833" y="5695564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8BF022-CC43-41E7-963A-8AEF6B37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53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D57D88A5-810B-4AB5-9B68-D183FF2AA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181189"/>
              </p:ext>
            </p:extLst>
          </p:nvPr>
        </p:nvGraphicFramePr>
        <p:xfrm>
          <a:off x="831851" y="1828824"/>
          <a:ext cx="504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DCCFAB61-58DB-4E6A-9D8E-1381F51E1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363504"/>
              </p:ext>
            </p:extLst>
          </p:nvPr>
        </p:nvGraphicFramePr>
        <p:xfrm>
          <a:off x="6320149" y="1631349"/>
          <a:ext cx="5040000" cy="422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모서리가 둥근 직사각형 17">
            <a:extLst>
              <a:ext uri="{FF2B5EF4-FFF2-40B4-BE49-F238E27FC236}">
                <a16:creationId xmlns:a16="http://schemas.microsoft.com/office/drawing/2014/main" id="{DDB90059-8839-4789-9095-ADA44C3B43DC}"/>
              </a:ext>
            </a:extLst>
          </p:cNvPr>
          <p:cNvSpPr/>
          <p:nvPr/>
        </p:nvSpPr>
        <p:spPr>
          <a:xfrm>
            <a:off x="1753727" y="5858073"/>
            <a:ext cx="3310669" cy="6848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333F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F1-score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8734E3-443C-4665-AEC8-2D4AFA3D93A6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모서리가 둥근 직사각형 17">
            <a:extLst>
              <a:ext uri="{FF2B5EF4-FFF2-40B4-BE49-F238E27FC236}">
                <a16:creationId xmlns:a16="http://schemas.microsoft.com/office/drawing/2014/main" id="{A309AB47-84F9-43DF-9F49-E4D030ED5A46}"/>
              </a:ext>
            </a:extLst>
          </p:cNvPr>
          <p:cNvSpPr/>
          <p:nvPr/>
        </p:nvSpPr>
        <p:spPr>
          <a:xfrm>
            <a:off x="7127606" y="5858073"/>
            <a:ext cx="3310669" cy="6848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333F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ACCURACY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6A86C2-74E8-404C-BF10-F38009A72B06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 Sampling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SMOTE ENN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C8F4C2-C09F-46D8-90D5-F686A2D5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65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D57D88A5-810B-4AB5-9B68-D183FF2AA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183376"/>
              </p:ext>
            </p:extLst>
          </p:nvPr>
        </p:nvGraphicFramePr>
        <p:xfrm>
          <a:off x="831851" y="1828824"/>
          <a:ext cx="504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DCCFAB61-58DB-4E6A-9D8E-1381F51E1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02899"/>
              </p:ext>
            </p:extLst>
          </p:nvPr>
        </p:nvGraphicFramePr>
        <p:xfrm>
          <a:off x="6320149" y="1631349"/>
          <a:ext cx="5040000" cy="422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모서리가 둥근 직사각형 17">
            <a:extLst>
              <a:ext uri="{FF2B5EF4-FFF2-40B4-BE49-F238E27FC236}">
                <a16:creationId xmlns:a16="http://schemas.microsoft.com/office/drawing/2014/main" id="{DDB90059-8839-4789-9095-ADA44C3B43DC}"/>
              </a:ext>
            </a:extLst>
          </p:cNvPr>
          <p:cNvSpPr/>
          <p:nvPr/>
        </p:nvSpPr>
        <p:spPr>
          <a:xfrm>
            <a:off x="1753727" y="5858073"/>
            <a:ext cx="3310669" cy="6848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333F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F1-score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8734E3-443C-4665-AEC8-2D4AFA3D93A6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모서리가 둥근 직사각형 17">
            <a:extLst>
              <a:ext uri="{FF2B5EF4-FFF2-40B4-BE49-F238E27FC236}">
                <a16:creationId xmlns:a16="http://schemas.microsoft.com/office/drawing/2014/main" id="{A309AB47-84F9-43DF-9F49-E4D030ED5A46}"/>
              </a:ext>
            </a:extLst>
          </p:cNvPr>
          <p:cNvSpPr/>
          <p:nvPr/>
        </p:nvSpPr>
        <p:spPr>
          <a:xfrm>
            <a:off x="7127606" y="5858073"/>
            <a:ext cx="3310669" cy="6848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333F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ACCURACY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6A86C2-74E8-404C-BF10-F38009A72B06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 Sampling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SMOTE ENN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CF624-A7ED-4107-AC12-0CA474A6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52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3CE287A7-C574-406D-A5E5-966EED44D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61463"/>
              </p:ext>
            </p:extLst>
          </p:nvPr>
        </p:nvGraphicFramePr>
        <p:xfrm>
          <a:off x="3821474" y="2724972"/>
          <a:ext cx="2067284" cy="84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42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1033642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82,526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81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120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52E04A28-9A86-4A5B-A5CE-896213CB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23373"/>
              </p:ext>
            </p:extLst>
          </p:nvPr>
        </p:nvGraphicFramePr>
        <p:xfrm>
          <a:off x="6606914" y="2724972"/>
          <a:ext cx="2067284" cy="84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42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1033642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83,063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2,232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135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52EC2124-6C88-40CA-B2BA-3A0A35B7E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86784"/>
              </p:ext>
            </p:extLst>
          </p:nvPr>
        </p:nvGraphicFramePr>
        <p:xfrm>
          <a:off x="9354850" y="2724972"/>
          <a:ext cx="2067284" cy="84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42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1033642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85,235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26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122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graphicFrame>
        <p:nvGraphicFramePr>
          <p:cNvPr id="19" name="표 5">
            <a:extLst>
              <a:ext uri="{FF2B5EF4-FFF2-40B4-BE49-F238E27FC236}">
                <a16:creationId xmlns:a16="http://schemas.microsoft.com/office/drawing/2014/main" id="{37B08BF6-DEA9-47C2-90F5-D5DCC4834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51914"/>
              </p:ext>
            </p:extLst>
          </p:nvPr>
        </p:nvGraphicFramePr>
        <p:xfrm>
          <a:off x="1036034" y="4503350"/>
          <a:ext cx="2067284" cy="84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42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1033642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84,525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771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27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120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501BE87D-37CA-446E-9368-AE80B34AB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680175"/>
              </p:ext>
            </p:extLst>
          </p:nvPr>
        </p:nvGraphicFramePr>
        <p:xfrm>
          <a:off x="3821474" y="4501783"/>
          <a:ext cx="2067284" cy="84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42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1033642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85,095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200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127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ECB686C0-2841-4C73-88A2-69AAF190A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39473"/>
              </p:ext>
            </p:extLst>
          </p:nvPr>
        </p:nvGraphicFramePr>
        <p:xfrm>
          <a:off x="6606914" y="4501783"/>
          <a:ext cx="2067284" cy="84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42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1033642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85,272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23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130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CC239BCC-E490-41EB-8CB5-60D08083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64159"/>
              </p:ext>
            </p:extLst>
          </p:nvPr>
        </p:nvGraphicFramePr>
        <p:xfrm>
          <a:off x="9354850" y="4498649"/>
          <a:ext cx="2067284" cy="84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42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1033642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85,033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262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137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15CAF6-400B-4874-8D86-AC51CC80AA0C}"/>
              </a:ext>
            </a:extLst>
          </p:cNvPr>
          <p:cNvSpPr/>
          <p:nvPr/>
        </p:nvSpPr>
        <p:spPr>
          <a:xfrm>
            <a:off x="3906194" y="3678757"/>
            <a:ext cx="18978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haroni" panose="02010803020104030203" pitchFamily="2" charset="-79"/>
              </a:rPr>
              <a:t>ANN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BAFA0D-F54F-4505-BA06-3C3A72D65BAC}"/>
              </a:ext>
            </a:extLst>
          </p:cNvPr>
          <p:cNvSpPr/>
          <p:nvPr/>
        </p:nvSpPr>
        <p:spPr>
          <a:xfrm>
            <a:off x="6691634" y="3678756"/>
            <a:ext cx="18978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haroni" panose="02010803020104030203" pitchFamily="2" charset="-79"/>
              </a:rPr>
              <a:t>LOGISTIC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007DB2-DF42-4318-B9C9-1BC66653BE66}"/>
              </a:ext>
            </a:extLst>
          </p:cNvPr>
          <p:cNvSpPr/>
          <p:nvPr/>
        </p:nvSpPr>
        <p:spPr>
          <a:xfrm>
            <a:off x="9439570" y="3678755"/>
            <a:ext cx="18978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haroni" panose="02010803020104030203" pitchFamily="2" charset="-79"/>
              </a:rPr>
              <a:t>CATBOOST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6A9A05-A175-4FE8-9096-F4F33E3F250A}"/>
              </a:ext>
            </a:extLst>
          </p:cNvPr>
          <p:cNvSpPr/>
          <p:nvPr/>
        </p:nvSpPr>
        <p:spPr>
          <a:xfrm>
            <a:off x="1120754" y="5504824"/>
            <a:ext cx="18978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haroni" panose="02010803020104030203" pitchFamily="2" charset="-79"/>
              </a:rPr>
              <a:t>SVM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3AF172-1193-4F04-895B-C3B215D3B1C9}"/>
              </a:ext>
            </a:extLst>
          </p:cNvPr>
          <p:cNvSpPr/>
          <p:nvPr/>
        </p:nvSpPr>
        <p:spPr>
          <a:xfrm>
            <a:off x="3906194" y="5504823"/>
            <a:ext cx="18978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haroni" panose="02010803020104030203" pitchFamily="2" charset="-79"/>
              </a:rPr>
              <a:t>KNN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00C3CC-7529-4261-9BE8-A2D6A34CA126}"/>
              </a:ext>
            </a:extLst>
          </p:cNvPr>
          <p:cNvSpPr/>
          <p:nvPr/>
        </p:nvSpPr>
        <p:spPr>
          <a:xfrm>
            <a:off x="6691634" y="5504822"/>
            <a:ext cx="18978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haroni" panose="02010803020104030203" pitchFamily="2" charset="-79"/>
              </a:rPr>
              <a:t>RANDOMFOREST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12BEB7-1AD5-4594-B4A7-B636A2D1CB95}"/>
              </a:ext>
            </a:extLst>
          </p:cNvPr>
          <p:cNvSpPr/>
          <p:nvPr/>
        </p:nvSpPr>
        <p:spPr>
          <a:xfrm>
            <a:off x="9439570" y="5504822"/>
            <a:ext cx="18978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haroni" panose="02010803020104030203" pitchFamily="2" charset="-79"/>
              </a:rPr>
              <a:t>XGBOOST</a:t>
            </a:r>
          </a:p>
        </p:txBody>
      </p:sp>
      <p:graphicFrame>
        <p:nvGraphicFramePr>
          <p:cNvPr id="31" name="표 5">
            <a:extLst>
              <a:ext uri="{FF2B5EF4-FFF2-40B4-BE49-F238E27FC236}">
                <a16:creationId xmlns:a16="http://schemas.microsoft.com/office/drawing/2014/main" id="{33B73D85-032C-4FF9-B47A-268C09128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06649"/>
              </p:ext>
            </p:extLst>
          </p:nvPr>
        </p:nvGraphicFramePr>
        <p:xfrm>
          <a:off x="9577137" y="1462457"/>
          <a:ext cx="163324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621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816621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33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 P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 N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33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 P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 N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1B6AEA-3208-4293-8E01-4FAB6CED6E5C}"/>
              </a:ext>
            </a:extLst>
          </p:cNvPr>
          <p:cNvSpPr/>
          <p:nvPr/>
        </p:nvSpPr>
        <p:spPr>
          <a:xfrm>
            <a:off x="348835" y="2871032"/>
            <a:ext cx="3441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haroni" panose="02010803020104030203" pitchFamily="2" charset="-79"/>
              </a:rPr>
              <a:t>혼동행렬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7E8342-DF19-454F-BE5C-E9AC90DDE750}"/>
              </a:ext>
            </a:extLst>
          </p:cNvPr>
          <p:cNvSpPr/>
          <p:nvPr/>
        </p:nvSpPr>
        <p:spPr>
          <a:xfrm>
            <a:off x="3765395" y="2297724"/>
            <a:ext cx="1588323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predicted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A160CA-125A-4EC6-B47E-484035C78DB5}"/>
              </a:ext>
            </a:extLst>
          </p:cNvPr>
          <p:cNvSpPr txBox="1"/>
          <p:nvPr/>
        </p:nvSpPr>
        <p:spPr>
          <a:xfrm rot="10800000">
            <a:off x="3440614" y="2334043"/>
            <a:ext cx="400110" cy="1017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true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DB6F7C-FF7E-469E-8B9E-CBCA99D31A5A}"/>
              </a:ext>
            </a:extLst>
          </p:cNvPr>
          <p:cNvSpPr txBox="1"/>
          <p:nvPr/>
        </p:nvSpPr>
        <p:spPr>
          <a:xfrm>
            <a:off x="9997197" y="1131787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T=0 F=1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192AD-01D9-470C-A126-235D67179833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DA4B244-2D27-41DE-8049-07C6FCE1EE30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 Sampling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SMOTE ENN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769760-CDD0-4EBD-B174-0B9CFD6A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D57D88A5-810B-4AB5-9B68-D183FF2AA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919130"/>
              </p:ext>
            </p:extLst>
          </p:nvPr>
        </p:nvGraphicFramePr>
        <p:xfrm>
          <a:off x="831851" y="1828824"/>
          <a:ext cx="504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DCCFAB61-58DB-4E6A-9D8E-1381F51E1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00130"/>
              </p:ext>
            </p:extLst>
          </p:nvPr>
        </p:nvGraphicFramePr>
        <p:xfrm>
          <a:off x="6320149" y="1562100"/>
          <a:ext cx="5040000" cy="422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EB3B7B-821F-4D5A-89A9-E0564EF235E4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D64C85C-C8DF-4664-937B-285A29740D4A}"/>
              </a:ext>
            </a:extLst>
          </p:cNvPr>
          <p:cNvSpPr/>
          <p:nvPr/>
        </p:nvSpPr>
        <p:spPr>
          <a:xfrm>
            <a:off x="1753727" y="5858073"/>
            <a:ext cx="3310669" cy="6848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333F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F1-score</a:t>
            </a:r>
          </a:p>
        </p:txBody>
      </p:sp>
      <p:sp>
        <p:nvSpPr>
          <p:cNvPr id="19" name="모서리가 둥근 직사각형 17">
            <a:extLst>
              <a:ext uri="{FF2B5EF4-FFF2-40B4-BE49-F238E27FC236}">
                <a16:creationId xmlns:a16="http://schemas.microsoft.com/office/drawing/2014/main" id="{E5E98E82-C78D-40FF-8429-15B075C6A413}"/>
              </a:ext>
            </a:extLst>
          </p:cNvPr>
          <p:cNvSpPr/>
          <p:nvPr/>
        </p:nvSpPr>
        <p:spPr>
          <a:xfrm>
            <a:off x="7127606" y="5858073"/>
            <a:ext cx="3310669" cy="6848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333F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ACCURACY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4A1128-263C-49B5-9B76-B5E8CA99ACDB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 Sampling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SMOTE TOMEK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16DD322-011F-4335-8E6E-30BF6D13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093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D57D88A5-810B-4AB5-9B68-D183FF2AA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49899"/>
              </p:ext>
            </p:extLst>
          </p:nvPr>
        </p:nvGraphicFramePr>
        <p:xfrm>
          <a:off x="831851" y="1828824"/>
          <a:ext cx="504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DCCFAB61-58DB-4E6A-9D8E-1381F51E1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717741"/>
              </p:ext>
            </p:extLst>
          </p:nvPr>
        </p:nvGraphicFramePr>
        <p:xfrm>
          <a:off x="6320149" y="1562100"/>
          <a:ext cx="5040000" cy="422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EB3B7B-821F-4D5A-89A9-E0564EF235E4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D64C85C-C8DF-4664-937B-285A29740D4A}"/>
              </a:ext>
            </a:extLst>
          </p:cNvPr>
          <p:cNvSpPr/>
          <p:nvPr/>
        </p:nvSpPr>
        <p:spPr>
          <a:xfrm>
            <a:off x="1753727" y="5858073"/>
            <a:ext cx="3310669" cy="6848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333F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F1-score</a:t>
            </a:r>
          </a:p>
        </p:txBody>
      </p:sp>
      <p:sp>
        <p:nvSpPr>
          <p:cNvPr id="19" name="모서리가 둥근 직사각형 17">
            <a:extLst>
              <a:ext uri="{FF2B5EF4-FFF2-40B4-BE49-F238E27FC236}">
                <a16:creationId xmlns:a16="http://schemas.microsoft.com/office/drawing/2014/main" id="{E5E98E82-C78D-40FF-8429-15B075C6A413}"/>
              </a:ext>
            </a:extLst>
          </p:cNvPr>
          <p:cNvSpPr/>
          <p:nvPr/>
        </p:nvSpPr>
        <p:spPr>
          <a:xfrm>
            <a:off x="7127606" y="5858073"/>
            <a:ext cx="3310669" cy="6848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333F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ACCURACY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4A1128-263C-49B5-9B76-B5E8CA99ACDB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 Sampling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SMOTE TOMEK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59DBC6-BD6F-4BBC-A2B9-9EFC1FEB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04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3CE287A7-C574-406D-A5E5-966EED44D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905003"/>
              </p:ext>
            </p:extLst>
          </p:nvPr>
        </p:nvGraphicFramePr>
        <p:xfrm>
          <a:off x="3821474" y="2715347"/>
          <a:ext cx="2067284" cy="84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42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1033642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85,275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32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22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114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52E04A28-9A86-4A5B-A5CE-896213CB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72906"/>
              </p:ext>
            </p:extLst>
          </p:nvPr>
        </p:nvGraphicFramePr>
        <p:xfrm>
          <a:off x="6606914" y="2715347"/>
          <a:ext cx="2067284" cy="84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42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1033642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83,200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2,095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134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52EC2124-6C88-40CA-B2BA-3A0A35B7E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71767"/>
              </p:ext>
            </p:extLst>
          </p:nvPr>
        </p:nvGraphicFramePr>
        <p:xfrm>
          <a:off x="9354850" y="2715347"/>
          <a:ext cx="2067284" cy="84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42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1033642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85,235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26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122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graphicFrame>
        <p:nvGraphicFramePr>
          <p:cNvPr id="19" name="표 5">
            <a:extLst>
              <a:ext uri="{FF2B5EF4-FFF2-40B4-BE49-F238E27FC236}">
                <a16:creationId xmlns:a16="http://schemas.microsoft.com/office/drawing/2014/main" id="{37B08BF6-DEA9-47C2-90F5-D5DCC4834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00803"/>
              </p:ext>
            </p:extLst>
          </p:nvPr>
        </p:nvGraphicFramePr>
        <p:xfrm>
          <a:off x="1036034" y="4493725"/>
          <a:ext cx="2067284" cy="84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42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1033642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84,511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785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27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120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CC239BCC-E490-41EB-8CB5-60D08083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74448"/>
              </p:ext>
            </p:extLst>
          </p:nvPr>
        </p:nvGraphicFramePr>
        <p:xfrm>
          <a:off x="9354850" y="4489024"/>
          <a:ext cx="2067284" cy="84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42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1033642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85,044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251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134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15CAF6-400B-4874-8D86-AC51CC80AA0C}"/>
              </a:ext>
            </a:extLst>
          </p:cNvPr>
          <p:cNvSpPr/>
          <p:nvPr/>
        </p:nvSpPr>
        <p:spPr>
          <a:xfrm>
            <a:off x="3906194" y="3669132"/>
            <a:ext cx="18978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haroni" panose="02010803020104030203" pitchFamily="2" charset="-79"/>
              </a:rPr>
              <a:t>ANN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BAFA0D-F54F-4505-BA06-3C3A72D65BAC}"/>
              </a:ext>
            </a:extLst>
          </p:cNvPr>
          <p:cNvSpPr/>
          <p:nvPr/>
        </p:nvSpPr>
        <p:spPr>
          <a:xfrm>
            <a:off x="6691634" y="3669131"/>
            <a:ext cx="18978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haroni" panose="02010803020104030203" pitchFamily="2" charset="-79"/>
              </a:rPr>
              <a:t>LOGISTIC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007DB2-DF42-4318-B9C9-1BC66653BE66}"/>
              </a:ext>
            </a:extLst>
          </p:cNvPr>
          <p:cNvSpPr/>
          <p:nvPr/>
        </p:nvSpPr>
        <p:spPr>
          <a:xfrm>
            <a:off x="9439570" y="3669130"/>
            <a:ext cx="18978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haroni" panose="02010803020104030203" pitchFamily="2" charset="-79"/>
              </a:rPr>
              <a:t>CATBOOST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6A9A05-A175-4FE8-9096-F4F33E3F250A}"/>
              </a:ext>
            </a:extLst>
          </p:cNvPr>
          <p:cNvSpPr/>
          <p:nvPr/>
        </p:nvSpPr>
        <p:spPr>
          <a:xfrm>
            <a:off x="1120754" y="5495199"/>
            <a:ext cx="18978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haroni" panose="02010803020104030203" pitchFamily="2" charset="-79"/>
              </a:rPr>
              <a:t>SVM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3AF172-1193-4F04-895B-C3B215D3B1C9}"/>
              </a:ext>
            </a:extLst>
          </p:cNvPr>
          <p:cNvSpPr/>
          <p:nvPr/>
        </p:nvSpPr>
        <p:spPr>
          <a:xfrm>
            <a:off x="3906194" y="5495198"/>
            <a:ext cx="18978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haroni" panose="02010803020104030203" pitchFamily="2" charset="-79"/>
              </a:rPr>
              <a:t>KNN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00C3CC-7529-4261-9BE8-A2D6A34CA126}"/>
              </a:ext>
            </a:extLst>
          </p:cNvPr>
          <p:cNvSpPr/>
          <p:nvPr/>
        </p:nvSpPr>
        <p:spPr>
          <a:xfrm>
            <a:off x="6691634" y="5495197"/>
            <a:ext cx="18978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haroni" panose="02010803020104030203" pitchFamily="2" charset="-79"/>
              </a:rPr>
              <a:t>RANDOMFOREST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12BEB7-1AD5-4594-B4A7-B636A2D1CB95}"/>
              </a:ext>
            </a:extLst>
          </p:cNvPr>
          <p:cNvSpPr/>
          <p:nvPr/>
        </p:nvSpPr>
        <p:spPr>
          <a:xfrm>
            <a:off x="9439570" y="5495197"/>
            <a:ext cx="18978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haroni" panose="02010803020104030203" pitchFamily="2" charset="-79"/>
              </a:rPr>
              <a:t>XGBOOST</a:t>
            </a:r>
          </a:p>
        </p:txBody>
      </p:sp>
      <p:graphicFrame>
        <p:nvGraphicFramePr>
          <p:cNvPr id="30" name="표 5">
            <a:extLst>
              <a:ext uri="{FF2B5EF4-FFF2-40B4-BE49-F238E27FC236}">
                <a16:creationId xmlns:a16="http://schemas.microsoft.com/office/drawing/2014/main" id="{0E8C93E9-439B-454A-9D48-5333073BE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26593"/>
              </p:ext>
            </p:extLst>
          </p:nvPr>
        </p:nvGraphicFramePr>
        <p:xfrm>
          <a:off x="6606914" y="4492158"/>
          <a:ext cx="2067284" cy="84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42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1033642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85,279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129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9C56DA01-DE5F-42E5-871C-DE37E362533E}"/>
              </a:ext>
            </a:extLst>
          </p:cNvPr>
          <p:cNvSpPr txBox="1"/>
          <p:nvPr/>
        </p:nvSpPr>
        <p:spPr>
          <a:xfrm rot="10800000">
            <a:off x="3440614" y="2334043"/>
            <a:ext cx="400110" cy="1017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true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C4FBC9-60E2-428B-8B9B-ECC04F4F0A4A}"/>
              </a:ext>
            </a:extLst>
          </p:cNvPr>
          <p:cNvSpPr/>
          <p:nvPr/>
        </p:nvSpPr>
        <p:spPr>
          <a:xfrm>
            <a:off x="3765395" y="2297724"/>
            <a:ext cx="1588323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predicted</a:t>
            </a:r>
          </a:p>
        </p:txBody>
      </p:sp>
      <p:graphicFrame>
        <p:nvGraphicFramePr>
          <p:cNvPr id="37" name="표 5">
            <a:extLst>
              <a:ext uri="{FF2B5EF4-FFF2-40B4-BE49-F238E27FC236}">
                <a16:creationId xmlns:a16="http://schemas.microsoft.com/office/drawing/2014/main" id="{B86776BF-6ED8-409F-8786-A126A6C67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34622"/>
              </p:ext>
            </p:extLst>
          </p:nvPr>
        </p:nvGraphicFramePr>
        <p:xfrm>
          <a:off x="9577137" y="1462457"/>
          <a:ext cx="163324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621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816621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33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 P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 N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33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 P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 N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3873DF-75F8-47F1-A770-11A45E631527}"/>
              </a:ext>
            </a:extLst>
          </p:cNvPr>
          <p:cNvSpPr txBox="1"/>
          <p:nvPr/>
        </p:nvSpPr>
        <p:spPr>
          <a:xfrm>
            <a:off x="9997197" y="1131787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T=0 F=1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46D8AD03-90B3-4E01-AA94-F6FE6CFDB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43805"/>
              </p:ext>
            </p:extLst>
          </p:nvPr>
        </p:nvGraphicFramePr>
        <p:xfrm>
          <a:off x="3821474" y="4489024"/>
          <a:ext cx="2067284" cy="84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42">
                  <a:extLst>
                    <a:ext uri="{9D8B030D-6E8A-4147-A177-3AD203B41FA5}">
                      <a16:colId xmlns:a16="http://schemas.microsoft.com/office/drawing/2014/main" val="1041258276"/>
                    </a:ext>
                  </a:extLst>
                </a:gridCol>
                <a:gridCol w="1033642">
                  <a:extLst>
                    <a:ext uri="{9D8B030D-6E8A-4147-A177-3AD203B41FA5}">
                      <a16:colId xmlns:a16="http://schemas.microsoft.com/office/drawing/2014/main" val="2106422888"/>
                    </a:ext>
                  </a:extLst>
                </a:gridCol>
              </a:tblGrid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85,143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152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791057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23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125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77163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4ADA05-BB35-4131-80CA-C3BF50200E56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0B534D-9598-47D0-8C32-A7B31C7D0CFA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 Sampling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SMOTE TOMEK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96CB20-91D2-4AC6-A5D1-C414D3561B37}"/>
              </a:ext>
            </a:extLst>
          </p:cNvPr>
          <p:cNvSpPr/>
          <p:nvPr/>
        </p:nvSpPr>
        <p:spPr>
          <a:xfrm>
            <a:off x="348835" y="2871032"/>
            <a:ext cx="3441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haroni" panose="02010803020104030203" pitchFamily="2" charset="-79"/>
              </a:rPr>
              <a:t>혼동행렬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80000AA-2979-497B-95CC-8A0C9E7A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16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411C5A-8ECE-424D-8680-2C36C12299BD}"/>
              </a:ext>
            </a:extLst>
          </p:cNvPr>
          <p:cNvCxnSpPr>
            <a:cxnSpLocks/>
          </p:cNvCxnSpPr>
          <p:nvPr/>
        </p:nvCxnSpPr>
        <p:spPr>
          <a:xfrm>
            <a:off x="1972509" y="5849591"/>
            <a:ext cx="0" cy="1008409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2EBF3F-1774-4E2D-9F02-7C3C3C47E425}"/>
              </a:ext>
            </a:extLst>
          </p:cNvPr>
          <p:cNvCxnSpPr>
            <a:cxnSpLocks/>
          </p:cNvCxnSpPr>
          <p:nvPr/>
        </p:nvCxnSpPr>
        <p:spPr>
          <a:xfrm>
            <a:off x="3033621" y="3301465"/>
            <a:ext cx="0" cy="3628724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C88E8C-2002-4FDE-9470-93E477024E0D}"/>
              </a:ext>
            </a:extLst>
          </p:cNvPr>
          <p:cNvSpPr/>
          <p:nvPr/>
        </p:nvSpPr>
        <p:spPr>
          <a:xfrm>
            <a:off x="1542215" y="5165485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 ANN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0A2BD1-3A41-46E7-9CDC-650B10E75BDA}"/>
              </a:ext>
            </a:extLst>
          </p:cNvPr>
          <p:cNvSpPr/>
          <p:nvPr/>
        </p:nvSpPr>
        <p:spPr>
          <a:xfrm>
            <a:off x="517319" y="2960927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 LOGISTIC REGRESSION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A31608-0238-4A89-8FDD-37F5C94F2524}"/>
              </a:ext>
            </a:extLst>
          </p:cNvPr>
          <p:cNvSpPr/>
          <p:nvPr/>
        </p:nvSpPr>
        <p:spPr>
          <a:xfrm>
            <a:off x="10151589" y="3789476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 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XGBoost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8716D7-DEE9-410D-B195-951330750F1C}"/>
              </a:ext>
            </a:extLst>
          </p:cNvPr>
          <p:cNvSpPr/>
          <p:nvPr/>
        </p:nvSpPr>
        <p:spPr>
          <a:xfrm>
            <a:off x="5867163" y="2917064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 KNN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6AF855-2D36-4464-9626-D62A0FFD7CD8}"/>
              </a:ext>
            </a:extLst>
          </p:cNvPr>
          <p:cNvCxnSpPr>
            <a:cxnSpLocks/>
          </p:cNvCxnSpPr>
          <p:nvPr/>
        </p:nvCxnSpPr>
        <p:spPr>
          <a:xfrm>
            <a:off x="10001844" y="4113443"/>
            <a:ext cx="0" cy="2744557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E884130-7EF9-4E92-A725-245519D5EACC}"/>
              </a:ext>
            </a:extLst>
          </p:cNvPr>
          <p:cNvCxnSpPr>
            <a:cxnSpLocks/>
          </p:cNvCxnSpPr>
          <p:nvPr/>
        </p:nvCxnSpPr>
        <p:spPr>
          <a:xfrm>
            <a:off x="7077103" y="3577406"/>
            <a:ext cx="10404" cy="3280594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E8680C-C4B4-4EA8-B4F5-DB311C97A959}"/>
              </a:ext>
            </a:extLst>
          </p:cNvPr>
          <p:cNvSpPr/>
          <p:nvPr/>
        </p:nvSpPr>
        <p:spPr>
          <a:xfrm>
            <a:off x="3182020" y="4326060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CATBoost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ACC2510-3BC8-4625-8F31-20CDD27575F8}"/>
              </a:ext>
            </a:extLst>
          </p:cNvPr>
          <p:cNvCxnSpPr>
            <a:cxnSpLocks/>
          </p:cNvCxnSpPr>
          <p:nvPr/>
        </p:nvCxnSpPr>
        <p:spPr>
          <a:xfrm>
            <a:off x="4365914" y="4989134"/>
            <a:ext cx="0" cy="1941055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43B286-97F8-4E34-A56E-C83940E22987}"/>
              </a:ext>
            </a:extLst>
          </p:cNvPr>
          <p:cNvSpPr/>
          <p:nvPr/>
        </p:nvSpPr>
        <p:spPr>
          <a:xfrm>
            <a:off x="8687973" y="1894986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 RANDOM FOREST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82E8CE-13A3-4CF5-A2A5-0B911625B181}"/>
              </a:ext>
            </a:extLst>
          </p:cNvPr>
          <p:cNvCxnSpPr>
            <a:cxnSpLocks/>
          </p:cNvCxnSpPr>
          <p:nvPr/>
        </p:nvCxnSpPr>
        <p:spPr>
          <a:xfrm>
            <a:off x="8508774" y="2202539"/>
            <a:ext cx="36758" cy="4655461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886D6DC-DAF1-45A9-A8D1-5D4C95A62201}"/>
              </a:ext>
            </a:extLst>
          </p:cNvPr>
          <p:cNvSpPr/>
          <p:nvPr/>
        </p:nvSpPr>
        <p:spPr>
          <a:xfrm>
            <a:off x="8451098" y="2022165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1521BF-DB5A-49C1-81C0-AA16DCF376D8}"/>
              </a:ext>
            </a:extLst>
          </p:cNvPr>
          <p:cNvSpPr/>
          <p:nvPr/>
        </p:nvSpPr>
        <p:spPr>
          <a:xfrm>
            <a:off x="5897964" y="1945316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 SVM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CE6273-845D-474F-9E1E-25E17593E1B2}"/>
              </a:ext>
            </a:extLst>
          </p:cNvPr>
          <p:cNvCxnSpPr>
            <a:cxnSpLocks/>
          </p:cNvCxnSpPr>
          <p:nvPr/>
        </p:nvCxnSpPr>
        <p:spPr>
          <a:xfrm>
            <a:off x="5718764" y="2242686"/>
            <a:ext cx="0" cy="4687503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45A006-6CD2-43E0-A5F3-D0FB4E197F4D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DBEED8-E46A-411F-98BA-67C93D675AB0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 Sampling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C561E43-9A9E-4543-8E7A-4BEDEBD19C18}"/>
              </a:ext>
            </a:extLst>
          </p:cNvPr>
          <p:cNvSpPr/>
          <p:nvPr/>
        </p:nvSpPr>
        <p:spPr>
          <a:xfrm>
            <a:off x="9944168" y="3924001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23622A-5C6A-4D68-8B7D-DD084D0509F8}"/>
              </a:ext>
            </a:extLst>
          </p:cNvPr>
          <p:cNvSpPr/>
          <p:nvPr/>
        </p:nvSpPr>
        <p:spPr>
          <a:xfrm>
            <a:off x="7024629" y="3405412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05567C7-FD75-43F2-A5FE-CA13A9469840}"/>
              </a:ext>
            </a:extLst>
          </p:cNvPr>
          <p:cNvSpPr/>
          <p:nvPr/>
        </p:nvSpPr>
        <p:spPr>
          <a:xfrm>
            <a:off x="5655057" y="2087187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CF43DC0-6F13-480B-90D5-4AEF2093E5DC}"/>
              </a:ext>
            </a:extLst>
          </p:cNvPr>
          <p:cNvSpPr/>
          <p:nvPr/>
        </p:nvSpPr>
        <p:spPr>
          <a:xfrm>
            <a:off x="4302750" y="4824866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D87003-2167-4564-8559-429BB85E8042}"/>
              </a:ext>
            </a:extLst>
          </p:cNvPr>
          <p:cNvSpPr/>
          <p:nvPr/>
        </p:nvSpPr>
        <p:spPr>
          <a:xfrm>
            <a:off x="2975945" y="3132142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5E11F41-4CCA-462C-9938-832EE44AF13C}"/>
              </a:ext>
            </a:extLst>
          </p:cNvPr>
          <p:cNvSpPr/>
          <p:nvPr/>
        </p:nvSpPr>
        <p:spPr>
          <a:xfrm>
            <a:off x="1914833" y="5695564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76EF1E-49D6-4540-8E64-CB8E9E66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40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411C5A-8ECE-424D-8680-2C36C12299BD}"/>
              </a:ext>
            </a:extLst>
          </p:cNvPr>
          <p:cNvCxnSpPr>
            <a:cxnSpLocks/>
          </p:cNvCxnSpPr>
          <p:nvPr/>
        </p:nvCxnSpPr>
        <p:spPr>
          <a:xfrm>
            <a:off x="1972509" y="5849591"/>
            <a:ext cx="0" cy="1008409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2EBF3F-1774-4E2D-9F02-7C3C3C47E425}"/>
              </a:ext>
            </a:extLst>
          </p:cNvPr>
          <p:cNvCxnSpPr>
            <a:cxnSpLocks/>
          </p:cNvCxnSpPr>
          <p:nvPr/>
        </p:nvCxnSpPr>
        <p:spPr>
          <a:xfrm>
            <a:off x="3033621" y="3301465"/>
            <a:ext cx="0" cy="3628724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C88E8C-2002-4FDE-9470-93E477024E0D}"/>
              </a:ext>
            </a:extLst>
          </p:cNvPr>
          <p:cNvSpPr/>
          <p:nvPr/>
        </p:nvSpPr>
        <p:spPr>
          <a:xfrm>
            <a:off x="1542215" y="5165485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 ANN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0A2BD1-3A41-46E7-9CDC-650B10E75BDA}"/>
              </a:ext>
            </a:extLst>
          </p:cNvPr>
          <p:cNvSpPr/>
          <p:nvPr/>
        </p:nvSpPr>
        <p:spPr>
          <a:xfrm>
            <a:off x="517319" y="2960927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 LOGISTIC REGRESSION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A31608-0238-4A89-8FDD-37F5C94F2524}"/>
              </a:ext>
            </a:extLst>
          </p:cNvPr>
          <p:cNvSpPr/>
          <p:nvPr/>
        </p:nvSpPr>
        <p:spPr>
          <a:xfrm>
            <a:off x="10151589" y="3789476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 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XGBoost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8716D7-DEE9-410D-B195-951330750F1C}"/>
              </a:ext>
            </a:extLst>
          </p:cNvPr>
          <p:cNvSpPr/>
          <p:nvPr/>
        </p:nvSpPr>
        <p:spPr>
          <a:xfrm>
            <a:off x="5867163" y="2917064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 KNN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6AF855-2D36-4464-9626-D62A0FFD7CD8}"/>
              </a:ext>
            </a:extLst>
          </p:cNvPr>
          <p:cNvCxnSpPr>
            <a:cxnSpLocks/>
          </p:cNvCxnSpPr>
          <p:nvPr/>
        </p:nvCxnSpPr>
        <p:spPr>
          <a:xfrm>
            <a:off x="10001844" y="4113443"/>
            <a:ext cx="0" cy="2744557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E884130-7EF9-4E92-A725-245519D5EACC}"/>
              </a:ext>
            </a:extLst>
          </p:cNvPr>
          <p:cNvCxnSpPr>
            <a:cxnSpLocks/>
          </p:cNvCxnSpPr>
          <p:nvPr/>
        </p:nvCxnSpPr>
        <p:spPr>
          <a:xfrm>
            <a:off x="7077103" y="3577406"/>
            <a:ext cx="10404" cy="3280594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E8680C-C4B4-4EA8-B4F5-DB311C97A959}"/>
              </a:ext>
            </a:extLst>
          </p:cNvPr>
          <p:cNvSpPr/>
          <p:nvPr/>
        </p:nvSpPr>
        <p:spPr>
          <a:xfrm>
            <a:off x="3182020" y="4326060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CATBoost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ACC2510-3BC8-4625-8F31-20CDD27575F8}"/>
              </a:ext>
            </a:extLst>
          </p:cNvPr>
          <p:cNvCxnSpPr>
            <a:cxnSpLocks/>
          </p:cNvCxnSpPr>
          <p:nvPr/>
        </p:nvCxnSpPr>
        <p:spPr>
          <a:xfrm>
            <a:off x="4365914" y="4989134"/>
            <a:ext cx="0" cy="1941055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1521BF-DB5A-49C1-81C0-AA16DCF376D8}"/>
              </a:ext>
            </a:extLst>
          </p:cNvPr>
          <p:cNvSpPr/>
          <p:nvPr/>
        </p:nvSpPr>
        <p:spPr>
          <a:xfrm>
            <a:off x="5897964" y="1945316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 SVM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CE6273-845D-474F-9E1E-25E17593E1B2}"/>
              </a:ext>
            </a:extLst>
          </p:cNvPr>
          <p:cNvCxnSpPr>
            <a:cxnSpLocks/>
          </p:cNvCxnSpPr>
          <p:nvPr/>
        </p:nvCxnSpPr>
        <p:spPr>
          <a:xfrm>
            <a:off x="5718764" y="2242686"/>
            <a:ext cx="0" cy="4687503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45A006-6CD2-43E0-A5F3-D0FB4E197F4D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DBEED8-E46A-411F-98BA-67C93D675AB0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 Sampling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C561E43-9A9E-4543-8E7A-4BEDEBD19C18}"/>
              </a:ext>
            </a:extLst>
          </p:cNvPr>
          <p:cNvSpPr/>
          <p:nvPr/>
        </p:nvSpPr>
        <p:spPr>
          <a:xfrm>
            <a:off x="9944168" y="3924001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23622A-5C6A-4D68-8B7D-DD084D0509F8}"/>
              </a:ext>
            </a:extLst>
          </p:cNvPr>
          <p:cNvSpPr/>
          <p:nvPr/>
        </p:nvSpPr>
        <p:spPr>
          <a:xfrm>
            <a:off x="7024629" y="3405412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05567C7-FD75-43F2-A5FE-CA13A9469840}"/>
              </a:ext>
            </a:extLst>
          </p:cNvPr>
          <p:cNvSpPr/>
          <p:nvPr/>
        </p:nvSpPr>
        <p:spPr>
          <a:xfrm>
            <a:off x="5655057" y="2087187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CF43DC0-6F13-480B-90D5-4AEF2093E5DC}"/>
              </a:ext>
            </a:extLst>
          </p:cNvPr>
          <p:cNvSpPr/>
          <p:nvPr/>
        </p:nvSpPr>
        <p:spPr>
          <a:xfrm>
            <a:off x="4302750" y="4824866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D87003-2167-4564-8559-429BB85E8042}"/>
              </a:ext>
            </a:extLst>
          </p:cNvPr>
          <p:cNvSpPr/>
          <p:nvPr/>
        </p:nvSpPr>
        <p:spPr>
          <a:xfrm>
            <a:off x="2975945" y="3132142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5E11F41-4CCA-462C-9938-832EE44AF13C}"/>
              </a:ext>
            </a:extLst>
          </p:cNvPr>
          <p:cNvSpPr/>
          <p:nvPr/>
        </p:nvSpPr>
        <p:spPr>
          <a:xfrm>
            <a:off x="1914833" y="5695564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168ACC-0EAE-415D-8047-CC417A95D2BB}"/>
              </a:ext>
            </a:extLst>
          </p:cNvPr>
          <p:cNvSpPr/>
          <p:nvPr/>
        </p:nvSpPr>
        <p:spPr>
          <a:xfrm>
            <a:off x="0" y="1759198"/>
            <a:ext cx="12192000" cy="5100678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43B286-97F8-4E34-A56E-C83940E22987}"/>
              </a:ext>
            </a:extLst>
          </p:cNvPr>
          <p:cNvSpPr/>
          <p:nvPr/>
        </p:nvSpPr>
        <p:spPr>
          <a:xfrm>
            <a:off x="8687973" y="1894986"/>
            <a:ext cx="236790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 RANDOM FOREST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82E8CE-13A3-4CF5-A2A5-0B911625B181}"/>
              </a:ext>
            </a:extLst>
          </p:cNvPr>
          <p:cNvCxnSpPr>
            <a:cxnSpLocks/>
          </p:cNvCxnSpPr>
          <p:nvPr/>
        </p:nvCxnSpPr>
        <p:spPr>
          <a:xfrm>
            <a:off x="8508774" y="2202539"/>
            <a:ext cx="36758" cy="4655461"/>
          </a:xfrm>
          <a:prstGeom prst="line">
            <a:avLst/>
          </a:prstGeom>
          <a:ln w="2857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886D6DC-DAF1-45A9-A8D1-5D4C95A62201}"/>
              </a:ext>
            </a:extLst>
          </p:cNvPr>
          <p:cNvSpPr/>
          <p:nvPr/>
        </p:nvSpPr>
        <p:spPr>
          <a:xfrm>
            <a:off x="8451098" y="2022165"/>
            <a:ext cx="115352" cy="115352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601F2D-D6D5-4F97-871F-DEAC5B8F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8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1147813-CAF4-4662-BF61-C18D60139EC6}"/>
              </a:ext>
            </a:extLst>
          </p:cNvPr>
          <p:cNvSpPr/>
          <p:nvPr/>
        </p:nvSpPr>
        <p:spPr>
          <a:xfrm rot="1681481">
            <a:off x="3620098" y="2399460"/>
            <a:ext cx="783142" cy="753867"/>
          </a:xfrm>
          <a:prstGeom prst="roundRect">
            <a:avLst>
              <a:gd name="adj" fmla="val 31642"/>
            </a:avLst>
          </a:pr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994B845-9374-4719-97B0-AA73FCC06C90}"/>
              </a:ext>
            </a:extLst>
          </p:cNvPr>
          <p:cNvSpPr/>
          <p:nvPr/>
        </p:nvSpPr>
        <p:spPr>
          <a:xfrm rot="19593591">
            <a:off x="2876098" y="2683493"/>
            <a:ext cx="833418" cy="813208"/>
          </a:xfrm>
          <a:prstGeom prst="roundRect">
            <a:avLst>
              <a:gd name="adj" fmla="val 31207"/>
            </a:avLst>
          </a:pr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D90AC1-426D-4AAB-94FD-36B60849E05B}"/>
              </a:ext>
            </a:extLst>
          </p:cNvPr>
          <p:cNvSpPr/>
          <p:nvPr/>
        </p:nvSpPr>
        <p:spPr>
          <a:xfrm>
            <a:off x="2547257" y="300728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3600" b="1" kern="0" dirty="0">
                <a:ln w="12700">
                  <a:noFill/>
                </a:ln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</a:t>
            </a:r>
            <a:r>
              <a:rPr lang="ko-KR" altLang="en-US" sz="3600" b="1" kern="0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소개 및 분석 목적</a:t>
            </a:r>
            <a:endParaRPr lang="en-US" altLang="ko-KR" sz="3600" b="1" kern="0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7998087-B3A7-4547-8292-D777C02A3CD0}"/>
              </a:ext>
            </a:extLst>
          </p:cNvPr>
          <p:cNvSpPr/>
          <p:nvPr/>
        </p:nvSpPr>
        <p:spPr>
          <a:xfrm>
            <a:off x="5445326" y="2878490"/>
            <a:ext cx="128791" cy="128791"/>
          </a:xfrm>
          <a:prstGeom prst="ellipse">
            <a:avLst/>
          </a:prstGeom>
          <a:solidFill>
            <a:srgbClr val="FA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40A878-91C0-4204-A57A-6FE09E6AB782}"/>
              </a:ext>
            </a:extLst>
          </p:cNvPr>
          <p:cNvSpPr/>
          <p:nvPr/>
        </p:nvSpPr>
        <p:spPr>
          <a:xfrm>
            <a:off x="6225672" y="2878491"/>
            <a:ext cx="128791" cy="128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ED7AA3-3423-4B87-862E-C6A657642C18}"/>
              </a:ext>
            </a:extLst>
          </p:cNvPr>
          <p:cNvSpPr/>
          <p:nvPr/>
        </p:nvSpPr>
        <p:spPr>
          <a:xfrm>
            <a:off x="5837539" y="2878491"/>
            <a:ext cx="128791" cy="128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EA079D-0292-4C9B-9265-B9457FFF2703}"/>
              </a:ext>
            </a:extLst>
          </p:cNvPr>
          <p:cNvSpPr/>
          <p:nvPr/>
        </p:nvSpPr>
        <p:spPr>
          <a:xfrm>
            <a:off x="6613805" y="2878490"/>
            <a:ext cx="128791" cy="128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DF5F73-9224-47BB-BCBC-7BF8C33B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82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91503C-1504-4865-84DF-1D4927A195B8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2989AD-43EB-40D3-9609-085B839FD7AB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Forest (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랜덤 포레스트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1832A5E-53FE-40F7-9E77-9F9E138A6977}"/>
              </a:ext>
            </a:extLst>
          </p:cNvPr>
          <p:cNvGrpSpPr/>
          <p:nvPr/>
        </p:nvGrpSpPr>
        <p:grpSpPr>
          <a:xfrm>
            <a:off x="1838130" y="2007259"/>
            <a:ext cx="4074990" cy="3816992"/>
            <a:chOff x="6402557" y="1947098"/>
            <a:chExt cx="4018795" cy="3667163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20C85DE-B5A7-4288-B2C9-06E2BA45E466}"/>
                </a:ext>
              </a:extLst>
            </p:cNvPr>
            <p:cNvSpPr/>
            <p:nvPr/>
          </p:nvSpPr>
          <p:spPr>
            <a:xfrm>
              <a:off x="8174189" y="2423892"/>
              <a:ext cx="168664" cy="16866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3E3A394-22C7-46FD-95C3-5BF8D64E34BC}"/>
                </a:ext>
              </a:extLst>
            </p:cNvPr>
            <p:cNvSpPr/>
            <p:nvPr/>
          </p:nvSpPr>
          <p:spPr>
            <a:xfrm>
              <a:off x="7923000" y="2884449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202EE07-38D2-43A0-BE19-A024CBF5D5CC}"/>
                </a:ext>
              </a:extLst>
            </p:cNvPr>
            <p:cNvSpPr/>
            <p:nvPr/>
          </p:nvSpPr>
          <p:spPr>
            <a:xfrm>
              <a:off x="8637325" y="2848927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F738BF3-69CD-4379-82B1-ED339C629009}"/>
                </a:ext>
              </a:extLst>
            </p:cNvPr>
            <p:cNvSpPr/>
            <p:nvPr/>
          </p:nvSpPr>
          <p:spPr>
            <a:xfrm>
              <a:off x="7693205" y="2336185"/>
              <a:ext cx="1315018" cy="885592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75DE747-94ED-4F8E-BC1A-E3A119024D8B}"/>
                </a:ext>
              </a:extLst>
            </p:cNvPr>
            <p:cNvSpPr/>
            <p:nvPr/>
          </p:nvSpPr>
          <p:spPr>
            <a:xfrm>
              <a:off x="8266427" y="2800117"/>
              <a:ext cx="168664" cy="168664"/>
            </a:xfrm>
            <a:prstGeom prst="ellipse">
              <a:avLst/>
            </a:prstGeom>
            <a:solidFill>
              <a:srgbClr val="7CA4A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11048E4D-B579-4FF2-8E33-C29D5D2DB06B}"/>
                </a:ext>
              </a:extLst>
            </p:cNvPr>
            <p:cNvSpPr/>
            <p:nvPr/>
          </p:nvSpPr>
          <p:spPr>
            <a:xfrm>
              <a:off x="8478787" y="2508224"/>
              <a:ext cx="168664" cy="168664"/>
            </a:xfrm>
            <a:prstGeom prst="ellipse">
              <a:avLst/>
            </a:prstGeom>
            <a:solidFill>
              <a:srgbClr val="FAC3B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444720-E527-4533-AD5B-F18BC9B73445}"/>
                </a:ext>
              </a:extLst>
            </p:cNvPr>
            <p:cNvSpPr/>
            <p:nvPr/>
          </p:nvSpPr>
          <p:spPr>
            <a:xfrm>
              <a:off x="7891531" y="2610317"/>
              <a:ext cx="168664" cy="168664"/>
            </a:xfrm>
            <a:prstGeom prst="ellipse">
              <a:avLst/>
            </a:prstGeom>
            <a:solidFill>
              <a:srgbClr val="85858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51D8E096-9306-4C90-9277-02D0AA970DE4}"/>
                </a:ext>
              </a:extLst>
            </p:cNvPr>
            <p:cNvCxnSpPr>
              <a:stCxn id="107" idx="2"/>
            </p:cNvCxnSpPr>
            <p:nvPr/>
          </p:nvCxnSpPr>
          <p:spPr>
            <a:xfrm flipH="1">
              <a:off x="7146358" y="3221777"/>
              <a:ext cx="1204356" cy="474528"/>
            </a:xfrm>
            <a:prstGeom prst="straightConnector1">
              <a:avLst/>
            </a:prstGeom>
            <a:ln w="9525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9BCB651B-0A2B-4F93-8E4D-00490E5438E1}"/>
                </a:ext>
              </a:extLst>
            </p:cNvPr>
            <p:cNvCxnSpPr>
              <a:cxnSpLocks/>
            </p:cNvCxnSpPr>
            <p:nvPr/>
          </p:nvCxnSpPr>
          <p:spPr>
            <a:xfrm>
              <a:off x="8350714" y="3224132"/>
              <a:ext cx="1204356" cy="474528"/>
            </a:xfrm>
            <a:prstGeom prst="straightConnector1">
              <a:avLst/>
            </a:prstGeom>
            <a:ln w="9525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92FE24F5-3FBE-4EE5-9124-5B15D9BC3BBB}"/>
                </a:ext>
              </a:extLst>
            </p:cNvPr>
            <p:cNvCxnSpPr>
              <a:cxnSpLocks/>
            </p:cNvCxnSpPr>
            <p:nvPr/>
          </p:nvCxnSpPr>
          <p:spPr>
            <a:xfrm>
              <a:off x="8350714" y="3221777"/>
              <a:ext cx="0" cy="537281"/>
            </a:xfrm>
            <a:prstGeom prst="straightConnector1">
              <a:avLst/>
            </a:prstGeom>
            <a:ln w="9525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672972C-F385-4E4A-88B3-CB36BF59A547}"/>
                </a:ext>
              </a:extLst>
            </p:cNvPr>
            <p:cNvGrpSpPr/>
            <p:nvPr/>
          </p:nvGrpSpPr>
          <p:grpSpPr>
            <a:xfrm>
              <a:off x="6407698" y="3951770"/>
              <a:ext cx="1131620" cy="797326"/>
              <a:chOff x="5538738" y="4986601"/>
              <a:chExt cx="1131620" cy="797326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691B3C3-44C9-4007-8837-DA3BC0BC8954}"/>
                  </a:ext>
                </a:extLst>
              </p:cNvPr>
              <p:cNvSpPr/>
              <p:nvPr/>
            </p:nvSpPr>
            <p:spPr>
              <a:xfrm>
                <a:off x="6054217" y="4986601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4B30F4E-D0BA-4361-98AB-4AD4AD05B494}"/>
                  </a:ext>
                </a:extLst>
              </p:cNvPr>
              <p:cNvCxnSpPr>
                <a:cxnSpLocks/>
                <a:stCxn id="113" idx="3"/>
                <a:endCxn id="140" idx="7"/>
              </p:cNvCxnSpPr>
              <p:nvPr/>
            </p:nvCxnSpPr>
            <p:spPr>
              <a:xfrm flipH="1">
                <a:off x="5828083" y="5053705"/>
                <a:ext cx="237647" cy="1657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772390E1-88D6-4722-8691-FF4A1BEEF28C}"/>
                  </a:ext>
                </a:extLst>
              </p:cNvPr>
              <p:cNvSpPr/>
              <p:nvPr/>
            </p:nvSpPr>
            <p:spPr>
              <a:xfrm>
                <a:off x="5538738" y="5705310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766BB003-7F76-407A-8BD4-374F85060AFE}"/>
                  </a:ext>
                </a:extLst>
              </p:cNvPr>
              <p:cNvSpPr/>
              <p:nvPr/>
            </p:nvSpPr>
            <p:spPr>
              <a:xfrm>
                <a:off x="5689167" y="5705310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7CF60439-A0A0-4C39-A21D-5262B3D2A6C2}"/>
                  </a:ext>
                </a:extLst>
              </p:cNvPr>
              <p:cNvSpPr/>
              <p:nvPr/>
            </p:nvSpPr>
            <p:spPr>
              <a:xfrm>
                <a:off x="5839596" y="5705310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461ADBF1-9B4E-4CA2-9CBB-0B9CC759FB66}"/>
                  </a:ext>
                </a:extLst>
              </p:cNvPr>
              <p:cNvSpPr/>
              <p:nvPr/>
            </p:nvSpPr>
            <p:spPr>
              <a:xfrm>
                <a:off x="5990025" y="5705310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0F133719-009B-4BFB-99AE-5B6EA1046C7E}"/>
                  </a:ext>
                </a:extLst>
              </p:cNvPr>
              <p:cNvSpPr/>
              <p:nvPr/>
            </p:nvSpPr>
            <p:spPr>
              <a:xfrm>
                <a:off x="6140454" y="5705309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0B7D7B77-D42E-4110-991D-36B0DD861A98}"/>
                  </a:ext>
                </a:extLst>
              </p:cNvPr>
              <p:cNvSpPr/>
              <p:nvPr/>
            </p:nvSpPr>
            <p:spPr>
              <a:xfrm>
                <a:off x="6290883" y="5705309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9081FD02-253F-4F2C-A485-576C96C31DBF}"/>
                  </a:ext>
                </a:extLst>
              </p:cNvPr>
              <p:cNvSpPr/>
              <p:nvPr/>
            </p:nvSpPr>
            <p:spPr>
              <a:xfrm>
                <a:off x="6442537" y="5705309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6F8740EF-41BE-4BBE-88E2-07FCEA37403E}"/>
                  </a:ext>
                </a:extLst>
              </p:cNvPr>
              <p:cNvSpPr/>
              <p:nvPr/>
            </p:nvSpPr>
            <p:spPr>
              <a:xfrm>
                <a:off x="6591741" y="5705309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3DC67D92-9D8E-4B87-B572-ED4A8F40E453}"/>
                  </a:ext>
                </a:extLst>
              </p:cNvPr>
              <p:cNvSpPr/>
              <p:nvPr/>
            </p:nvSpPr>
            <p:spPr>
              <a:xfrm>
                <a:off x="5615935" y="5434797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E5E08B74-BCFC-464F-BBED-F88EC3966919}"/>
                  </a:ext>
                </a:extLst>
              </p:cNvPr>
              <p:cNvSpPr/>
              <p:nvPr/>
            </p:nvSpPr>
            <p:spPr>
              <a:xfrm>
                <a:off x="5900615" y="5434798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875446FE-2E54-4C02-96C0-771C6FCE0DD9}"/>
                  </a:ext>
                </a:extLst>
              </p:cNvPr>
              <p:cNvSpPr/>
              <p:nvPr/>
            </p:nvSpPr>
            <p:spPr>
              <a:xfrm>
                <a:off x="6212770" y="5434797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26379318-6D75-489E-850B-6D412CF5428B}"/>
                  </a:ext>
                </a:extLst>
              </p:cNvPr>
              <p:cNvSpPr/>
              <p:nvPr/>
            </p:nvSpPr>
            <p:spPr>
              <a:xfrm>
                <a:off x="6493716" y="5434797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E69C5B26-8D7B-427A-A6DF-FAC26A9C78F5}"/>
                  </a:ext>
                </a:extLst>
              </p:cNvPr>
              <p:cNvSpPr/>
              <p:nvPr/>
            </p:nvSpPr>
            <p:spPr>
              <a:xfrm>
                <a:off x="5760979" y="5207930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D29704A2-5CE3-4F52-8829-880840D8E1F7}"/>
                  </a:ext>
                </a:extLst>
              </p:cNvPr>
              <p:cNvSpPr/>
              <p:nvPr/>
            </p:nvSpPr>
            <p:spPr>
              <a:xfrm>
                <a:off x="6352406" y="5207929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1464FDAC-67DA-43B3-A268-48069B2DE310}"/>
                  </a:ext>
                </a:extLst>
              </p:cNvPr>
              <p:cNvCxnSpPr>
                <a:cxnSpLocks/>
                <a:stCxn id="113" idx="5"/>
                <a:endCxn id="141" idx="1"/>
              </p:cNvCxnSpPr>
              <p:nvPr/>
            </p:nvCxnSpPr>
            <p:spPr>
              <a:xfrm>
                <a:off x="6121321" y="5053705"/>
                <a:ext cx="242598" cy="1657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6DE63F13-769B-48BC-A598-8E7107A68533}"/>
                  </a:ext>
                </a:extLst>
              </p:cNvPr>
              <p:cNvCxnSpPr>
                <a:cxnSpLocks/>
                <a:stCxn id="140" idx="3"/>
                <a:endCxn id="136" idx="0"/>
              </p:cNvCxnSpPr>
              <p:nvPr/>
            </p:nvCxnSpPr>
            <p:spPr>
              <a:xfrm flipH="1">
                <a:off x="5655244" y="5275034"/>
                <a:ext cx="117248" cy="1597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058ACC79-A154-43DA-B586-0E1FF4A24ACB}"/>
                  </a:ext>
                </a:extLst>
              </p:cNvPr>
              <p:cNvCxnSpPr>
                <a:cxnSpLocks/>
                <a:stCxn id="136" idx="4"/>
                <a:endCxn id="128" idx="0"/>
              </p:cNvCxnSpPr>
              <p:nvPr/>
            </p:nvCxnSpPr>
            <p:spPr>
              <a:xfrm flipH="1">
                <a:off x="5578047" y="5513414"/>
                <a:ext cx="77197" cy="191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F120452-43CB-436A-A12F-2825B2B601B0}"/>
                  </a:ext>
                </a:extLst>
              </p:cNvPr>
              <p:cNvCxnSpPr>
                <a:cxnSpLocks/>
                <a:stCxn id="137" idx="4"/>
                <a:endCxn id="130" idx="0"/>
              </p:cNvCxnSpPr>
              <p:nvPr/>
            </p:nvCxnSpPr>
            <p:spPr>
              <a:xfrm flipH="1">
                <a:off x="5878905" y="5513415"/>
                <a:ext cx="61019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45897169-F806-40B1-B8E3-714579282ACE}"/>
                  </a:ext>
                </a:extLst>
              </p:cNvPr>
              <p:cNvCxnSpPr>
                <a:cxnSpLocks/>
                <a:stCxn id="138" idx="4"/>
                <a:endCxn id="132" idx="0"/>
              </p:cNvCxnSpPr>
              <p:nvPr/>
            </p:nvCxnSpPr>
            <p:spPr>
              <a:xfrm flipH="1">
                <a:off x="6179763" y="5513414"/>
                <a:ext cx="72316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21082CCD-3068-4401-9D83-C7936446CA94}"/>
                  </a:ext>
                </a:extLst>
              </p:cNvPr>
              <p:cNvCxnSpPr>
                <a:cxnSpLocks/>
                <a:stCxn id="139" idx="4"/>
                <a:endCxn id="134" idx="0"/>
              </p:cNvCxnSpPr>
              <p:nvPr/>
            </p:nvCxnSpPr>
            <p:spPr>
              <a:xfrm flipH="1">
                <a:off x="6481846" y="5513414"/>
                <a:ext cx="51179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E915E486-FFF3-4B9C-BF7B-BE621FBABD24}"/>
                  </a:ext>
                </a:extLst>
              </p:cNvPr>
              <p:cNvCxnSpPr>
                <a:cxnSpLocks/>
                <a:stCxn id="136" idx="4"/>
                <a:endCxn id="129" idx="0"/>
              </p:cNvCxnSpPr>
              <p:nvPr/>
            </p:nvCxnSpPr>
            <p:spPr>
              <a:xfrm>
                <a:off x="5655244" y="5513414"/>
                <a:ext cx="73232" cy="191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40E44108-D7AF-4C20-A7FD-D570BFFE07F0}"/>
                  </a:ext>
                </a:extLst>
              </p:cNvPr>
              <p:cNvCxnSpPr>
                <a:cxnSpLocks/>
                <a:stCxn id="137" idx="4"/>
                <a:endCxn id="131" idx="0"/>
              </p:cNvCxnSpPr>
              <p:nvPr/>
            </p:nvCxnSpPr>
            <p:spPr>
              <a:xfrm>
                <a:off x="5939924" y="5513415"/>
                <a:ext cx="89410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F3461769-ECB9-4429-8E07-1E30255061D8}"/>
                  </a:ext>
                </a:extLst>
              </p:cNvPr>
              <p:cNvCxnSpPr>
                <a:cxnSpLocks/>
                <a:stCxn id="138" idx="4"/>
                <a:endCxn id="133" idx="0"/>
              </p:cNvCxnSpPr>
              <p:nvPr/>
            </p:nvCxnSpPr>
            <p:spPr>
              <a:xfrm>
                <a:off x="6252079" y="5513414"/>
                <a:ext cx="78113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B3755F73-F22F-4247-9D3C-B320C0C6494C}"/>
                  </a:ext>
                </a:extLst>
              </p:cNvPr>
              <p:cNvCxnSpPr>
                <a:cxnSpLocks/>
                <a:stCxn id="139" idx="4"/>
                <a:endCxn id="135" idx="0"/>
              </p:cNvCxnSpPr>
              <p:nvPr/>
            </p:nvCxnSpPr>
            <p:spPr>
              <a:xfrm>
                <a:off x="6533025" y="5513414"/>
                <a:ext cx="98025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A3571B98-1C2D-4F2D-9007-67F199293973}"/>
                  </a:ext>
                </a:extLst>
              </p:cNvPr>
              <p:cNvCxnSpPr>
                <a:cxnSpLocks/>
                <a:stCxn id="140" idx="5"/>
                <a:endCxn id="137" idx="0"/>
              </p:cNvCxnSpPr>
              <p:nvPr/>
            </p:nvCxnSpPr>
            <p:spPr>
              <a:xfrm>
                <a:off x="5828083" y="5275034"/>
                <a:ext cx="111841" cy="1597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FCED6EDF-E52B-412A-8C55-51B4C3F4CF8E}"/>
                  </a:ext>
                </a:extLst>
              </p:cNvPr>
              <p:cNvCxnSpPr>
                <a:cxnSpLocks/>
                <a:endCxn id="139" idx="0"/>
              </p:cNvCxnSpPr>
              <p:nvPr/>
            </p:nvCxnSpPr>
            <p:spPr>
              <a:xfrm>
                <a:off x="6419390" y="5275446"/>
                <a:ext cx="113635" cy="159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BEC2F085-9047-43C3-B886-440E2379B3CA}"/>
                  </a:ext>
                </a:extLst>
              </p:cNvPr>
              <p:cNvCxnSpPr>
                <a:cxnSpLocks/>
                <a:stCxn id="141" idx="3"/>
                <a:endCxn id="138" idx="0"/>
              </p:cNvCxnSpPr>
              <p:nvPr/>
            </p:nvCxnSpPr>
            <p:spPr>
              <a:xfrm flipH="1">
                <a:off x="6252079" y="5275033"/>
                <a:ext cx="111840" cy="1597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6488F373-6ED6-4697-A9C9-1D95DA965FA3}"/>
                </a:ext>
              </a:extLst>
            </p:cNvPr>
            <p:cNvGrpSpPr/>
            <p:nvPr/>
          </p:nvGrpSpPr>
          <p:grpSpPr>
            <a:xfrm>
              <a:off x="7829372" y="3951770"/>
              <a:ext cx="1131620" cy="797326"/>
              <a:chOff x="5538738" y="4986601"/>
              <a:chExt cx="1131620" cy="797326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EC1A81BE-2D9F-439A-AEF7-9AB83458FA74}"/>
                  </a:ext>
                </a:extLst>
              </p:cNvPr>
              <p:cNvSpPr/>
              <p:nvPr/>
            </p:nvSpPr>
            <p:spPr>
              <a:xfrm>
                <a:off x="6054217" y="4986601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F8A337C0-FDDD-40D2-AD0F-492A679320AB}"/>
                  </a:ext>
                </a:extLst>
              </p:cNvPr>
              <p:cNvCxnSpPr>
                <a:cxnSpLocks/>
                <a:stCxn id="191" idx="3"/>
                <a:endCxn id="205" idx="7"/>
              </p:cNvCxnSpPr>
              <p:nvPr/>
            </p:nvCxnSpPr>
            <p:spPr>
              <a:xfrm flipH="1">
                <a:off x="5828083" y="5053705"/>
                <a:ext cx="237647" cy="1657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CA9DA1BD-F5CD-454A-A120-EC584B61C532}"/>
                  </a:ext>
                </a:extLst>
              </p:cNvPr>
              <p:cNvSpPr/>
              <p:nvPr/>
            </p:nvSpPr>
            <p:spPr>
              <a:xfrm>
                <a:off x="5538738" y="5705310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156B53A5-9AC1-49F8-B3A8-05546495F331}"/>
                  </a:ext>
                </a:extLst>
              </p:cNvPr>
              <p:cNvSpPr/>
              <p:nvPr/>
            </p:nvSpPr>
            <p:spPr>
              <a:xfrm>
                <a:off x="5689167" y="5705310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0548AB68-6819-44D0-81C7-328B4BBC9863}"/>
                  </a:ext>
                </a:extLst>
              </p:cNvPr>
              <p:cNvSpPr/>
              <p:nvPr/>
            </p:nvSpPr>
            <p:spPr>
              <a:xfrm>
                <a:off x="5839596" y="5705310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F7147D45-0D5E-42D1-8F78-3CACDF937A68}"/>
                  </a:ext>
                </a:extLst>
              </p:cNvPr>
              <p:cNvSpPr/>
              <p:nvPr/>
            </p:nvSpPr>
            <p:spPr>
              <a:xfrm>
                <a:off x="5990025" y="5705310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7A5DCDF7-1D1B-46A5-AA37-9BF7F7FB4010}"/>
                  </a:ext>
                </a:extLst>
              </p:cNvPr>
              <p:cNvSpPr/>
              <p:nvPr/>
            </p:nvSpPr>
            <p:spPr>
              <a:xfrm>
                <a:off x="6140454" y="5705309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5A343605-747C-4881-B1EF-404E557202D3}"/>
                  </a:ext>
                </a:extLst>
              </p:cNvPr>
              <p:cNvSpPr/>
              <p:nvPr/>
            </p:nvSpPr>
            <p:spPr>
              <a:xfrm>
                <a:off x="6290883" y="5705309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6BAAE26A-CC0C-48C0-ACBF-087F8BA871C4}"/>
                  </a:ext>
                </a:extLst>
              </p:cNvPr>
              <p:cNvSpPr/>
              <p:nvPr/>
            </p:nvSpPr>
            <p:spPr>
              <a:xfrm>
                <a:off x="6442537" y="5705309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4301EF9C-DFB7-43EB-9256-265EE3B0BF60}"/>
                  </a:ext>
                </a:extLst>
              </p:cNvPr>
              <p:cNvSpPr/>
              <p:nvPr/>
            </p:nvSpPr>
            <p:spPr>
              <a:xfrm>
                <a:off x="6591741" y="5705309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12D5E1C-53DF-4239-85E6-C16E8D0B202E}"/>
                  </a:ext>
                </a:extLst>
              </p:cNvPr>
              <p:cNvSpPr/>
              <p:nvPr/>
            </p:nvSpPr>
            <p:spPr>
              <a:xfrm>
                <a:off x="5615935" y="5434797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686FA4F7-EA09-49FE-9C7D-E3BE43D79791}"/>
                  </a:ext>
                </a:extLst>
              </p:cNvPr>
              <p:cNvSpPr/>
              <p:nvPr/>
            </p:nvSpPr>
            <p:spPr>
              <a:xfrm>
                <a:off x="5900615" y="5434798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8B3A8D23-8A71-4B22-9045-47F957DCAE0D}"/>
                  </a:ext>
                </a:extLst>
              </p:cNvPr>
              <p:cNvSpPr/>
              <p:nvPr/>
            </p:nvSpPr>
            <p:spPr>
              <a:xfrm>
                <a:off x="6212770" y="5434797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CF935A8D-ED73-4E87-8E46-DDF8DADBB828}"/>
                  </a:ext>
                </a:extLst>
              </p:cNvPr>
              <p:cNvSpPr/>
              <p:nvPr/>
            </p:nvSpPr>
            <p:spPr>
              <a:xfrm>
                <a:off x="6493716" y="5434797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452FF0D7-7B9E-4A87-8C76-AA8DB4E56DCF}"/>
                  </a:ext>
                </a:extLst>
              </p:cNvPr>
              <p:cNvSpPr/>
              <p:nvPr/>
            </p:nvSpPr>
            <p:spPr>
              <a:xfrm>
                <a:off x="5760979" y="5207930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B467F51E-8830-4229-ADD7-11B71A2152BF}"/>
                  </a:ext>
                </a:extLst>
              </p:cNvPr>
              <p:cNvSpPr/>
              <p:nvPr/>
            </p:nvSpPr>
            <p:spPr>
              <a:xfrm>
                <a:off x="6352406" y="5207929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BEB843C2-502F-4FEF-A0AE-9B1622C37616}"/>
                  </a:ext>
                </a:extLst>
              </p:cNvPr>
              <p:cNvCxnSpPr>
                <a:cxnSpLocks/>
                <a:stCxn id="191" idx="5"/>
                <a:endCxn id="206" idx="1"/>
              </p:cNvCxnSpPr>
              <p:nvPr/>
            </p:nvCxnSpPr>
            <p:spPr>
              <a:xfrm>
                <a:off x="6121321" y="5053705"/>
                <a:ext cx="242598" cy="1657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9490CB76-2071-4809-A067-1B34D163F4DF}"/>
                  </a:ext>
                </a:extLst>
              </p:cNvPr>
              <p:cNvCxnSpPr>
                <a:cxnSpLocks/>
                <a:stCxn id="205" idx="3"/>
                <a:endCxn id="201" idx="0"/>
              </p:cNvCxnSpPr>
              <p:nvPr/>
            </p:nvCxnSpPr>
            <p:spPr>
              <a:xfrm flipH="1">
                <a:off x="5655244" y="5275034"/>
                <a:ext cx="117248" cy="1597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F964CE05-79D1-4911-A27E-1080064F15CE}"/>
                  </a:ext>
                </a:extLst>
              </p:cNvPr>
              <p:cNvCxnSpPr>
                <a:cxnSpLocks/>
                <a:stCxn id="201" idx="4"/>
                <a:endCxn id="193" idx="0"/>
              </p:cNvCxnSpPr>
              <p:nvPr/>
            </p:nvCxnSpPr>
            <p:spPr>
              <a:xfrm flipH="1">
                <a:off x="5578047" y="5513414"/>
                <a:ext cx="77197" cy="191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5F94048A-D1E1-475B-AD27-EEE0E4AFD0F4}"/>
                  </a:ext>
                </a:extLst>
              </p:cNvPr>
              <p:cNvCxnSpPr>
                <a:cxnSpLocks/>
                <a:stCxn id="202" idx="4"/>
                <a:endCxn id="195" idx="0"/>
              </p:cNvCxnSpPr>
              <p:nvPr/>
            </p:nvCxnSpPr>
            <p:spPr>
              <a:xfrm flipH="1">
                <a:off x="5878905" y="5513415"/>
                <a:ext cx="61019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0767756B-3D1E-4497-8E86-CFDDA8E9DCAA}"/>
                  </a:ext>
                </a:extLst>
              </p:cNvPr>
              <p:cNvCxnSpPr>
                <a:cxnSpLocks/>
                <a:stCxn id="203" idx="4"/>
                <a:endCxn id="197" idx="0"/>
              </p:cNvCxnSpPr>
              <p:nvPr/>
            </p:nvCxnSpPr>
            <p:spPr>
              <a:xfrm flipH="1">
                <a:off x="6179763" y="5513414"/>
                <a:ext cx="72316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CAFBB3E2-ECD1-4D9A-B357-A95C92342EAC}"/>
                  </a:ext>
                </a:extLst>
              </p:cNvPr>
              <p:cNvCxnSpPr>
                <a:cxnSpLocks/>
                <a:stCxn id="204" idx="4"/>
                <a:endCxn id="199" idx="0"/>
              </p:cNvCxnSpPr>
              <p:nvPr/>
            </p:nvCxnSpPr>
            <p:spPr>
              <a:xfrm flipH="1">
                <a:off x="6481846" y="5513414"/>
                <a:ext cx="51179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7EF3D5D7-780E-4F57-9628-6A27FA8EAC3A}"/>
                  </a:ext>
                </a:extLst>
              </p:cNvPr>
              <p:cNvCxnSpPr>
                <a:cxnSpLocks/>
                <a:stCxn id="201" idx="4"/>
                <a:endCxn id="194" idx="0"/>
              </p:cNvCxnSpPr>
              <p:nvPr/>
            </p:nvCxnSpPr>
            <p:spPr>
              <a:xfrm>
                <a:off x="5655244" y="5513414"/>
                <a:ext cx="73232" cy="191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B8840184-A025-4382-A1E1-DCD3020FAE2C}"/>
                  </a:ext>
                </a:extLst>
              </p:cNvPr>
              <p:cNvCxnSpPr>
                <a:cxnSpLocks/>
                <a:stCxn id="202" idx="4"/>
                <a:endCxn id="196" idx="0"/>
              </p:cNvCxnSpPr>
              <p:nvPr/>
            </p:nvCxnSpPr>
            <p:spPr>
              <a:xfrm>
                <a:off x="5939924" y="5513415"/>
                <a:ext cx="89410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3066421-B569-45B6-A00C-D70B55807377}"/>
                  </a:ext>
                </a:extLst>
              </p:cNvPr>
              <p:cNvCxnSpPr>
                <a:cxnSpLocks/>
                <a:stCxn id="203" idx="4"/>
                <a:endCxn id="198" idx="0"/>
              </p:cNvCxnSpPr>
              <p:nvPr/>
            </p:nvCxnSpPr>
            <p:spPr>
              <a:xfrm>
                <a:off x="6252079" y="5513414"/>
                <a:ext cx="78113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35240E82-71E6-4ADC-B151-23267BD3A3BA}"/>
                  </a:ext>
                </a:extLst>
              </p:cNvPr>
              <p:cNvCxnSpPr>
                <a:cxnSpLocks/>
                <a:stCxn id="204" idx="4"/>
                <a:endCxn id="200" idx="0"/>
              </p:cNvCxnSpPr>
              <p:nvPr/>
            </p:nvCxnSpPr>
            <p:spPr>
              <a:xfrm>
                <a:off x="6533025" y="5513414"/>
                <a:ext cx="98025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4C4BF51C-F8D8-49E4-88AC-D43C5A16A835}"/>
                  </a:ext>
                </a:extLst>
              </p:cNvPr>
              <p:cNvCxnSpPr>
                <a:cxnSpLocks/>
                <a:stCxn id="205" idx="5"/>
                <a:endCxn id="202" idx="0"/>
              </p:cNvCxnSpPr>
              <p:nvPr/>
            </p:nvCxnSpPr>
            <p:spPr>
              <a:xfrm>
                <a:off x="5828083" y="5275034"/>
                <a:ext cx="111841" cy="1597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D82F3926-E1E3-4DE4-8B43-51B990DA0EB6}"/>
                  </a:ext>
                </a:extLst>
              </p:cNvPr>
              <p:cNvCxnSpPr>
                <a:cxnSpLocks/>
                <a:endCxn id="204" idx="0"/>
              </p:cNvCxnSpPr>
              <p:nvPr/>
            </p:nvCxnSpPr>
            <p:spPr>
              <a:xfrm>
                <a:off x="6419390" y="5275446"/>
                <a:ext cx="113635" cy="159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8BC15913-6EC2-4A64-B6B2-F6D26B0A2EBF}"/>
                  </a:ext>
                </a:extLst>
              </p:cNvPr>
              <p:cNvCxnSpPr>
                <a:cxnSpLocks/>
                <a:stCxn id="206" idx="3"/>
                <a:endCxn id="203" idx="0"/>
              </p:cNvCxnSpPr>
              <p:nvPr/>
            </p:nvCxnSpPr>
            <p:spPr>
              <a:xfrm flipH="1">
                <a:off x="6252079" y="5275033"/>
                <a:ext cx="111840" cy="1597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9258FDB4-AEF5-473B-B7D6-F30F82AECC63}"/>
                </a:ext>
              </a:extLst>
            </p:cNvPr>
            <p:cNvGrpSpPr/>
            <p:nvPr/>
          </p:nvGrpSpPr>
          <p:grpSpPr>
            <a:xfrm>
              <a:off x="9251046" y="3951770"/>
              <a:ext cx="1131620" cy="797326"/>
              <a:chOff x="5538738" y="4986601"/>
              <a:chExt cx="1131620" cy="797326"/>
            </a:xfrm>
          </p:grpSpPr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A30FF458-7AEF-4D23-9820-346A459E4D27}"/>
                  </a:ext>
                </a:extLst>
              </p:cNvPr>
              <p:cNvSpPr/>
              <p:nvPr/>
            </p:nvSpPr>
            <p:spPr>
              <a:xfrm>
                <a:off x="6054217" y="4986601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640F3A5B-E397-40FB-8D80-3D046E031577}"/>
                  </a:ext>
                </a:extLst>
              </p:cNvPr>
              <p:cNvCxnSpPr>
                <a:cxnSpLocks/>
                <a:stCxn id="221" idx="3"/>
                <a:endCxn id="235" idx="7"/>
              </p:cNvCxnSpPr>
              <p:nvPr/>
            </p:nvCxnSpPr>
            <p:spPr>
              <a:xfrm flipH="1">
                <a:off x="5828083" y="5053705"/>
                <a:ext cx="237647" cy="1657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67EA77C3-BBD7-45FB-814B-C75D1437297D}"/>
                  </a:ext>
                </a:extLst>
              </p:cNvPr>
              <p:cNvSpPr/>
              <p:nvPr/>
            </p:nvSpPr>
            <p:spPr>
              <a:xfrm>
                <a:off x="5538738" y="5705310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A989EDE3-6CEE-4445-A1A4-E9DCA5F07627}"/>
                  </a:ext>
                </a:extLst>
              </p:cNvPr>
              <p:cNvSpPr/>
              <p:nvPr/>
            </p:nvSpPr>
            <p:spPr>
              <a:xfrm>
                <a:off x="5689167" y="5705310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9067CFCF-F517-4B33-AB18-5D00EE87E852}"/>
                  </a:ext>
                </a:extLst>
              </p:cNvPr>
              <p:cNvSpPr/>
              <p:nvPr/>
            </p:nvSpPr>
            <p:spPr>
              <a:xfrm>
                <a:off x="5839596" y="5705310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8B342DB9-7CAD-481D-8331-037B4EA4B917}"/>
                  </a:ext>
                </a:extLst>
              </p:cNvPr>
              <p:cNvSpPr/>
              <p:nvPr/>
            </p:nvSpPr>
            <p:spPr>
              <a:xfrm>
                <a:off x="5990025" y="5705310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B9C37CD2-534A-439D-90CD-0C5B4F92E032}"/>
                  </a:ext>
                </a:extLst>
              </p:cNvPr>
              <p:cNvSpPr/>
              <p:nvPr/>
            </p:nvSpPr>
            <p:spPr>
              <a:xfrm>
                <a:off x="6140454" y="5705309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0AE62384-58B5-4C2C-BA61-E55D610D8F5C}"/>
                  </a:ext>
                </a:extLst>
              </p:cNvPr>
              <p:cNvSpPr/>
              <p:nvPr/>
            </p:nvSpPr>
            <p:spPr>
              <a:xfrm>
                <a:off x="6290883" y="5705309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BE8AB99F-EE5E-4B07-913A-69609EE594A5}"/>
                  </a:ext>
                </a:extLst>
              </p:cNvPr>
              <p:cNvSpPr/>
              <p:nvPr/>
            </p:nvSpPr>
            <p:spPr>
              <a:xfrm>
                <a:off x="6442537" y="5705309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9F59E7E3-4806-4C72-8300-21CB11850959}"/>
                  </a:ext>
                </a:extLst>
              </p:cNvPr>
              <p:cNvSpPr/>
              <p:nvPr/>
            </p:nvSpPr>
            <p:spPr>
              <a:xfrm>
                <a:off x="6591741" y="5705309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BA58D41E-B863-42F7-8C31-E72657DCBD9B}"/>
                  </a:ext>
                </a:extLst>
              </p:cNvPr>
              <p:cNvSpPr/>
              <p:nvPr/>
            </p:nvSpPr>
            <p:spPr>
              <a:xfrm>
                <a:off x="5615935" y="5434797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>
                <a:extLst>
                  <a:ext uri="{FF2B5EF4-FFF2-40B4-BE49-F238E27FC236}">
                    <a16:creationId xmlns:a16="http://schemas.microsoft.com/office/drawing/2014/main" id="{2B0B6673-0D73-4F3E-8F3C-CBDEE4E9300B}"/>
                  </a:ext>
                </a:extLst>
              </p:cNvPr>
              <p:cNvSpPr/>
              <p:nvPr/>
            </p:nvSpPr>
            <p:spPr>
              <a:xfrm>
                <a:off x="5900615" y="5434798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A9FB9426-1C13-4FBA-9690-93A2A29F42E4}"/>
                  </a:ext>
                </a:extLst>
              </p:cNvPr>
              <p:cNvSpPr/>
              <p:nvPr/>
            </p:nvSpPr>
            <p:spPr>
              <a:xfrm>
                <a:off x="6212770" y="5434797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>
                <a:extLst>
                  <a:ext uri="{FF2B5EF4-FFF2-40B4-BE49-F238E27FC236}">
                    <a16:creationId xmlns:a16="http://schemas.microsoft.com/office/drawing/2014/main" id="{E665915E-E301-4DAB-825A-1F45F6C9628D}"/>
                  </a:ext>
                </a:extLst>
              </p:cNvPr>
              <p:cNvSpPr/>
              <p:nvPr/>
            </p:nvSpPr>
            <p:spPr>
              <a:xfrm>
                <a:off x="6493716" y="5434797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F0B68A33-668F-44A4-939F-FAAFCD2680AE}"/>
                  </a:ext>
                </a:extLst>
              </p:cNvPr>
              <p:cNvSpPr/>
              <p:nvPr/>
            </p:nvSpPr>
            <p:spPr>
              <a:xfrm>
                <a:off x="5760979" y="5207930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46517068-2C06-40D2-959D-58304DBEAC21}"/>
                  </a:ext>
                </a:extLst>
              </p:cNvPr>
              <p:cNvSpPr/>
              <p:nvPr/>
            </p:nvSpPr>
            <p:spPr>
              <a:xfrm>
                <a:off x="6352406" y="5207929"/>
                <a:ext cx="78617" cy="78617"/>
              </a:xfrm>
              <a:prstGeom prst="ellipse">
                <a:avLst/>
              </a:prstGeom>
              <a:solidFill>
                <a:srgbClr val="BFD3D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86EBADB6-1A67-4589-92FF-0C4B593D5EF6}"/>
                  </a:ext>
                </a:extLst>
              </p:cNvPr>
              <p:cNvCxnSpPr>
                <a:cxnSpLocks/>
                <a:stCxn id="221" idx="5"/>
                <a:endCxn id="236" idx="1"/>
              </p:cNvCxnSpPr>
              <p:nvPr/>
            </p:nvCxnSpPr>
            <p:spPr>
              <a:xfrm>
                <a:off x="6121321" y="5053705"/>
                <a:ext cx="242598" cy="1657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C9DA4137-6C2B-489C-9B14-D14DADB24813}"/>
                  </a:ext>
                </a:extLst>
              </p:cNvPr>
              <p:cNvCxnSpPr>
                <a:cxnSpLocks/>
                <a:stCxn id="235" idx="3"/>
                <a:endCxn id="231" idx="0"/>
              </p:cNvCxnSpPr>
              <p:nvPr/>
            </p:nvCxnSpPr>
            <p:spPr>
              <a:xfrm flipH="1">
                <a:off x="5655244" y="5275034"/>
                <a:ext cx="117248" cy="1597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DF81C398-7DCF-4DFB-A13B-D458ACFD89A4}"/>
                  </a:ext>
                </a:extLst>
              </p:cNvPr>
              <p:cNvCxnSpPr>
                <a:cxnSpLocks/>
                <a:stCxn id="231" idx="4"/>
                <a:endCxn id="223" idx="0"/>
              </p:cNvCxnSpPr>
              <p:nvPr/>
            </p:nvCxnSpPr>
            <p:spPr>
              <a:xfrm flipH="1">
                <a:off x="5578047" y="5513414"/>
                <a:ext cx="77197" cy="191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894CDD60-CEE3-4C95-AE2B-DDE24D91FBBC}"/>
                  </a:ext>
                </a:extLst>
              </p:cNvPr>
              <p:cNvCxnSpPr>
                <a:cxnSpLocks/>
                <a:stCxn id="232" idx="4"/>
                <a:endCxn id="225" idx="0"/>
              </p:cNvCxnSpPr>
              <p:nvPr/>
            </p:nvCxnSpPr>
            <p:spPr>
              <a:xfrm flipH="1">
                <a:off x="5878905" y="5513415"/>
                <a:ext cx="61019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FC72DC69-E206-423E-A258-C5099A150614}"/>
                  </a:ext>
                </a:extLst>
              </p:cNvPr>
              <p:cNvCxnSpPr>
                <a:cxnSpLocks/>
                <a:stCxn id="233" idx="4"/>
                <a:endCxn id="227" idx="0"/>
              </p:cNvCxnSpPr>
              <p:nvPr/>
            </p:nvCxnSpPr>
            <p:spPr>
              <a:xfrm flipH="1">
                <a:off x="6179763" y="5513414"/>
                <a:ext cx="72316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F41EC445-2D13-4A84-B1F3-09F3B4339017}"/>
                  </a:ext>
                </a:extLst>
              </p:cNvPr>
              <p:cNvCxnSpPr>
                <a:cxnSpLocks/>
                <a:stCxn id="234" idx="4"/>
                <a:endCxn id="229" idx="0"/>
              </p:cNvCxnSpPr>
              <p:nvPr/>
            </p:nvCxnSpPr>
            <p:spPr>
              <a:xfrm flipH="1">
                <a:off x="6481846" y="5513414"/>
                <a:ext cx="51179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30D944C6-A62A-4FE0-B8EE-885CC999436F}"/>
                  </a:ext>
                </a:extLst>
              </p:cNvPr>
              <p:cNvCxnSpPr>
                <a:cxnSpLocks/>
                <a:stCxn id="231" idx="4"/>
                <a:endCxn id="224" idx="0"/>
              </p:cNvCxnSpPr>
              <p:nvPr/>
            </p:nvCxnSpPr>
            <p:spPr>
              <a:xfrm>
                <a:off x="5655244" y="5513414"/>
                <a:ext cx="73232" cy="191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169673C-014D-46E5-A832-80A47AEBF9C8}"/>
                  </a:ext>
                </a:extLst>
              </p:cNvPr>
              <p:cNvCxnSpPr>
                <a:cxnSpLocks/>
                <a:stCxn id="232" idx="4"/>
                <a:endCxn id="226" idx="0"/>
              </p:cNvCxnSpPr>
              <p:nvPr/>
            </p:nvCxnSpPr>
            <p:spPr>
              <a:xfrm>
                <a:off x="5939924" y="5513415"/>
                <a:ext cx="89410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926E8BB5-6F9B-4D91-9378-36E074BA2995}"/>
                  </a:ext>
                </a:extLst>
              </p:cNvPr>
              <p:cNvCxnSpPr>
                <a:cxnSpLocks/>
                <a:stCxn id="233" idx="4"/>
                <a:endCxn id="228" idx="0"/>
              </p:cNvCxnSpPr>
              <p:nvPr/>
            </p:nvCxnSpPr>
            <p:spPr>
              <a:xfrm>
                <a:off x="6252079" y="5513414"/>
                <a:ext cx="78113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876B8682-F1E9-4441-B5C1-6C9FB896A1FF}"/>
                  </a:ext>
                </a:extLst>
              </p:cNvPr>
              <p:cNvCxnSpPr>
                <a:cxnSpLocks/>
                <a:stCxn id="234" idx="4"/>
                <a:endCxn id="230" idx="0"/>
              </p:cNvCxnSpPr>
              <p:nvPr/>
            </p:nvCxnSpPr>
            <p:spPr>
              <a:xfrm>
                <a:off x="6533025" y="5513414"/>
                <a:ext cx="98025" cy="191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3EAA42E5-4B20-47B2-ACE2-388CB2FDEA1A}"/>
                  </a:ext>
                </a:extLst>
              </p:cNvPr>
              <p:cNvCxnSpPr>
                <a:cxnSpLocks/>
                <a:stCxn id="235" idx="5"/>
                <a:endCxn id="232" idx="0"/>
              </p:cNvCxnSpPr>
              <p:nvPr/>
            </p:nvCxnSpPr>
            <p:spPr>
              <a:xfrm>
                <a:off x="5828083" y="5275034"/>
                <a:ext cx="111841" cy="1597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727BA3B9-3707-4921-AF4E-A8265696C76D}"/>
                  </a:ext>
                </a:extLst>
              </p:cNvPr>
              <p:cNvCxnSpPr>
                <a:cxnSpLocks/>
                <a:endCxn id="234" idx="0"/>
              </p:cNvCxnSpPr>
              <p:nvPr/>
            </p:nvCxnSpPr>
            <p:spPr>
              <a:xfrm>
                <a:off x="6419390" y="5275446"/>
                <a:ext cx="113635" cy="159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2DDCAD9A-C4DD-4C05-8E27-6156ED01FD66}"/>
                  </a:ext>
                </a:extLst>
              </p:cNvPr>
              <p:cNvCxnSpPr>
                <a:cxnSpLocks/>
                <a:stCxn id="236" idx="3"/>
                <a:endCxn id="233" idx="0"/>
              </p:cNvCxnSpPr>
              <p:nvPr/>
            </p:nvCxnSpPr>
            <p:spPr>
              <a:xfrm flipH="1">
                <a:off x="6252079" y="5275033"/>
                <a:ext cx="111840" cy="1597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97307E62-91F2-4AB6-BBD1-4890491375E8}"/>
                </a:ext>
              </a:extLst>
            </p:cNvPr>
            <p:cNvSpPr/>
            <p:nvPr/>
          </p:nvSpPr>
          <p:spPr>
            <a:xfrm>
              <a:off x="7682522" y="5146376"/>
              <a:ext cx="1458864" cy="467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최종 예측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57" name="왼쪽 중괄호 156">
              <a:extLst>
                <a:ext uri="{FF2B5EF4-FFF2-40B4-BE49-F238E27FC236}">
                  <a16:creationId xmlns:a16="http://schemas.microsoft.com/office/drawing/2014/main" id="{87FC7600-255B-4C21-98EE-DBB4D1787F62}"/>
                </a:ext>
              </a:extLst>
            </p:cNvPr>
            <p:cNvSpPr/>
            <p:nvPr/>
          </p:nvSpPr>
          <p:spPr>
            <a:xfrm rot="16200000">
              <a:off x="8263258" y="3022240"/>
              <a:ext cx="297393" cy="4018795"/>
            </a:xfrm>
            <a:prstGeom prst="leftBrace">
              <a:avLst>
                <a:gd name="adj1" fmla="val 0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B204D17-900B-43A1-A5EF-D89E75F5BE72}"/>
                </a:ext>
              </a:extLst>
            </p:cNvPr>
            <p:cNvSpPr/>
            <p:nvPr/>
          </p:nvSpPr>
          <p:spPr>
            <a:xfrm>
              <a:off x="7629844" y="1947098"/>
              <a:ext cx="1458864" cy="384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Raw data</a:t>
              </a:r>
            </a:p>
          </p:txBody>
        </p:sp>
      </p:grp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D7DFBAF1-5311-49AF-969B-57D56E612732}"/>
              </a:ext>
            </a:extLst>
          </p:cNvPr>
          <p:cNvSpPr/>
          <p:nvPr/>
        </p:nvSpPr>
        <p:spPr>
          <a:xfrm>
            <a:off x="7246749" y="2193343"/>
            <a:ext cx="4109462" cy="114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다수의 결정 트리들을 학습하는 앙상블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(Ensemble)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방법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01A36FC8-E907-417D-9B7A-4087B290615B}"/>
              </a:ext>
            </a:extLst>
          </p:cNvPr>
          <p:cNvSpPr/>
          <p:nvPr/>
        </p:nvSpPr>
        <p:spPr>
          <a:xfrm>
            <a:off x="7330393" y="3692840"/>
            <a:ext cx="4538550" cy="1679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단일 트리의 단점을 보완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예측의 변동성 감소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과적합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방지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F57733-1C6D-4E91-A359-BA80DD85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12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42EE4E-E772-4570-BA7F-AD13F8E401AF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② OCSVM (One Class SVM)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92C118-34DE-47C0-A6B8-92415776515D}"/>
              </a:ext>
            </a:extLst>
          </p:cNvPr>
          <p:cNvSpPr/>
          <p:nvPr/>
        </p:nvSpPr>
        <p:spPr>
          <a:xfrm>
            <a:off x="1284905" y="1710281"/>
            <a:ext cx="9404005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이진 분류에서 하나의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Class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학습시켜 불균형 데이터를 예측하는 비지도 학습 알고리즘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1159597-388D-49D9-B2F6-01EDCBD2105F}"/>
              </a:ext>
            </a:extLst>
          </p:cNvPr>
          <p:cNvGrpSpPr/>
          <p:nvPr/>
        </p:nvGrpSpPr>
        <p:grpSpPr>
          <a:xfrm>
            <a:off x="3426885" y="2697801"/>
            <a:ext cx="4033566" cy="3495659"/>
            <a:chOff x="3121023" y="2386813"/>
            <a:chExt cx="4033566" cy="3495659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CA5099D-13A9-4A4E-BC9A-DF35A1B310F5}"/>
                </a:ext>
              </a:extLst>
            </p:cNvPr>
            <p:cNvCxnSpPr/>
            <p:nvPr/>
          </p:nvCxnSpPr>
          <p:spPr>
            <a:xfrm>
              <a:off x="3406178" y="2395201"/>
              <a:ext cx="0" cy="348727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E9DB7317-077F-49D7-BF0E-5F07BE5BEE5F}"/>
                </a:ext>
              </a:extLst>
            </p:cNvPr>
            <p:cNvCxnSpPr/>
            <p:nvPr/>
          </p:nvCxnSpPr>
          <p:spPr>
            <a:xfrm>
              <a:off x="4132087" y="2395201"/>
              <a:ext cx="0" cy="348727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EF1C74F-5A98-447B-B623-96F6E972FA5D}"/>
                </a:ext>
              </a:extLst>
            </p:cNvPr>
            <p:cNvCxnSpPr/>
            <p:nvPr/>
          </p:nvCxnSpPr>
          <p:spPr>
            <a:xfrm>
              <a:off x="4850475" y="2386813"/>
              <a:ext cx="0" cy="348727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C751BF91-8DD7-4528-9476-3A061D399988}"/>
                </a:ext>
              </a:extLst>
            </p:cNvPr>
            <p:cNvCxnSpPr/>
            <p:nvPr/>
          </p:nvCxnSpPr>
          <p:spPr>
            <a:xfrm>
              <a:off x="5574745" y="2386813"/>
              <a:ext cx="0" cy="348727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4102450-E590-4DF9-81FC-C8CE2A70956A}"/>
                </a:ext>
              </a:extLst>
            </p:cNvPr>
            <p:cNvCxnSpPr/>
            <p:nvPr/>
          </p:nvCxnSpPr>
          <p:spPr>
            <a:xfrm>
              <a:off x="6295091" y="2386813"/>
              <a:ext cx="0" cy="348727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EC2BECC-6B64-40DE-B48A-8FBA019E40B6}"/>
                </a:ext>
              </a:extLst>
            </p:cNvPr>
            <p:cNvCxnSpPr/>
            <p:nvPr/>
          </p:nvCxnSpPr>
          <p:spPr>
            <a:xfrm>
              <a:off x="7010221" y="2386813"/>
              <a:ext cx="0" cy="348727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A975CA84-9080-4E70-A495-E47ACE6F6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299" y="2642858"/>
              <a:ext cx="4022127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D75CDF2-9466-42AA-AC8C-30313FBBE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297" y="3349148"/>
              <a:ext cx="4022127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DD5A38B0-EA4E-43B7-BAFC-6CCF1D802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8269" y="4083897"/>
              <a:ext cx="4022127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A452CA44-05EB-4EA8-B37B-E688BB585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2462" y="4796001"/>
              <a:ext cx="4022127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0E5501D-E536-4E39-99C8-0AA1A738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023" y="5513092"/>
              <a:ext cx="4022127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55EFDD-AEAB-487C-83A6-0EF8E59DB7AB}"/>
                </a:ext>
              </a:extLst>
            </p:cNvPr>
            <p:cNvSpPr/>
            <p:nvPr/>
          </p:nvSpPr>
          <p:spPr>
            <a:xfrm>
              <a:off x="3128271" y="2386813"/>
              <a:ext cx="4025153" cy="348727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B78468-8E80-47EA-A4E3-2652C94FC46E}"/>
                </a:ext>
              </a:extLst>
            </p:cNvPr>
            <p:cNvSpPr/>
            <p:nvPr/>
          </p:nvSpPr>
          <p:spPr>
            <a:xfrm>
              <a:off x="4517801" y="3876620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861214-FC41-428E-80A4-DDCB3AF4EBA7}"/>
                </a:ext>
              </a:extLst>
            </p:cNvPr>
            <p:cNvSpPr/>
            <p:nvPr/>
          </p:nvSpPr>
          <p:spPr>
            <a:xfrm>
              <a:off x="4670201" y="4029020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1F877D4-1493-4705-88EE-1B57A88ED948}"/>
                </a:ext>
              </a:extLst>
            </p:cNvPr>
            <p:cNvSpPr/>
            <p:nvPr/>
          </p:nvSpPr>
          <p:spPr>
            <a:xfrm>
              <a:off x="4906933" y="3916960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F9CAD4E-7947-4C33-B921-7F6348528F65}"/>
                </a:ext>
              </a:extLst>
            </p:cNvPr>
            <p:cNvSpPr/>
            <p:nvPr/>
          </p:nvSpPr>
          <p:spPr>
            <a:xfrm>
              <a:off x="4822601" y="4181420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83A393B-6747-4D15-BD55-87AF4BD2AAC0}"/>
                </a:ext>
              </a:extLst>
            </p:cNvPr>
            <p:cNvSpPr/>
            <p:nvPr/>
          </p:nvSpPr>
          <p:spPr>
            <a:xfrm>
              <a:off x="4975001" y="4333820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9EEF98D-E6C3-4500-A278-5937BFE9B0F4}"/>
                </a:ext>
              </a:extLst>
            </p:cNvPr>
            <p:cNvSpPr/>
            <p:nvPr/>
          </p:nvSpPr>
          <p:spPr>
            <a:xfrm>
              <a:off x="4754533" y="4290733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F7CAE45-CA35-4E8A-AC30-F0656DF80E48}"/>
                </a:ext>
              </a:extLst>
            </p:cNvPr>
            <p:cNvSpPr/>
            <p:nvPr/>
          </p:nvSpPr>
          <p:spPr>
            <a:xfrm>
              <a:off x="5140847" y="3804974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5097CDF-302C-41FB-A1E0-12B53062BE5A}"/>
                </a:ext>
              </a:extLst>
            </p:cNvPr>
            <p:cNvSpPr/>
            <p:nvPr/>
          </p:nvSpPr>
          <p:spPr>
            <a:xfrm>
              <a:off x="5166410" y="3922719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03356D8-821F-47A3-AEDC-C091C5D70C71}"/>
                </a:ext>
              </a:extLst>
            </p:cNvPr>
            <p:cNvSpPr/>
            <p:nvPr/>
          </p:nvSpPr>
          <p:spPr>
            <a:xfrm>
              <a:off x="5225179" y="4932966"/>
              <a:ext cx="168664" cy="16866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9AEEB46-B8EA-4E42-883C-052CED753DE7}"/>
                </a:ext>
              </a:extLst>
            </p:cNvPr>
            <p:cNvSpPr/>
            <p:nvPr/>
          </p:nvSpPr>
          <p:spPr>
            <a:xfrm>
              <a:off x="4529287" y="5291659"/>
              <a:ext cx="168664" cy="16866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45CA79A-EE40-4E1B-8036-FDB92201B994}"/>
                </a:ext>
              </a:extLst>
            </p:cNvPr>
            <p:cNvSpPr/>
            <p:nvPr/>
          </p:nvSpPr>
          <p:spPr>
            <a:xfrm>
              <a:off x="6249844" y="4764302"/>
              <a:ext cx="168664" cy="16866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D6D8116-E6D6-48D5-B719-7F6E446F84B3}"/>
                </a:ext>
              </a:extLst>
            </p:cNvPr>
            <p:cNvSpPr/>
            <p:nvPr/>
          </p:nvSpPr>
          <p:spPr>
            <a:xfrm>
              <a:off x="4597355" y="2693650"/>
              <a:ext cx="168664" cy="16866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CA97F6F-6C18-4E70-9400-ECDD18607C8E}"/>
                </a:ext>
              </a:extLst>
            </p:cNvPr>
            <p:cNvSpPr/>
            <p:nvPr/>
          </p:nvSpPr>
          <p:spPr>
            <a:xfrm>
              <a:off x="3611409" y="3451054"/>
              <a:ext cx="168664" cy="16866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A595C7E-DC84-4361-B3A3-77AA8585FC58}"/>
                </a:ext>
              </a:extLst>
            </p:cNvPr>
            <p:cNvSpPr/>
            <p:nvPr/>
          </p:nvSpPr>
          <p:spPr>
            <a:xfrm>
              <a:off x="3572757" y="4866774"/>
              <a:ext cx="168664" cy="16866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8D3838-0995-469F-BBB1-D18736DD0957}"/>
                </a:ext>
              </a:extLst>
            </p:cNvPr>
            <p:cNvSpPr/>
            <p:nvPr/>
          </p:nvSpPr>
          <p:spPr>
            <a:xfrm>
              <a:off x="6249844" y="5451569"/>
              <a:ext cx="168664" cy="16866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D93456C-3555-48D3-AD03-E5BE5B9663E3}"/>
                </a:ext>
              </a:extLst>
            </p:cNvPr>
            <p:cNvSpPr/>
            <p:nvPr/>
          </p:nvSpPr>
          <p:spPr>
            <a:xfrm>
              <a:off x="6529044" y="3720642"/>
              <a:ext cx="168664" cy="16866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54FBFE6-32F5-4C77-ADDA-0610348ACC1D}"/>
                </a:ext>
              </a:extLst>
            </p:cNvPr>
            <p:cNvSpPr/>
            <p:nvPr/>
          </p:nvSpPr>
          <p:spPr>
            <a:xfrm>
              <a:off x="6418508" y="2582702"/>
              <a:ext cx="168664" cy="16866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10EB03F-175B-4C81-8524-A576F2F8C399}"/>
                </a:ext>
              </a:extLst>
            </p:cNvPr>
            <p:cNvSpPr/>
            <p:nvPr/>
          </p:nvSpPr>
          <p:spPr>
            <a:xfrm>
              <a:off x="5778676" y="3716927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83726FB-24A5-45D4-9F3F-8261B6C819ED}"/>
                </a:ext>
              </a:extLst>
            </p:cNvPr>
            <p:cNvSpPr/>
            <p:nvPr/>
          </p:nvSpPr>
          <p:spPr>
            <a:xfrm>
              <a:off x="5082078" y="3169276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4C23890-C27A-4EF3-B16F-A06A0633EE7C}"/>
                </a:ext>
              </a:extLst>
            </p:cNvPr>
            <p:cNvSpPr/>
            <p:nvPr/>
          </p:nvSpPr>
          <p:spPr>
            <a:xfrm>
              <a:off x="4424681" y="3340972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7BC09FD-7996-48DC-AAA0-0290647CB4E1}"/>
                </a:ext>
              </a:extLst>
            </p:cNvPr>
            <p:cNvSpPr/>
            <p:nvPr/>
          </p:nvSpPr>
          <p:spPr>
            <a:xfrm>
              <a:off x="4720841" y="3672029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5240F70-147C-41C9-8009-5B495CF50F89}"/>
                </a:ext>
              </a:extLst>
            </p:cNvPr>
            <p:cNvSpPr/>
            <p:nvPr/>
          </p:nvSpPr>
          <p:spPr>
            <a:xfrm>
              <a:off x="5273561" y="4221407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1AF5851-126F-4403-B170-BFCC91A72DBB}"/>
                </a:ext>
              </a:extLst>
            </p:cNvPr>
            <p:cNvSpPr/>
            <p:nvPr/>
          </p:nvSpPr>
          <p:spPr>
            <a:xfrm>
              <a:off x="5511210" y="3478063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4D2A1E0-8EB4-4EBC-85C7-E9571E509782}"/>
                </a:ext>
              </a:extLst>
            </p:cNvPr>
            <p:cNvSpPr/>
            <p:nvPr/>
          </p:nvSpPr>
          <p:spPr>
            <a:xfrm>
              <a:off x="5316908" y="3590758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8D658B2-7CE7-4C6A-9E2C-FFB9D84DB850}"/>
                </a:ext>
              </a:extLst>
            </p:cNvPr>
            <p:cNvSpPr/>
            <p:nvPr/>
          </p:nvSpPr>
          <p:spPr>
            <a:xfrm>
              <a:off x="5203067" y="3655630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2A4C3B9-9852-4C2C-9FEE-9E2AF016F318}"/>
                </a:ext>
              </a:extLst>
            </p:cNvPr>
            <p:cNvSpPr/>
            <p:nvPr/>
          </p:nvSpPr>
          <p:spPr>
            <a:xfrm>
              <a:off x="5335462" y="3724420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E993D57-F526-4603-98C9-5D0CFA405AB9}"/>
                </a:ext>
              </a:extLst>
            </p:cNvPr>
            <p:cNvSpPr/>
            <p:nvPr/>
          </p:nvSpPr>
          <p:spPr>
            <a:xfrm>
              <a:off x="5058806" y="4040464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E1A4DCA-8450-4F7A-8B31-75EEC656F627}"/>
                </a:ext>
              </a:extLst>
            </p:cNvPr>
            <p:cNvSpPr/>
            <p:nvPr/>
          </p:nvSpPr>
          <p:spPr>
            <a:xfrm>
              <a:off x="4897128" y="3595896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45C263C-82C5-4DBA-9F9C-B52A62F8979F}"/>
                </a:ext>
              </a:extLst>
            </p:cNvPr>
            <p:cNvSpPr/>
            <p:nvPr/>
          </p:nvSpPr>
          <p:spPr>
            <a:xfrm>
              <a:off x="4717551" y="3903443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C7E65F3-A382-4046-A143-A3249B3AE58C}"/>
                </a:ext>
              </a:extLst>
            </p:cNvPr>
            <p:cNvSpPr/>
            <p:nvPr/>
          </p:nvSpPr>
          <p:spPr>
            <a:xfrm>
              <a:off x="4933174" y="3742412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D5C104-620B-4517-8553-512E41C59B26}"/>
                </a:ext>
              </a:extLst>
            </p:cNvPr>
            <p:cNvSpPr/>
            <p:nvPr/>
          </p:nvSpPr>
          <p:spPr>
            <a:xfrm>
              <a:off x="5023214" y="3564017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F50FE67-9F09-48A4-BC39-FF2ADA0D5BA1}"/>
                </a:ext>
              </a:extLst>
            </p:cNvPr>
            <p:cNvSpPr/>
            <p:nvPr/>
          </p:nvSpPr>
          <p:spPr>
            <a:xfrm>
              <a:off x="4637227" y="4130448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E0518A-3F8D-45A4-BD82-CA6CAFF22158}"/>
                </a:ext>
              </a:extLst>
            </p:cNvPr>
            <p:cNvSpPr/>
            <p:nvPr/>
          </p:nvSpPr>
          <p:spPr>
            <a:xfrm>
              <a:off x="5337989" y="4057652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644B069-51D0-4476-9FFB-C37E8AAD6049}"/>
                </a:ext>
              </a:extLst>
            </p:cNvPr>
            <p:cNvSpPr/>
            <p:nvPr/>
          </p:nvSpPr>
          <p:spPr>
            <a:xfrm>
              <a:off x="4556781" y="3528148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3C72360-D7EF-4EA6-B969-13C8DCF4306B}"/>
                </a:ext>
              </a:extLst>
            </p:cNvPr>
            <p:cNvSpPr/>
            <p:nvPr/>
          </p:nvSpPr>
          <p:spPr>
            <a:xfrm>
              <a:off x="4539471" y="3699581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953A244-8A57-4C42-A3B7-F4F4F227F652}"/>
                </a:ext>
              </a:extLst>
            </p:cNvPr>
            <p:cNvSpPr/>
            <p:nvPr/>
          </p:nvSpPr>
          <p:spPr>
            <a:xfrm>
              <a:off x="4825363" y="3788030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D2A4DDF-918D-4F5B-9721-030CBBE5BECC}"/>
                </a:ext>
              </a:extLst>
            </p:cNvPr>
            <p:cNvSpPr/>
            <p:nvPr/>
          </p:nvSpPr>
          <p:spPr>
            <a:xfrm>
              <a:off x="5012543" y="3769840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D751793-B1AB-417D-B8C4-0F1F45325F29}"/>
                </a:ext>
              </a:extLst>
            </p:cNvPr>
            <p:cNvSpPr/>
            <p:nvPr/>
          </p:nvSpPr>
          <p:spPr>
            <a:xfrm>
              <a:off x="4843879" y="4093795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6C9070B-D30F-4AFC-9C22-C45A3DFF18A5}"/>
                </a:ext>
              </a:extLst>
            </p:cNvPr>
            <p:cNvSpPr/>
            <p:nvPr/>
          </p:nvSpPr>
          <p:spPr>
            <a:xfrm>
              <a:off x="4413997" y="4020334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3C23B19-9754-4ECD-A855-2EF065A75FE1}"/>
                </a:ext>
              </a:extLst>
            </p:cNvPr>
            <p:cNvSpPr/>
            <p:nvPr/>
          </p:nvSpPr>
          <p:spPr>
            <a:xfrm>
              <a:off x="4566397" y="4172734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22CB8D7-C869-400D-8CC9-480632087CCA}"/>
                </a:ext>
              </a:extLst>
            </p:cNvPr>
            <p:cNvSpPr/>
            <p:nvPr/>
          </p:nvSpPr>
          <p:spPr>
            <a:xfrm>
              <a:off x="5274322" y="3364534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FD9B39E-EC23-4F34-9613-350D09DA43CC}"/>
                </a:ext>
              </a:extLst>
            </p:cNvPr>
            <p:cNvSpPr/>
            <p:nvPr/>
          </p:nvSpPr>
          <p:spPr>
            <a:xfrm>
              <a:off x="4913414" y="3204957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88A2B91-6A6F-4CA6-8A07-F8B46C6ED78D}"/>
                </a:ext>
              </a:extLst>
            </p:cNvPr>
            <p:cNvSpPr/>
            <p:nvPr/>
          </p:nvSpPr>
          <p:spPr>
            <a:xfrm>
              <a:off x="4431614" y="4209128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CAB2B38-00F1-4F87-B968-6339E68DB598}"/>
                </a:ext>
              </a:extLst>
            </p:cNvPr>
            <p:cNvSpPr/>
            <p:nvPr/>
          </p:nvSpPr>
          <p:spPr>
            <a:xfrm>
              <a:off x="4279688" y="3887025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07DFACA-7FE0-4A96-84B8-FD9944524272}"/>
                </a:ext>
              </a:extLst>
            </p:cNvPr>
            <p:cNvSpPr/>
            <p:nvPr/>
          </p:nvSpPr>
          <p:spPr>
            <a:xfrm>
              <a:off x="4415455" y="3662005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7F9800B-40C5-488D-8FCD-6AF5F85E3331}"/>
                </a:ext>
              </a:extLst>
            </p:cNvPr>
            <p:cNvSpPr/>
            <p:nvPr/>
          </p:nvSpPr>
          <p:spPr>
            <a:xfrm>
              <a:off x="5500417" y="3840693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48A4B55-60BD-4CAB-B124-4401367BB948}"/>
                </a:ext>
              </a:extLst>
            </p:cNvPr>
            <p:cNvSpPr/>
            <p:nvPr/>
          </p:nvSpPr>
          <p:spPr>
            <a:xfrm>
              <a:off x="5113548" y="3366841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01736C8-EEBB-4CCD-BF6C-CCC57C9B77C2}"/>
                </a:ext>
              </a:extLst>
            </p:cNvPr>
            <p:cNvSpPr/>
            <p:nvPr/>
          </p:nvSpPr>
          <p:spPr>
            <a:xfrm>
              <a:off x="5175614" y="3716417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0774376-55C1-4D28-A793-E247D9DA1FF9}"/>
                </a:ext>
              </a:extLst>
            </p:cNvPr>
            <p:cNvSpPr/>
            <p:nvPr/>
          </p:nvSpPr>
          <p:spPr>
            <a:xfrm>
              <a:off x="5328014" y="3868817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721C8A8-06AC-43BF-9D5A-AEBE3A98890E}"/>
                </a:ext>
              </a:extLst>
            </p:cNvPr>
            <p:cNvSpPr/>
            <p:nvPr/>
          </p:nvSpPr>
          <p:spPr>
            <a:xfrm>
              <a:off x="5480414" y="4021217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E4F0DBB2-29F2-4E79-90B7-0FCEEC27A670}"/>
                </a:ext>
              </a:extLst>
            </p:cNvPr>
            <p:cNvSpPr/>
            <p:nvPr/>
          </p:nvSpPr>
          <p:spPr>
            <a:xfrm>
              <a:off x="4681811" y="3545411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CC48049-FE12-4FA2-B481-16BC83F7609B}"/>
                </a:ext>
              </a:extLst>
            </p:cNvPr>
            <p:cNvSpPr/>
            <p:nvPr/>
          </p:nvSpPr>
          <p:spPr>
            <a:xfrm>
              <a:off x="4655076" y="3806343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72DAE75-DD00-44C0-869E-B067CDCC88ED}"/>
                </a:ext>
              </a:extLst>
            </p:cNvPr>
            <p:cNvSpPr/>
            <p:nvPr/>
          </p:nvSpPr>
          <p:spPr>
            <a:xfrm>
              <a:off x="5157883" y="4162302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D0EAA9A-3FC0-44F1-BE49-316A2D2396AA}"/>
                </a:ext>
              </a:extLst>
            </p:cNvPr>
            <p:cNvSpPr/>
            <p:nvPr/>
          </p:nvSpPr>
          <p:spPr>
            <a:xfrm>
              <a:off x="5399386" y="3555756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49AA455-20D5-4D5E-8352-01714C14A6E4}"/>
                </a:ext>
              </a:extLst>
            </p:cNvPr>
            <p:cNvSpPr/>
            <p:nvPr/>
          </p:nvSpPr>
          <p:spPr>
            <a:xfrm>
              <a:off x="4834049" y="3942745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4622B5E-270A-4C66-B14A-36BCA35F09A9}"/>
                </a:ext>
              </a:extLst>
            </p:cNvPr>
            <p:cNvSpPr/>
            <p:nvPr/>
          </p:nvSpPr>
          <p:spPr>
            <a:xfrm>
              <a:off x="4539248" y="4015826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38DAECB-2BFF-43AC-BAF7-2A312047AD23}"/>
                </a:ext>
              </a:extLst>
            </p:cNvPr>
            <p:cNvSpPr/>
            <p:nvPr/>
          </p:nvSpPr>
          <p:spPr>
            <a:xfrm>
              <a:off x="4933174" y="3358034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02956B0-8755-4086-9890-1129FF5613DB}"/>
                </a:ext>
              </a:extLst>
            </p:cNvPr>
            <p:cNvSpPr/>
            <p:nvPr/>
          </p:nvSpPr>
          <p:spPr>
            <a:xfrm>
              <a:off x="4978483" y="3970173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80914C6A-249D-4009-9C47-CB8D2133797D}"/>
                </a:ext>
              </a:extLst>
            </p:cNvPr>
            <p:cNvSpPr/>
            <p:nvPr/>
          </p:nvSpPr>
          <p:spPr>
            <a:xfrm>
              <a:off x="4843361" y="3689596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EC0B67A-D86B-4672-94F9-7C847A2B52BB}"/>
                </a:ext>
              </a:extLst>
            </p:cNvPr>
            <p:cNvSpPr/>
            <p:nvPr/>
          </p:nvSpPr>
          <p:spPr>
            <a:xfrm>
              <a:off x="5551243" y="3977931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204B0BD-361C-46C0-A8BD-A2424FC60E50}"/>
                </a:ext>
              </a:extLst>
            </p:cNvPr>
            <p:cNvSpPr/>
            <p:nvPr/>
          </p:nvSpPr>
          <p:spPr>
            <a:xfrm>
              <a:off x="4978483" y="3798567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A9260FC4-397B-4A0B-A11B-88CA8C93CBD1}"/>
                </a:ext>
              </a:extLst>
            </p:cNvPr>
            <p:cNvSpPr/>
            <p:nvPr/>
          </p:nvSpPr>
          <p:spPr>
            <a:xfrm>
              <a:off x="4674117" y="3924479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CFE0756-51A4-4FB0-BBE3-5229768E7DBE}"/>
                </a:ext>
              </a:extLst>
            </p:cNvPr>
            <p:cNvSpPr/>
            <p:nvPr/>
          </p:nvSpPr>
          <p:spPr>
            <a:xfrm>
              <a:off x="5192690" y="3526548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BC10D3C8-31B9-45EF-8990-75DEC7C17E5A}"/>
                </a:ext>
              </a:extLst>
            </p:cNvPr>
            <p:cNvSpPr/>
            <p:nvPr/>
          </p:nvSpPr>
          <p:spPr>
            <a:xfrm>
              <a:off x="5336369" y="3869192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C506C8D-4F24-4679-8013-B88CDB58A261}"/>
                </a:ext>
              </a:extLst>
            </p:cNvPr>
            <p:cNvSpPr/>
            <p:nvPr/>
          </p:nvSpPr>
          <p:spPr>
            <a:xfrm>
              <a:off x="4879984" y="3492985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3CA220A-5013-444E-9F3F-2F1E07EA65FC}"/>
                </a:ext>
              </a:extLst>
            </p:cNvPr>
            <p:cNvSpPr/>
            <p:nvPr/>
          </p:nvSpPr>
          <p:spPr>
            <a:xfrm>
              <a:off x="4152884" y="4189874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51817A6-FF55-415F-AD47-7AB4D62A9333}"/>
                </a:ext>
              </a:extLst>
            </p:cNvPr>
            <p:cNvSpPr/>
            <p:nvPr/>
          </p:nvSpPr>
          <p:spPr>
            <a:xfrm>
              <a:off x="4624738" y="4425047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106C49F-F506-4C7D-A6AC-99A0A98347FB}"/>
                </a:ext>
              </a:extLst>
            </p:cNvPr>
            <p:cNvSpPr/>
            <p:nvPr/>
          </p:nvSpPr>
          <p:spPr>
            <a:xfrm>
              <a:off x="4754521" y="4307829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D9B4458-B9C2-4DEE-A9AC-B17CA7F0691F}"/>
                </a:ext>
              </a:extLst>
            </p:cNvPr>
            <p:cNvSpPr/>
            <p:nvPr/>
          </p:nvSpPr>
          <p:spPr>
            <a:xfrm>
              <a:off x="4583287" y="3672560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3972F87C-B28E-4361-9A51-ED09ABC37EA7}"/>
                </a:ext>
              </a:extLst>
            </p:cNvPr>
            <p:cNvSpPr/>
            <p:nvPr/>
          </p:nvSpPr>
          <p:spPr>
            <a:xfrm>
              <a:off x="5642853" y="3653243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446EE1D-20BB-48A5-A7EF-96BF92B75E13}"/>
                </a:ext>
              </a:extLst>
            </p:cNvPr>
            <p:cNvSpPr/>
            <p:nvPr/>
          </p:nvSpPr>
          <p:spPr>
            <a:xfrm>
              <a:off x="5811517" y="3065725"/>
              <a:ext cx="168664" cy="16866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BEAE704-D4F6-4847-898B-482602A2188B}"/>
                </a:ext>
              </a:extLst>
            </p:cNvPr>
            <p:cNvSpPr/>
            <p:nvPr/>
          </p:nvSpPr>
          <p:spPr>
            <a:xfrm>
              <a:off x="4439596" y="3850044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1BB3A26-D194-4407-8F90-DB1370925EFE}"/>
                </a:ext>
              </a:extLst>
            </p:cNvPr>
            <p:cNvSpPr/>
            <p:nvPr/>
          </p:nvSpPr>
          <p:spPr>
            <a:xfrm>
              <a:off x="5104784" y="4333296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94C09A4-D12A-47B0-AAA4-013284D83877}"/>
                </a:ext>
              </a:extLst>
            </p:cNvPr>
            <p:cNvSpPr/>
            <p:nvPr/>
          </p:nvSpPr>
          <p:spPr>
            <a:xfrm rot="20109482">
              <a:off x="4196071" y="3235802"/>
              <a:ext cx="1703461" cy="130852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10671E9-4523-427E-AC87-D6623935CD57}"/>
              </a:ext>
            </a:extLst>
          </p:cNvPr>
          <p:cNvGrpSpPr/>
          <p:nvPr/>
        </p:nvGrpSpPr>
        <p:grpSpPr>
          <a:xfrm>
            <a:off x="8015869" y="3437003"/>
            <a:ext cx="3123048" cy="1534138"/>
            <a:chOff x="6048764" y="3369313"/>
            <a:chExt cx="3123048" cy="1534138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83AC3DD-5886-4F25-A844-3A8C8C1B6BA8}"/>
                </a:ext>
              </a:extLst>
            </p:cNvPr>
            <p:cNvSpPr/>
            <p:nvPr/>
          </p:nvSpPr>
          <p:spPr>
            <a:xfrm>
              <a:off x="6103419" y="4638710"/>
              <a:ext cx="168664" cy="16866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E023779-F46C-4D23-B0D3-9A23ADC561CE}"/>
                </a:ext>
              </a:extLst>
            </p:cNvPr>
            <p:cNvSpPr/>
            <p:nvPr/>
          </p:nvSpPr>
          <p:spPr>
            <a:xfrm>
              <a:off x="6331772" y="3369313"/>
              <a:ext cx="2840040" cy="1534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Learned boundary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Training observations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New normal observations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New abnormal observations</a:t>
              </a: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C5D5A2D-11AA-41F6-AB6B-25FA415C92CB}"/>
                </a:ext>
              </a:extLst>
            </p:cNvPr>
            <p:cNvSpPr/>
            <p:nvPr/>
          </p:nvSpPr>
          <p:spPr>
            <a:xfrm>
              <a:off x="6105463" y="4275926"/>
              <a:ext cx="168664" cy="168664"/>
            </a:xfrm>
            <a:prstGeom prst="ellipse">
              <a:avLst/>
            </a:prstGeom>
            <a:solidFill>
              <a:srgbClr val="333F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B3C63E0D-4A71-42F7-AA2E-5102913D4A20}"/>
                </a:ext>
              </a:extLst>
            </p:cNvPr>
            <p:cNvSpPr/>
            <p:nvPr/>
          </p:nvSpPr>
          <p:spPr>
            <a:xfrm>
              <a:off x="6103419" y="3903259"/>
              <a:ext cx="168664" cy="168664"/>
            </a:xfrm>
            <a:prstGeom prst="ellipse">
              <a:avLst/>
            </a:prstGeom>
            <a:solidFill>
              <a:srgbClr val="BFD3D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E2A565A1-30D0-4504-B829-4E8ED84A5E05}"/>
                </a:ext>
              </a:extLst>
            </p:cNvPr>
            <p:cNvCxnSpPr>
              <a:cxnSpLocks/>
            </p:cNvCxnSpPr>
            <p:nvPr/>
          </p:nvCxnSpPr>
          <p:spPr>
            <a:xfrm>
              <a:off x="6048764" y="3639410"/>
              <a:ext cx="26826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373A18-76B6-4BE1-B0BE-4A5D9458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70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42EE4E-E772-4570-BA7F-AD13F8E401AF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② OCSVM (One Class SVM)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5BB028-3F2A-4C96-A9F7-D10D80A9AC3B}"/>
              </a:ext>
            </a:extLst>
          </p:cNvPr>
          <p:cNvGrpSpPr/>
          <p:nvPr/>
        </p:nvGrpSpPr>
        <p:grpSpPr>
          <a:xfrm>
            <a:off x="2398603" y="1983898"/>
            <a:ext cx="6807627" cy="2065104"/>
            <a:chOff x="640923" y="1951084"/>
            <a:chExt cx="6807627" cy="20651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36792E-53D5-416A-A959-5F7D3A9F388B}"/>
                </a:ext>
              </a:extLst>
            </p:cNvPr>
            <p:cNvSpPr/>
            <p:nvPr/>
          </p:nvSpPr>
          <p:spPr>
            <a:xfrm>
              <a:off x="640923" y="2136904"/>
              <a:ext cx="1287965" cy="1779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300000"/>
                </a:lnSpc>
              </a:pPr>
              <a:r>
                <a:rPr lang="ko-KR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정상 거래</a:t>
              </a:r>
              <a:endPara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300000"/>
                </a:lnSpc>
              </a:pPr>
              <a:r>
                <a:rPr lang="ko-KR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이상 거래</a:t>
              </a:r>
              <a:endPara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59C436-9160-477A-97FA-F7D36D772A7F}"/>
                </a:ext>
              </a:extLst>
            </p:cNvPr>
            <p:cNvSpPr/>
            <p:nvPr/>
          </p:nvSpPr>
          <p:spPr>
            <a:xfrm>
              <a:off x="2115438" y="2545595"/>
              <a:ext cx="3600000" cy="509627"/>
            </a:xfrm>
            <a:prstGeom prst="rect">
              <a:avLst/>
            </a:prstGeom>
            <a:solidFill>
              <a:srgbClr val="BFD3D1"/>
            </a:solidFill>
            <a:ln w="28575">
              <a:solidFill>
                <a:srgbClr val="A9C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199,020 (70%)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9C8635-5061-4EBC-974D-FD0E2DC18790}"/>
                </a:ext>
              </a:extLst>
            </p:cNvPr>
            <p:cNvSpPr/>
            <p:nvPr/>
          </p:nvSpPr>
          <p:spPr>
            <a:xfrm>
              <a:off x="5840138" y="2545595"/>
              <a:ext cx="1544400" cy="509627"/>
            </a:xfrm>
            <a:prstGeom prst="rect">
              <a:avLst/>
            </a:prstGeom>
            <a:solidFill>
              <a:srgbClr val="FAC3BE"/>
            </a:solidFill>
            <a:ln w="28575">
              <a:solidFill>
                <a:srgbClr val="F8AC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85,295 (30%)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DA67EC-1893-467F-84E6-AC0ADE57EAB5}"/>
                </a:ext>
              </a:extLst>
            </p:cNvPr>
            <p:cNvSpPr/>
            <p:nvPr/>
          </p:nvSpPr>
          <p:spPr>
            <a:xfrm>
              <a:off x="3535981" y="1951084"/>
              <a:ext cx="1366368" cy="467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Train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set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3169C6B-8B27-4B92-AE44-410D35E06D8E}"/>
                </a:ext>
              </a:extLst>
            </p:cNvPr>
            <p:cNvSpPr/>
            <p:nvPr/>
          </p:nvSpPr>
          <p:spPr>
            <a:xfrm>
              <a:off x="5982452" y="1951084"/>
              <a:ext cx="1366368" cy="467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Test set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90601E-4780-499D-A440-57885EFA62AC}"/>
                </a:ext>
              </a:extLst>
            </p:cNvPr>
            <p:cNvSpPr/>
            <p:nvPr/>
          </p:nvSpPr>
          <p:spPr>
            <a:xfrm>
              <a:off x="2115438" y="3429000"/>
              <a:ext cx="5269100" cy="509627"/>
            </a:xfrm>
            <a:prstGeom prst="rect">
              <a:avLst/>
            </a:prstGeom>
            <a:solidFill>
              <a:srgbClr val="FAC3BE"/>
            </a:solidFill>
            <a:ln w="28575">
              <a:solidFill>
                <a:srgbClr val="F8AC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492 (100%)</a:t>
              </a:r>
              <a:endParaRPr lang="ko-KR" altLang="en-US" dirty="0"/>
            </a:p>
          </p:txBody>
        </p:sp>
        <p:sp>
          <p:nvSpPr>
            <p:cNvPr id="5" name="더하기 기호 4">
              <a:extLst>
                <a:ext uri="{FF2B5EF4-FFF2-40B4-BE49-F238E27FC236}">
                  <a16:creationId xmlns:a16="http://schemas.microsoft.com/office/drawing/2014/main" id="{BC593FBF-58CC-4C84-97D9-C9E28FE7EE06}"/>
                </a:ext>
              </a:extLst>
            </p:cNvPr>
            <p:cNvSpPr/>
            <p:nvPr/>
          </p:nvSpPr>
          <p:spPr>
            <a:xfrm>
              <a:off x="6332220" y="3093520"/>
              <a:ext cx="302260" cy="297180"/>
            </a:xfrm>
            <a:prstGeom prst="mathPlus">
              <a:avLst>
                <a:gd name="adj1" fmla="val 18016"/>
              </a:avLst>
            </a:prstGeom>
            <a:solidFill>
              <a:srgbClr val="333F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L 도형 7">
              <a:extLst>
                <a:ext uri="{FF2B5EF4-FFF2-40B4-BE49-F238E27FC236}">
                  <a16:creationId xmlns:a16="http://schemas.microsoft.com/office/drawing/2014/main" id="{136C3C08-DBD2-4B16-816A-FB4ED59EC311}"/>
                </a:ext>
              </a:extLst>
            </p:cNvPr>
            <p:cNvSpPr/>
            <p:nvPr/>
          </p:nvSpPr>
          <p:spPr>
            <a:xfrm flipH="1">
              <a:off x="2053588" y="2468880"/>
              <a:ext cx="5394962" cy="1547308"/>
            </a:xfrm>
            <a:prstGeom prst="corner">
              <a:avLst>
                <a:gd name="adj1" fmla="val 42621"/>
                <a:gd name="adj2" fmla="val 107798"/>
              </a:avLst>
            </a:prstGeom>
            <a:noFill/>
            <a:ln w="76200" cap="rnd">
              <a:solidFill>
                <a:srgbClr val="FF9999"/>
              </a:solidFill>
              <a:round/>
            </a:ln>
            <a:effectLst>
              <a:softEdge rad="2286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40E864-ADDE-4D51-B0EA-B09B5E311D77}"/>
              </a:ext>
            </a:extLst>
          </p:cNvPr>
          <p:cNvSpPr/>
          <p:nvPr/>
        </p:nvSpPr>
        <p:spPr>
          <a:xfrm>
            <a:off x="2354702" y="4740336"/>
            <a:ext cx="7482595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 거래 데이터만 이용하여 모델 학습시킨 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데이터로 모델 성능 평가 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3F1448-26E8-4DA3-B506-256EDDBD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78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472A149-F51E-45CB-A05F-47E05E908A2C}"/>
              </a:ext>
            </a:extLst>
          </p:cNvPr>
          <p:cNvSpPr/>
          <p:nvPr/>
        </p:nvSpPr>
        <p:spPr>
          <a:xfrm rot="17802900">
            <a:off x="4394637" y="2963664"/>
            <a:ext cx="519455" cy="513914"/>
          </a:xfrm>
          <a:prstGeom prst="roundRect">
            <a:avLst>
              <a:gd name="adj" fmla="val 31642"/>
            </a:avLst>
          </a:pr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1147813-CAF4-4662-BF61-C18D60139EC6}"/>
              </a:ext>
            </a:extLst>
          </p:cNvPr>
          <p:cNvSpPr/>
          <p:nvPr/>
        </p:nvSpPr>
        <p:spPr>
          <a:xfrm rot="1681481">
            <a:off x="7390712" y="2956434"/>
            <a:ext cx="783142" cy="753867"/>
          </a:xfrm>
          <a:prstGeom prst="roundRect">
            <a:avLst>
              <a:gd name="adj" fmla="val 31642"/>
            </a:avLst>
          </a:pr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994B845-9374-4719-97B0-AA73FCC06C90}"/>
              </a:ext>
            </a:extLst>
          </p:cNvPr>
          <p:cNvSpPr/>
          <p:nvPr/>
        </p:nvSpPr>
        <p:spPr>
          <a:xfrm rot="19593591">
            <a:off x="4713615" y="3169608"/>
            <a:ext cx="833418" cy="813208"/>
          </a:xfrm>
          <a:prstGeom prst="roundRect">
            <a:avLst>
              <a:gd name="adj" fmla="val 31207"/>
            </a:avLst>
          </a:pr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D90AC1-426D-4AAB-94FD-36B60849E05B}"/>
              </a:ext>
            </a:extLst>
          </p:cNvPr>
          <p:cNvSpPr/>
          <p:nvPr/>
        </p:nvSpPr>
        <p:spPr>
          <a:xfrm>
            <a:off x="2547257" y="300728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3600" b="1" kern="0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결과 및 한계점</a:t>
            </a:r>
            <a:endParaRPr lang="en-US" altLang="ko-KR" sz="3600" b="1" kern="0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7998087-B3A7-4547-8292-D777C02A3CD0}"/>
              </a:ext>
            </a:extLst>
          </p:cNvPr>
          <p:cNvSpPr/>
          <p:nvPr/>
        </p:nvSpPr>
        <p:spPr>
          <a:xfrm>
            <a:off x="5445326" y="2878490"/>
            <a:ext cx="128791" cy="128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40A878-91C0-4204-A57A-6FE09E6AB782}"/>
              </a:ext>
            </a:extLst>
          </p:cNvPr>
          <p:cNvSpPr/>
          <p:nvPr/>
        </p:nvSpPr>
        <p:spPr>
          <a:xfrm>
            <a:off x="6225672" y="2878491"/>
            <a:ext cx="128791" cy="128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ED7AA3-3423-4B87-862E-C6A657642C18}"/>
              </a:ext>
            </a:extLst>
          </p:cNvPr>
          <p:cNvSpPr/>
          <p:nvPr/>
        </p:nvSpPr>
        <p:spPr>
          <a:xfrm>
            <a:off x="5837539" y="2878491"/>
            <a:ext cx="128791" cy="128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EA079D-0292-4C9B-9265-B9457FFF2703}"/>
              </a:ext>
            </a:extLst>
          </p:cNvPr>
          <p:cNvSpPr/>
          <p:nvPr/>
        </p:nvSpPr>
        <p:spPr>
          <a:xfrm>
            <a:off x="6613805" y="2878490"/>
            <a:ext cx="128791" cy="128791"/>
          </a:xfrm>
          <a:prstGeom prst="ellipse">
            <a:avLst/>
          </a:prstGeom>
          <a:solidFill>
            <a:srgbClr val="FA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91F61C-D5E2-4AB8-B3BC-EEA539CC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185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A25AE-5B14-4D2F-9EB6-38EF321F90E1}"/>
              </a:ext>
            </a:extLst>
          </p:cNvPr>
          <p:cNvSpPr/>
          <p:nvPr/>
        </p:nvSpPr>
        <p:spPr>
          <a:xfrm>
            <a:off x="8263483" y="2744120"/>
            <a:ext cx="2757873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0.99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</a:t>
            </a:r>
            <a:r>
              <a:rPr lang="ko-KR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재현율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0.87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정밀도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0.89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F1 score :  0.88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954E49-A6AA-4A7F-A40A-40FAC4642C14}"/>
              </a:ext>
            </a:extLst>
          </p:cNvPr>
          <p:cNvSpPr/>
          <p:nvPr/>
        </p:nvSpPr>
        <p:spPr>
          <a:xfrm>
            <a:off x="4546020" y="2744120"/>
            <a:ext cx="160918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 값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3C59C-DDEA-4CCD-BE6A-6B0A340DB4D3}"/>
              </a:ext>
            </a:extLst>
          </p:cNvPr>
          <p:cNvSpPr txBox="1"/>
          <p:nvPr/>
        </p:nvSpPr>
        <p:spPr>
          <a:xfrm>
            <a:off x="1325963" y="4244355"/>
            <a:ext cx="430887" cy="8217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값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A8A524-7939-4FBE-9810-57A18E356223}"/>
              </a:ext>
            </a:extLst>
          </p:cNvPr>
          <p:cNvSpPr/>
          <p:nvPr/>
        </p:nvSpPr>
        <p:spPr>
          <a:xfrm>
            <a:off x="1451211" y="1865689"/>
            <a:ext cx="7403125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Random Forest  -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SMOTE TOMEK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기법 사용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A68AEC-4086-4880-BE41-C2CC0E668B7D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 및 한계점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3F2BEB-E4AE-4A58-A6BE-2E093EB2B68C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결과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647E3917-34A9-4C01-B410-F6D8E0DF0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76185"/>
              </p:ext>
            </p:extLst>
          </p:nvPr>
        </p:nvGraphicFramePr>
        <p:xfrm>
          <a:off x="1907982" y="3276991"/>
          <a:ext cx="5276076" cy="2096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8692">
                  <a:extLst>
                    <a:ext uri="{9D8B030D-6E8A-4147-A177-3AD203B41FA5}">
                      <a16:colId xmlns:a16="http://schemas.microsoft.com/office/drawing/2014/main" val="626371235"/>
                    </a:ext>
                  </a:extLst>
                </a:gridCol>
                <a:gridCol w="1758692">
                  <a:extLst>
                    <a:ext uri="{9D8B030D-6E8A-4147-A177-3AD203B41FA5}">
                      <a16:colId xmlns:a16="http://schemas.microsoft.com/office/drawing/2014/main" val="22917104"/>
                    </a:ext>
                  </a:extLst>
                </a:gridCol>
                <a:gridCol w="1758692">
                  <a:extLst>
                    <a:ext uri="{9D8B030D-6E8A-4147-A177-3AD203B41FA5}">
                      <a16:colId xmlns:a16="http://schemas.microsoft.com/office/drawing/2014/main" val="3358396798"/>
                    </a:ext>
                  </a:extLst>
                </a:gridCol>
              </a:tblGrid>
              <a:tr h="69869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정상 거래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이상 거래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01008"/>
                  </a:ext>
                </a:extLst>
              </a:tr>
              <a:tr h="698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정상 거래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85,279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71735"/>
                  </a:ext>
                </a:extLst>
              </a:tr>
              <a:tr h="698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이상 거래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129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7524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BFC756-ED98-4AA3-B616-C3383584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A25AE-5B14-4D2F-9EB6-38EF321F90E1}"/>
              </a:ext>
            </a:extLst>
          </p:cNvPr>
          <p:cNvSpPr/>
          <p:nvPr/>
        </p:nvSpPr>
        <p:spPr>
          <a:xfrm>
            <a:off x="8263483" y="2744120"/>
            <a:ext cx="2757873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0.92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</a:t>
            </a:r>
            <a:r>
              <a:rPr lang="ko-KR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재현율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0.92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정밀도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0.99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F1 score :  0.96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A8A524-7939-4FBE-9810-57A18E356223}"/>
              </a:ext>
            </a:extLst>
          </p:cNvPr>
          <p:cNvSpPr/>
          <p:nvPr/>
        </p:nvSpPr>
        <p:spPr>
          <a:xfrm>
            <a:off x="1451211" y="1865689"/>
            <a:ext cx="4339989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OC-SVM (One Class SVM)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A68AEC-4086-4880-BE41-C2CC0E668B7D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 및 한계점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3F2BEB-E4AE-4A58-A6BE-2E093EB2B68C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결과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26BDD9-16F4-4FF5-8907-C2743D19A96E}"/>
              </a:ext>
            </a:extLst>
          </p:cNvPr>
          <p:cNvSpPr/>
          <p:nvPr/>
        </p:nvSpPr>
        <p:spPr>
          <a:xfrm>
            <a:off x="4546020" y="2744120"/>
            <a:ext cx="160918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 값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8FE43-513E-490E-B3E7-91B93C322C64}"/>
              </a:ext>
            </a:extLst>
          </p:cNvPr>
          <p:cNvSpPr txBox="1"/>
          <p:nvPr/>
        </p:nvSpPr>
        <p:spPr>
          <a:xfrm>
            <a:off x="1325963" y="4244355"/>
            <a:ext cx="430887" cy="8217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값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87BB4E-EEA4-4784-8653-89731237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4377EEEB-661C-414F-9913-55A460B37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83512"/>
              </p:ext>
            </p:extLst>
          </p:nvPr>
        </p:nvGraphicFramePr>
        <p:xfrm>
          <a:off x="1907982" y="3276991"/>
          <a:ext cx="5276076" cy="2096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8692">
                  <a:extLst>
                    <a:ext uri="{9D8B030D-6E8A-4147-A177-3AD203B41FA5}">
                      <a16:colId xmlns:a16="http://schemas.microsoft.com/office/drawing/2014/main" val="626371235"/>
                    </a:ext>
                  </a:extLst>
                </a:gridCol>
                <a:gridCol w="1758692">
                  <a:extLst>
                    <a:ext uri="{9D8B030D-6E8A-4147-A177-3AD203B41FA5}">
                      <a16:colId xmlns:a16="http://schemas.microsoft.com/office/drawing/2014/main" val="22917104"/>
                    </a:ext>
                  </a:extLst>
                </a:gridCol>
                <a:gridCol w="1758692">
                  <a:extLst>
                    <a:ext uri="{9D8B030D-6E8A-4147-A177-3AD203B41FA5}">
                      <a16:colId xmlns:a16="http://schemas.microsoft.com/office/drawing/2014/main" val="3358396798"/>
                    </a:ext>
                  </a:extLst>
                </a:gridCol>
              </a:tblGrid>
              <a:tr h="69869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정상 거래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이상 거래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01008"/>
                  </a:ext>
                </a:extLst>
              </a:tr>
              <a:tr h="698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정상 거래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78,449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6,846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71735"/>
                  </a:ext>
                </a:extLst>
              </a:tr>
              <a:tr h="698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이상 거래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87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405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7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423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 및 한계점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36792E-53D5-416A-A959-5F7D3A9F388B}"/>
              </a:ext>
            </a:extLst>
          </p:cNvPr>
          <p:cNvSpPr/>
          <p:nvPr/>
        </p:nvSpPr>
        <p:spPr>
          <a:xfrm>
            <a:off x="1284906" y="1912180"/>
            <a:ext cx="9404005" cy="189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종속변수의 범주 불균형이 너무 심하여 분석이 어려웠다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불균형을 해결하기 위해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sampling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하고 모델링을 진행했지만 과적합이 발생하였다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  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독립변수의 경우 이미 대부분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PCA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처리된 데이터가 주어져 변수에 대한 정보가 부족했다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42EE4E-E772-4570-BA7F-AD13F8E401AF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한계점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15BDC1-D3EF-4E8C-B833-07FDBFD6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336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C8A967A-8C78-4D62-9BED-E2D6FE235CCA}"/>
              </a:ext>
            </a:extLst>
          </p:cNvPr>
          <p:cNvSpPr/>
          <p:nvPr/>
        </p:nvSpPr>
        <p:spPr>
          <a:xfrm rot="6897282">
            <a:off x="7263965" y="2460572"/>
            <a:ext cx="1020563" cy="986496"/>
          </a:xfrm>
          <a:prstGeom prst="roundRect">
            <a:avLst>
              <a:gd name="adj" fmla="val 31642"/>
            </a:avLst>
          </a:pr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56D20B7-B709-4421-BCFC-3C1F6A54B0A4}"/>
              </a:ext>
            </a:extLst>
          </p:cNvPr>
          <p:cNvSpPr/>
          <p:nvPr/>
        </p:nvSpPr>
        <p:spPr>
          <a:xfrm rot="19593591">
            <a:off x="6444051" y="2407683"/>
            <a:ext cx="833418" cy="813208"/>
          </a:xfrm>
          <a:prstGeom prst="roundRect">
            <a:avLst>
              <a:gd name="adj" fmla="val 31207"/>
            </a:avLst>
          </a:pr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B10C-B122-407E-B559-F57549E88D8A}"/>
              </a:ext>
            </a:extLst>
          </p:cNvPr>
          <p:cNvSpPr txBox="1"/>
          <p:nvPr/>
        </p:nvSpPr>
        <p:spPr>
          <a:xfrm>
            <a:off x="4554071" y="2886635"/>
            <a:ext cx="2829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59595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22BB1C-B64C-433D-B4C4-3EB17C836DB8}"/>
              </a:ext>
            </a:extLst>
          </p:cNvPr>
          <p:cNvCxnSpPr>
            <a:cxnSpLocks/>
          </p:cNvCxnSpPr>
          <p:nvPr/>
        </p:nvCxnSpPr>
        <p:spPr>
          <a:xfrm>
            <a:off x="4236270" y="3717632"/>
            <a:ext cx="344244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02D7640-4E0E-45DA-8363-9D78C6ACC146}"/>
              </a:ext>
            </a:extLst>
          </p:cNvPr>
          <p:cNvCxnSpPr>
            <a:cxnSpLocks/>
          </p:cNvCxnSpPr>
          <p:nvPr/>
        </p:nvCxnSpPr>
        <p:spPr>
          <a:xfrm>
            <a:off x="4236270" y="2848055"/>
            <a:ext cx="344244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1D2BC4-97B7-4322-9249-15710CBC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4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6C03CDE-A664-4D22-B32B-32EFAE10693E}"/>
              </a:ext>
            </a:extLst>
          </p:cNvPr>
          <p:cNvSpPr/>
          <p:nvPr/>
        </p:nvSpPr>
        <p:spPr>
          <a:xfrm>
            <a:off x="1329357" y="1320937"/>
            <a:ext cx="9587376" cy="3848940"/>
          </a:xfrm>
          <a:prstGeom prst="roundRect">
            <a:avLst>
              <a:gd name="adj" fmla="val 7493"/>
            </a:avLst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모서리가 둥근 직사각형 1">
            <a:extLst>
              <a:ext uri="{FF2B5EF4-FFF2-40B4-BE49-F238E27FC236}">
                <a16:creationId xmlns:a16="http://schemas.microsoft.com/office/drawing/2014/main" id="{4F3E9BA9-5F2E-4BEC-804D-B7FCFD26BAF2}"/>
              </a:ext>
            </a:extLst>
          </p:cNvPr>
          <p:cNvSpPr/>
          <p:nvPr/>
        </p:nvSpPr>
        <p:spPr>
          <a:xfrm>
            <a:off x="1459547" y="1320937"/>
            <a:ext cx="9257029" cy="946845"/>
          </a:xfrm>
          <a:prstGeom prst="roundRect">
            <a:avLst>
              <a:gd name="adj" fmla="val 749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2013</a:t>
            </a:r>
            <a:r>
              <a:rPr lang="ko-KR" altLang="en-US" sz="2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lang="ko-KR" altLang="en-US" sz="2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유럽 카드 소유자들의 신용카드 거래 정보 </a:t>
            </a:r>
            <a:r>
              <a:rPr lang="en-US" altLang="ko-KR" sz="2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조사기간 </a:t>
            </a:r>
            <a:r>
              <a:rPr lang="en-US" altLang="ko-KR" sz="2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2</a:t>
            </a:r>
            <a:r>
              <a:rPr lang="ko-KR" altLang="en-US" sz="2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</a:t>
            </a:r>
            <a:r>
              <a:rPr lang="en-US" altLang="ko-KR" sz="24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2400" dirty="0">
              <a:solidFill>
                <a:srgbClr val="333F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모서리가 둥근 직사각형 1">
            <a:extLst>
              <a:ext uri="{FF2B5EF4-FFF2-40B4-BE49-F238E27FC236}">
                <a16:creationId xmlns:a16="http://schemas.microsoft.com/office/drawing/2014/main" id="{8F48B992-2C59-4A0C-9E2E-51E36EA1A867}"/>
              </a:ext>
            </a:extLst>
          </p:cNvPr>
          <p:cNvSpPr/>
          <p:nvPr/>
        </p:nvSpPr>
        <p:spPr>
          <a:xfrm>
            <a:off x="2141134" y="2610219"/>
            <a:ext cx="1980000" cy="19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82550">
            <a:solidFill>
              <a:srgbClr val="9EBC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Time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거래 시간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모서리가 둥근 직사각형 17">
            <a:extLst>
              <a:ext uri="{FF2B5EF4-FFF2-40B4-BE49-F238E27FC236}">
                <a16:creationId xmlns:a16="http://schemas.microsoft.com/office/drawing/2014/main" id="{A22256DC-2E4E-4967-AB49-9692FC4828B4}"/>
              </a:ext>
            </a:extLst>
          </p:cNvPr>
          <p:cNvSpPr/>
          <p:nvPr/>
        </p:nvSpPr>
        <p:spPr>
          <a:xfrm>
            <a:off x="5098062" y="2610219"/>
            <a:ext cx="1980000" cy="19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82550">
            <a:solidFill>
              <a:srgbClr val="9EBC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V1-V28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PCA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처리된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모서리가 둥근 직사각형 20">
            <a:extLst>
              <a:ext uri="{FF2B5EF4-FFF2-40B4-BE49-F238E27FC236}">
                <a16:creationId xmlns:a16="http://schemas.microsoft.com/office/drawing/2014/main" id="{A7F6ABE6-9198-4E45-AEDA-D4D8A77C9D39}"/>
              </a:ext>
            </a:extLst>
          </p:cNvPr>
          <p:cNvSpPr/>
          <p:nvPr/>
        </p:nvSpPr>
        <p:spPr>
          <a:xfrm>
            <a:off x="8058142" y="2610219"/>
            <a:ext cx="1980000" cy="19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82550">
            <a:solidFill>
              <a:srgbClr val="9EBC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Amount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거래 금액</a:t>
            </a:r>
          </a:p>
        </p:txBody>
      </p:sp>
      <p:sp>
        <p:nvSpPr>
          <p:cNvPr id="16" name="모서리가 둥근 직사각형 17">
            <a:extLst>
              <a:ext uri="{FF2B5EF4-FFF2-40B4-BE49-F238E27FC236}">
                <a16:creationId xmlns:a16="http://schemas.microsoft.com/office/drawing/2014/main" id="{488B439E-0396-4051-B98E-8B9AF5775236}"/>
              </a:ext>
            </a:extLst>
          </p:cNvPr>
          <p:cNvSpPr/>
          <p:nvPr/>
        </p:nvSpPr>
        <p:spPr>
          <a:xfrm>
            <a:off x="3115887" y="5599318"/>
            <a:ext cx="5967424" cy="784040"/>
          </a:xfrm>
          <a:prstGeom prst="roundRect">
            <a:avLst>
              <a:gd name="adj" fmla="val 7493"/>
            </a:avLst>
          </a:prstGeom>
          <a:solidFill>
            <a:srgbClr val="9EB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신용카드 이상 거래 여부를 판단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37EF12-4E50-4C3C-AEFF-281425DA09C3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소개 및 분석 목적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45998E-A7CB-4853-A5FD-6697D0B0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6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EDF2193-3EA4-41EB-AC61-FD99558C5C3F}"/>
              </a:ext>
            </a:extLst>
          </p:cNvPr>
          <p:cNvSpPr/>
          <p:nvPr/>
        </p:nvSpPr>
        <p:spPr>
          <a:xfrm>
            <a:off x="9334099" y="5045505"/>
            <a:ext cx="1716734" cy="1275463"/>
          </a:xfrm>
          <a:prstGeom prst="roundRect">
            <a:avLst>
              <a:gd name="adj" fmla="val 50000"/>
            </a:avLst>
          </a:prstGeom>
          <a:solidFill>
            <a:srgbClr val="BFD3D1">
              <a:alpha val="25098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73E7AB-4A77-4CA4-812F-5F17B25498C9}"/>
              </a:ext>
            </a:extLst>
          </p:cNvPr>
          <p:cNvSpPr/>
          <p:nvPr/>
        </p:nvSpPr>
        <p:spPr>
          <a:xfrm>
            <a:off x="5481919" y="5876943"/>
            <a:ext cx="3124200" cy="305969"/>
          </a:xfrm>
          <a:prstGeom prst="rect">
            <a:avLst/>
          </a:prstGeom>
          <a:solidFill>
            <a:srgbClr val="BFD3D1">
              <a:alpha val="63137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B266E0DD-1190-420A-A748-2A9681C250B1}"/>
              </a:ext>
            </a:extLst>
          </p:cNvPr>
          <p:cNvSpPr/>
          <p:nvPr/>
        </p:nvSpPr>
        <p:spPr>
          <a:xfrm>
            <a:off x="510990" y="5241203"/>
            <a:ext cx="4723995" cy="946845"/>
          </a:xfrm>
          <a:prstGeom prst="roundRect">
            <a:avLst>
              <a:gd name="adj" fmla="val 749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</a:t>
            </a:r>
            <a:r>
              <a:rPr lang="en-US" altLang="ko-KR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거래 건수</a:t>
            </a:r>
            <a:r>
              <a:rPr lang="en-US" altLang="ko-KR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284,807</a:t>
            </a:r>
            <a:r>
              <a:rPr lang="ko-KR" altLang="en-US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endParaRPr lang="en-US" altLang="ko-KR" sz="2000" dirty="0">
              <a:solidFill>
                <a:srgbClr val="333F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 </a:t>
            </a:r>
            <a:r>
              <a:rPr lang="en-US" altLang="ko-KR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31</a:t>
            </a:r>
            <a:r>
              <a:rPr lang="ko-KR" altLang="en-US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</a:t>
            </a: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37A4951B-36B5-4000-9626-DAC21EFBD2B7}"/>
              </a:ext>
            </a:extLst>
          </p:cNvPr>
          <p:cNvSpPr/>
          <p:nvPr/>
        </p:nvSpPr>
        <p:spPr>
          <a:xfrm>
            <a:off x="4671302" y="5383213"/>
            <a:ext cx="679939" cy="662827"/>
          </a:xfrm>
          <a:prstGeom prst="leftBrace">
            <a:avLst>
              <a:gd name="adj1" fmla="val 0"/>
              <a:gd name="adj2" fmla="val 50021"/>
            </a:avLst>
          </a:prstGeom>
          <a:ln w="28575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">
            <a:extLst>
              <a:ext uri="{FF2B5EF4-FFF2-40B4-BE49-F238E27FC236}">
                <a16:creationId xmlns:a16="http://schemas.microsoft.com/office/drawing/2014/main" id="{C0832577-3A5F-49E9-B276-634E1B897B6B}"/>
              </a:ext>
            </a:extLst>
          </p:cNvPr>
          <p:cNvSpPr/>
          <p:nvPr/>
        </p:nvSpPr>
        <p:spPr>
          <a:xfrm>
            <a:off x="5468471" y="5134755"/>
            <a:ext cx="4723995" cy="946845"/>
          </a:xfrm>
          <a:prstGeom prst="roundRect">
            <a:avLst>
              <a:gd name="adj" fmla="val 749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 거래 </a:t>
            </a:r>
            <a:r>
              <a:rPr lang="en-US" altLang="ko-KR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284,315</a:t>
            </a:r>
            <a:r>
              <a:rPr lang="ko-KR" altLang="en-US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 </a:t>
            </a:r>
            <a:r>
              <a:rPr lang="en-US" altLang="ko-KR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(99.8%)</a:t>
            </a:r>
            <a:endParaRPr lang="en-US" altLang="ko-KR" sz="1500" dirty="0">
              <a:solidFill>
                <a:srgbClr val="333F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 거래 </a:t>
            </a:r>
            <a:r>
              <a:rPr lang="en-US" altLang="ko-KR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492</a:t>
            </a:r>
            <a:r>
              <a:rPr lang="ko-KR" altLang="en-US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 </a:t>
            </a:r>
            <a:r>
              <a:rPr lang="en-US" altLang="ko-KR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(0.172%)</a:t>
            </a:r>
            <a:endParaRPr lang="ko-KR" altLang="en-US" sz="2000" dirty="0">
              <a:solidFill>
                <a:srgbClr val="333F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4D8FBF-5549-4EF1-BBA0-3DF51DA4B109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소개 및 분석 목적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8138F5B6-B8D8-438D-AECA-8D0FD6466426}"/>
              </a:ext>
            </a:extLst>
          </p:cNvPr>
          <p:cNvSpPr/>
          <p:nvPr/>
        </p:nvSpPr>
        <p:spPr>
          <a:xfrm>
            <a:off x="9239895" y="5416537"/>
            <a:ext cx="1905142" cy="533400"/>
          </a:xfrm>
          <a:prstGeom prst="roundRect">
            <a:avLst>
              <a:gd name="adj" fmla="val 749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7CA4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 불균형한</a:t>
            </a:r>
            <a:endParaRPr lang="en-US" altLang="ko-KR" sz="2000" dirty="0">
              <a:solidFill>
                <a:srgbClr val="7CA4A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7CA4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</a:t>
            </a:r>
          </a:p>
        </p:txBody>
      </p:sp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CDEA3F62-3E56-4D06-9D2B-4CE58E3B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05185"/>
              </p:ext>
            </p:extLst>
          </p:nvPr>
        </p:nvGraphicFramePr>
        <p:xfrm>
          <a:off x="934426" y="1284548"/>
          <a:ext cx="10323147" cy="3633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8250">
                  <a:extLst>
                    <a:ext uri="{9D8B030D-6E8A-4147-A177-3AD203B41FA5}">
                      <a16:colId xmlns:a16="http://schemas.microsoft.com/office/drawing/2014/main" val="1234505862"/>
                    </a:ext>
                  </a:extLst>
                </a:gridCol>
                <a:gridCol w="1953092">
                  <a:extLst>
                    <a:ext uri="{9D8B030D-6E8A-4147-A177-3AD203B41FA5}">
                      <a16:colId xmlns:a16="http://schemas.microsoft.com/office/drawing/2014/main" val="538923871"/>
                    </a:ext>
                  </a:extLst>
                </a:gridCol>
                <a:gridCol w="1953092">
                  <a:extLst>
                    <a:ext uri="{9D8B030D-6E8A-4147-A177-3AD203B41FA5}">
                      <a16:colId xmlns:a16="http://schemas.microsoft.com/office/drawing/2014/main" val="1769605594"/>
                    </a:ext>
                  </a:extLst>
                </a:gridCol>
                <a:gridCol w="961590">
                  <a:extLst>
                    <a:ext uri="{9D8B030D-6E8A-4147-A177-3AD203B41FA5}">
                      <a16:colId xmlns:a16="http://schemas.microsoft.com/office/drawing/2014/main" val="2413140722"/>
                    </a:ext>
                  </a:extLst>
                </a:gridCol>
                <a:gridCol w="1953092">
                  <a:extLst>
                    <a:ext uri="{9D8B030D-6E8A-4147-A177-3AD203B41FA5}">
                      <a16:colId xmlns:a16="http://schemas.microsoft.com/office/drawing/2014/main" val="2759997745"/>
                    </a:ext>
                  </a:extLst>
                </a:gridCol>
                <a:gridCol w="1437376">
                  <a:extLst>
                    <a:ext uri="{9D8B030D-6E8A-4147-A177-3AD203B41FA5}">
                      <a16:colId xmlns:a16="http://schemas.microsoft.com/office/drawing/2014/main" val="1277878252"/>
                    </a:ext>
                  </a:extLst>
                </a:gridCol>
                <a:gridCol w="1106655">
                  <a:extLst>
                    <a:ext uri="{9D8B030D-6E8A-4147-A177-3AD203B41FA5}">
                      <a16:colId xmlns:a16="http://schemas.microsoft.com/office/drawing/2014/main" val="1002755887"/>
                    </a:ext>
                  </a:extLst>
                </a:gridCol>
              </a:tblGrid>
              <a:tr h="605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Time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···</a:t>
                      </a:r>
                    </a:p>
                  </a:txBody>
                  <a:tcPr anchor="ctr"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V28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Amount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BFD3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Class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BFD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897838"/>
                  </a:ext>
                </a:extLst>
              </a:tr>
              <a:tr h="605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  <a:endParaRPr lang="ko-KR" altLang="en-US" sz="13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-1.3598071336738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-0.0727811733098497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-0.0210530534538215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149.62</a:t>
                      </a:r>
                      <a:endParaRPr lang="ko-KR" altLang="en-US" sz="13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3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189810"/>
                  </a:ext>
                </a:extLst>
              </a:tr>
              <a:tr h="605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  <a:endParaRPr lang="ko-KR" altLang="en-US" sz="13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1.3598071336738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0.0727811733098497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0.266150712059637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  <a:endParaRPr lang="ko-KR" altLang="en-US" sz="13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405160"/>
                  </a:ext>
                </a:extLst>
              </a:tr>
              <a:tr h="605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···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009261"/>
                  </a:ext>
                </a:extLst>
              </a:tr>
              <a:tr h="605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172788.0</a:t>
                      </a:r>
                      <a:endParaRPr lang="ko-KR" altLang="en-US" sz="13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-0.240440049680947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0.530482513118839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0.104532821478796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10</a:t>
                      </a:r>
                      <a:endParaRPr lang="ko-KR" altLang="en-US" sz="13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  <a:endParaRPr lang="ko-KR" altLang="en-US" sz="13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039017"/>
                  </a:ext>
                </a:extLst>
              </a:tr>
              <a:tr h="605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172792.0</a:t>
                      </a:r>
                      <a:endParaRPr lang="ko-KR" altLang="en-US" sz="13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-0.53341252200504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-0.189733337002305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0.0136489143320671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217</a:t>
                      </a:r>
                      <a:endParaRPr lang="ko-KR" altLang="en-US" sz="13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  <a:endParaRPr lang="ko-KR" altLang="en-US" sz="13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341049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43C752-5F4B-43AF-91A6-AFF7F687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1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F18E39F-CDD6-4B7A-B109-1C9095F11B91}"/>
              </a:ext>
            </a:extLst>
          </p:cNvPr>
          <p:cNvSpPr/>
          <p:nvPr/>
        </p:nvSpPr>
        <p:spPr>
          <a:xfrm rot="1107817">
            <a:off x="7688776" y="2932808"/>
            <a:ext cx="621653" cy="585304"/>
          </a:xfrm>
          <a:prstGeom prst="roundRect">
            <a:avLst>
              <a:gd name="adj" fmla="val 24719"/>
            </a:avLst>
          </a:pr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1210022-5E18-4302-8269-48E580B09855}"/>
              </a:ext>
            </a:extLst>
          </p:cNvPr>
          <p:cNvSpPr/>
          <p:nvPr/>
        </p:nvSpPr>
        <p:spPr>
          <a:xfrm rot="1311900">
            <a:off x="4409319" y="2953905"/>
            <a:ext cx="814387" cy="752093"/>
          </a:xfrm>
          <a:prstGeom prst="roundRect">
            <a:avLst>
              <a:gd name="adj" fmla="val 24719"/>
            </a:avLst>
          </a:pr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7A95DD-2D50-43C6-89DF-9B74616AE85D}"/>
              </a:ext>
            </a:extLst>
          </p:cNvPr>
          <p:cNvSpPr/>
          <p:nvPr/>
        </p:nvSpPr>
        <p:spPr>
          <a:xfrm rot="19633784">
            <a:off x="6949380" y="3338342"/>
            <a:ext cx="1067760" cy="1078019"/>
          </a:xfrm>
          <a:prstGeom prst="roundRect">
            <a:avLst>
              <a:gd name="adj" fmla="val 31642"/>
            </a:avLst>
          </a:pr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D90AC1-426D-4AAB-94FD-36B60849E05B}"/>
              </a:ext>
            </a:extLst>
          </p:cNvPr>
          <p:cNvSpPr/>
          <p:nvPr/>
        </p:nvSpPr>
        <p:spPr>
          <a:xfrm>
            <a:off x="2547257" y="300728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3600" b="1" kern="0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</a:t>
            </a:r>
            <a:r>
              <a:rPr lang="ko-KR" altLang="en-US" sz="3600" b="1" kern="0" dirty="0" err="1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endParaRPr lang="en-US" altLang="ko-KR" sz="3600" b="1" kern="0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7B440E-1EBD-47D6-904A-CC27577292E2}"/>
              </a:ext>
            </a:extLst>
          </p:cNvPr>
          <p:cNvSpPr/>
          <p:nvPr/>
        </p:nvSpPr>
        <p:spPr>
          <a:xfrm>
            <a:off x="5445326" y="2878490"/>
            <a:ext cx="128791" cy="128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5DC322-7C85-4B9A-95D8-E909D60C1F4D}"/>
              </a:ext>
            </a:extLst>
          </p:cNvPr>
          <p:cNvSpPr/>
          <p:nvPr/>
        </p:nvSpPr>
        <p:spPr>
          <a:xfrm>
            <a:off x="6225672" y="2878491"/>
            <a:ext cx="128791" cy="128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3FA069D-7903-4336-A8D0-15E923547B2E}"/>
              </a:ext>
            </a:extLst>
          </p:cNvPr>
          <p:cNvSpPr/>
          <p:nvPr/>
        </p:nvSpPr>
        <p:spPr>
          <a:xfrm>
            <a:off x="5837539" y="2878491"/>
            <a:ext cx="128791" cy="128791"/>
          </a:xfrm>
          <a:prstGeom prst="ellipse">
            <a:avLst/>
          </a:prstGeom>
          <a:solidFill>
            <a:srgbClr val="FA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9C58DB-1493-462E-B1DF-7AA7E94FB640}"/>
              </a:ext>
            </a:extLst>
          </p:cNvPr>
          <p:cNvSpPr/>
          <p:nvPr/>
        </p:nvSpPr>
        <p:spPr>
          <a:xfrm>
            <a:off x="6613805" y="2878490"/>
            <a:ext cx="128791" cy="128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243E98-8733-46E3-AF15-F9B2A7EC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1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17">
            <a:extLst>
              <a:ext uri="{FF2B5EF4-FFF2-40B4-BE49-F238E27FC236}">
                <a16:creationId xmlns:a16="http://schemas.microsoft.com/office/drawing/2014/main" id="{27DA347A-C771-481B-B966-AAA632140B45}"/>
              </a:ext>
            </a:extLst>
          </p:cNvPr>
          <p:cNvSpPr/>
          <p:nvPr/>
        </p:nvSpPr>
        <p:spPr>
          <a:xfrm>
            <a:off x="6257738" y="3073697"/>
            <a:ext cx="5652157" cy="2620985"/>
          </a:xfrm>
          <a:prstGeom prst="roundRect">
            <a:avLst>
              <a:gd name="adj" fmla="val 7493"/>
            </a:avLst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모서리가 둥근 직사각형 17">
            <a:extLst>
              <a:ext uri="{FF2B5EF4-FFF2-40B4-BE49-F238E27FC236}">
                <a16:creationId xmlns:a16="http://schemas.microsoft.com/office/drawing/2014/main" id="{1CDFE545-C074-4A87-8597-ACF59CE28A6A}"/>
              </a:ext>
            </a:extLst>
          </p:cNvPr>
          <p:cNvSpPr/>
          <p:nvPr/>
        </p:nvSpPr>
        <p:spPr>
          <a:xfrm>
            <a:off x="6664197" y="2023760"/>
            <a:ext cx="4839241" cy="73024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Time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변수를 통해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Hour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 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28EEF7-1FA0-446E-98FB-CBA320C41108}"/>
                  </a:ext>
                </a:extLst>
              </p:cNvPr>
              <p:cNvSpPr txBox="1"/>
              <p:nvPr/>
            </p:nvSpPr>
            <p:spPr>
              <a:xfrm>
                <a:off x="7264371" y="3345018"/>
                <a:ext cx="4414614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60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60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0(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초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    ≤   &lt; 60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60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2(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초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    </a:t>
                </a:r>
                <a:r>
                  <a:rPr lang="en-US" altLang="ko-KR" sz="16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 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    0(h)</a:t>
                </a:r>
                <a:endPara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	            ︙</a:t>
                </a:r>
              </a:p>
              <a:p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60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60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23(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초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 ≤   &lt; 60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60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24(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초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    </a:t>
                </a:r>
                <a:r>
                  <a:rPr lang="en-US" altLang="ko-KR" sz="16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  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23(h)</a:t>
                </a:r>
              </a:p>
              <a:p>
                <a:endPara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60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60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24(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초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 ≤   &lt; 60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60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25(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초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      </a:t>
                </a:r>
                <a:r>
                  <a:rPr lang="en-US" altLang="ko-KR" sz="16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 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0(h)</a:t>
                </a:r>
                <a:endPara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	           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︙</a:t>
                </a:r>
                <a:endPara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60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60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47(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초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 ≤   &lt; 60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60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48(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초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    </a:t>
                </a:r>
                <a:r>
                  <a:rPr lang="en-US" altLang="ko-KR" sz="16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  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23(h)</a:t>
                </a:r>
                <a:endPara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28EEF7-1FA0-446E-98FB-CBA320C41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71" y="3345018"/>
                <a:ext cx="4414614" cy="2062103"/>
              </a:xfrm>
              <a:prstGeom prst="rect">
                <a:avLst/>
              </a:prstGeom>
              <a:blipFill>
                <a:blip r:embed="rId4"/>
                <a:stretch>
                  <a:fillRect l="-829" t="-888" r="-2210" b="-2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8CB8C8-6661-4096-82BD-87D84C955439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3600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63863-93D5-44ED-A499-25466960D7D9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Hour 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 생성 및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Time 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 제거 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모서리가 둥근 직사각형 17">
            <a:extLst>
              <a:ext uri="{FF2B5EF4-FFF2-40B4-BE49-F238E27FC236}">
                <a16:creationId xmlns:a16="http://schemas.microsoft.com/office/drawing/2014/main" id="{16579864-ABBD-43E9-BC70-BD0A5A5B4F0E}"/>
              </a:ext>
            </a:extLst>
          </p:cNvPr>
          <p:cNvSpPr/>
          <p:nvPr/>
        </p:nvSpPr>
        <p:spPr>
          <a:xfrm>
            <a:off x="6257738" y="3557626"/>
            <a:ext cx="1057424" cy="37670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7CA4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A4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일차</a:t>
            </a:r>
          </a:p>
        </p:txBody>
      </p:sp>
      <p:sp>
        <p:nvSpPr>
          <p:cNvPr id="21" name="모서리가 둥근 직사각형 17">
            <a:extLst>
              <a:ext uri="{FF2B5EF4-FFF2-40B4-BE49-F238E27FC236}">
                <a16:creationId xmlns:a16="http://schemas.microsoft.com/office/drawing/2014/main" id="{B8C40B2C-2E45-460E-84AC-72A3346B1020}"/>
              </a:ext>
            </a:extLst>
          </p:cNvPr>
          <p:cNvSpPr/>
          <p:nvPr/>
        </p:nvSpPr>
        <p:spPr>
          <a:xfrm>
            <a:off x="6275256" y="4740967"/>
            <a:ext cx="1057424" cy="37670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7CA4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A4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2663DC-4DE5-47F2-BE13-D60306F1B7E0}"/>
              </a:ext>
            </a:extLst>
          </p:cNvPr>
          <p:cNvGrpSpPr/>
          <p:nvPr/>
        </p:nvGrpSpPr>
        <p:grpSpPr>
          <a:xfrm>
            <a:off x="758680" y="2216205"/>
            <a:ext cx="5175583" cy="3731694"/>
            <a:chOff x="758680" y="2216205"/>
            <a:chExt cx="5175583" cy="3731694"/>
          </a:xfrm>
        </p:grpSpPr>
        <p:sp>
          <p:nvSpPr>
            <p:cNvPr id="23" name="모서리가 둥근 직사각형 17">
              <a:extLst>
                <a:ext uri="{FF2B5EF4-FFF2-40B4-BE49-F238E27FC236}">
                  <a16:creationId xmlns:a16="http://schemas.microsoft.com/office/drawing/2014/main" id="{9294705F-D970-4D91-BBB8-33F8BBA046A5}"/>
                </a:ext>
              </a:extLst>
            </p:cNvPr>
            <p:cNvSpPr/>
            <p:nvPr/>
          </p:nvSpPr>
          <p:spPr>
            <a:xfrm>
              <a:off x="1952608" y="2216206"/>
              <a:ext cx="1393863" cy="37670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7CA4A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rgbClr val="7CA4A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일차</a:t>
              </a:r>
            </a:p>
          </p:txBody>
        </p:sp>
        <p:sp>
          <p:nvSpPr>
            <p:cNvPr id="19" name="모서리가 둥근 직사각형 17">
              <a:extLst>
                <a:ext uri="{FF2B5EF4-FFF2-40B4-BE49-F238E27FC236}">
                  <a16:creationId xmlns:a16="http://schemas.microsoft.com/office/drawing/2014/main" id="{BE4F2312-0042-40A1-855B-8781B3D5E520}"/>
                </a:ext>
              </a:extLst>
            </p:cNvPr>
            <p:cNvSpPr/>
            <p:nvPr/>
          </p:nvSpPr>
          <p:spPr>
            <a:xfrm>
              <a:off x="3943435" y="2216205"/>
              <a:ext cx="1393863" cy="37670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7CA4A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rgbClr val="7CA4A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일차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AE81E2-8C56-41C9-942D-CCC838A4C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626"/>
            <a:stretch/>
          </p:blipFill>
          <p:spPr>
            <a:xfrm>
              <a:off x="758680" y="2567513"/>
              <a:ext cx="5175583" cy="3380386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80E10FE-3FE9-460D-9E24-E823177A1351}"/>
                </a:ext>
              </a:extLst>
            </p:cNvPr>
            <p:cNvCxnSpPr>
              <a:cxnSpLocks/>
            </p:cNvCxnSpPr>
            <p:nvPr/>
          </p:nvCxnSpPr>
          <p:spPr>
            <a:xfrm>
              <a:off x="3576469" y="2701290"/>
              <a:ext cx="0" cy="2971800"/>
            </a:xfrm>
            <a:prstGeom prst="line">
              <a:avLst/>
            </a:prstGeom>
            <a:ln w="25400">
              <a:solidFill>
                <a:srgbClr val="8585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960C4CF7-2D93-4003-96DD-8D701D2F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1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D3F4C7-5C34-4E68-86AF-A4B9E679EDA8}"/>
              </a:ext>
            </a:extLst>
          </p:cNvPr>
          <p:cNvGrpSpPr/>
          <p:nvPr/>
        </p:nvGrpSpPr>
        <p:grpSpPr>
          <a:xfrm>
            <a:off x="10038066" y="3429000"/>
            <a:ext cx="1959849" cy="883383"/>
            <a:chOff x="317187" y="2990545"/>
            <a:chExt cx="1959849" cy="8833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635258-EE2F-4D29-A381-43827B7F3EFC}"/>
                </a:ext>
              </a:extLst>
            </p:cNvPr>
            <p:cNvSpPr txBox="1"/>
            <p:nvPr/>
          </p:nvSpPr>
          <p:spPr>
            <a:xfrm>
              <a:off x="591672" y="2990545"/>
              <a:ext cx="1685364" cy="88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이상 거래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정상 거래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3E84F8-97FB-4315-BB5A-C3C44C8ACB15}"/>
                </a:ext>
              </a:extLst>
            </p:cNvPr>
            <p:cNvSpPr/>
            <p:nvPr/>
          </p:nvSpPr>
          <p:spPr>
            <a:xfrm>
              <a:off x="317187" y="3178997"/>
              <a:ext cx="197225" cy="188259"/>
            </a:xfrm>
            <a:prstGeom prst="rect">
              <a:avLst/>
            </a:prstGeom>
            <a:solidFill>
              <a:srgbClr val="6997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D4D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04837B-209B-42FB-A526-69C692216892}"/>
                </a:ext>
              </a:extLst>
            </p:cNvPr>
            <p:cNvSpPr/>
            <p:nvPr/>
          </p:nvSpPr>
          <p:spPr>
            <a:xfrm>
              <a:off x="317187" y="3586667"/>
              <a:ext cx="197225" cy="18825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모서리가 둥근 직사각형 17">
            <a:extLst>
              <a:ext uri="{FF2B5EF4-FFF2-40B4-BE49-F238E27FC236}">
                <a16:creationId xmlns:a16="http://schemas.microsoft.com/office/drawing/2014/main" id="{74CD673B-A64A-4B61-BF18-A836AF53C87F}"/>
              </a:ext>
            </a:extLst>
          </p:cNvPr>
          <p:cNvSpPr/>
          <p:nvPr/>
        </p:nvSpPr>
        <p:spPr>
          <a:xfrm>
            <a:off x="3685568" y="1900596"/>
            <a:ext cx="4820863" cy="40713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생성된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Hour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 그래프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723F03-8C66-4F50-9E29-688DFEDCCCC2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3600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F59781-1955-441A-A6FB-770EF4AC6C38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Hour 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 생성 및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Time 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 제거 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1666E1-DBD0-4CA6-96EC-CD32B3526F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1" t="8935" r="5380" b="7832"/>
          <a:stretch/>
        </p:blipFill>
        <p:spPr>
          <a:xfrm>
            <a:off x="2063210" y="2282329"/>
            <a:ext cx="7741190" cy="412418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F4CA35-10C1-44CF-B558-A111C6EB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1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모서리가 둥근 직사각형 17">
            <a:extLst>
              <a:ext uri="{FF2B5EF4-FFF2-40B4-BE49-F238E27FC236}">
                <a16:creationId xmlns:a16="http://schemas.microsoft.com/office/drawing/2014/main" id="{E76E4084-3327-442C-BD7B-ED5ABC42E222}"/>
              </a:ext>
            </a:extLst>
          </p:cNvPr>
          <p:cNvSpPr/>
          <p:nvPr/>
        </p:nvSpPr>
        <p:spPr>
          <a:xfrm>
            <a:off x="437330" y="2433589"/>
            <a:ext cx="5528800" cy="2854471"/>
          </a:xfrm>
          <a:prstGeom prst="roundRect">
            <a:avLst>
              <a:gd name="adj" fmla="val 7493"/>
            </a:avLst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모서리가 둥근 직사각형 17">
            <a:extLst>
              <a:ext uri="{FF2B5EF4-FFF2-40B4-BE49-F238E27FC236}">
                <a16:creationId xmlns:a16="http://schemas.microsoft.com/office/drawing/2014/main" id="{CD14A9EF-B9EC-4672-AB3C-4A944EA95159}"/>
              </a:ext>
            </a:extLst>
          </p:cNvPr>
          <p:cNvSpPr/>
          <p:nvPr/>
        </p:nvSpPr>
        <p:spPr>
          <a:xfrm>
            <a:off x="995476" y="2120304"/>
            <a:ext cx="4269861" cy="684804"/>
          </a:xfrm>
          <a:prstGeom prst="roundRect">
            <a:avLst>
              <a:gd name="adj" fmla="val 0"/>
            </a:avLst>
          </a:pr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33F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r>
              <a:rPr lang="ko-KR" altLang="en-US" sz="2000" dirty="0">
                <a:solidFill>
                  <a:srgbClr val="333F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 분류에 미치는 영향이 적은 경우</a:t>
            </a: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:a16="http://schemas.microsoft.com/office/drawing/2014/main" id="{7EA913EF-88ED-4500-A163-74B2DDBE402E}"/>
              </a:ext>
            </a:extLst>
          </p:cNvPr>
          <p:cNvSpPr/>
          <p:nvPr/>
        </p:nvSpPr>
        <p:spPr>
          <a:xfrm>
            <a:off x="831851" y="2819242"/>
            <a:ext cx="5145579" cy="20831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   각 주성분들의 표준편차 제곱 값 </a:t>
            </a:r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0.7</a:t>
            </a:r>
          </a:p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   Class</a:t>
            </a:r>
            <a:r>
              <a: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따른 </a:t>
            </a:r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histogram</a:t>
            </a:r>
            <a:r>
              <a: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유사</a:t>
            </a:r>
            <a:endParaRPr lang="en-US" altLang="ko-KR" sz="2200" dirty="0">
              <a:solidFill>
                <a:srgbClr val="333F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③   Class</a:t>
            </a:r>
            <a:r>
              <a: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따른 </a:t>
            </a:r>
            <a:r>
              <a:rPr lang="en-US" altLang="ko-KR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box plot </a:t>
            </a:r>
            <a:r>
              <a:rPr lang="ko-KR" altLang="en-US" sz="22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CAB02-268F-4C3C-9001-441C4E677C03}"/>
              </a:ext>
            </a:extLst>
          </p:cNvPr>
          <p:cNvSpPr/>
          <p:nvPr/>
        </p:nvSpPr>
        <p:spPr>
          <a:xfrm>
            <a:off x="1756850" y="-2"/>
            <a:ext cx="7097486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3600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41F031-A140-488D-95CD-A5BDA8C2A6B7}"/>
              </a:ext>
            </a:extLst>
          </p:cNvPr>
          <p:cNvSpPr/>
          <p:nvPr/>
        </p:nvSpPr>
        <p:spPr>
          <a:xfrm>
            <a:off x="1284906" y="1033749"/>
            <a:ext cx="586851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 제거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E7974C-E317-4A9F-8617-2E5767D68711}"/>
              </a:ext>
            </a:extLst>
          </p:cNvPr>
          <p:cNvGrpSpPr/>
          <p:nvPr/>
        </p:nvGrpSpPr>
        <p:grpSpPr>
          <a:xfrm>
            <a:off x="6297289" y="2433589"/>
            <a:ext cx="5457381" cy="2854471"/>
            <a:chOff x="6297289" y="2433589"/>
            <a:chExt cx="5457381" cy="2854471"/>
          </a:xfrm>
        </p:grpSpPr>
        <p:sp>
          <p:nvSpPr>
            <p:cNvPr id="16" name="모서리가 둥근 직사각형 17">
              <a:extLst>
                <a:ext uri="{FF2B5EF4-FFF2-40B4-BE49-F238E27FC236}">
                  <a16:creationId xmlns:a16="http://schemas.microsoft.com/office/drawing/2014/main" id="{8D4A7FD1-BB59-4058-BB1C-04D1BA0D8105}"/>
                </a:ext>
              </a:extLst>
            </p:cNvPr>
            <p:cNvSpPr/>
            <p:nvPr/>
          </p:nvSpPr>
          <p:spPr>
            <a:xfrm>
              <a:off x="6297289" y="2433589"/>
              <a:ext cx="5457381" cy="2854471"/>
            </a:xfrm>
            <a:prstGeom prst="roundRect">
              <a:avLst>
                <a:gd name="adj" fmla="val 7493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2000" dirty="0">
                <a:solidFill>
                  <a:srgbClr val="333F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V20 – V28 </a:t>
              </a:r>
              <a:r>
                <a:rPr lang="ko-KR" altLang="en-US" sz="2000" dirty="0">
                  <a:solidFill>
                    <a:srgbClr val="333F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변수 제거 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D0D525-A6E2-435B-80A1-A15941B8FBB9}"/>
                </a:ext>
              </a:extLst>
            </p:cNvPr>
            <p:cNvSpPr/>
            <p:nvPr/>
          </p:nvSpPr>
          <p:spPr>
            <a:xfrm>
              <a:off x="6917029" y="3273590"/>
              <a:ext cx="4217895" cy="305969"/>
            </a:xfrm>
            <a:prstGeom prst="rect">
              <a:avLst/>
            </a:prstGeom>
            <a:solidFill>
              <a:srgbClr val="BFD3D1">
                <a:alpha val="63137"/>
              </a:srgb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BF89C821-5F9D-49E6-9DC9-79DC4500ABCD}"/>
                </a:ext>
              </a:extLst>
            </p:cNvPr>
            <p:cNvSpPr/>
            <p:nvPr/>
          </p:nvSpPr>
          <p:spPr>
            <a:xfrm>
              <a:off x="8667735" y="3788228"/>
              <a:ext cx="716487" cy="502417"/>
            </a:xfrm>
            <a:prstGeom prst="downArrow">
              <a:avLst/>
            </a:prstGeom>
            <a:solidFill>
              <a:srgbClr val="9EB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7">
              <a:extLst>
                <a:ext uri="{FF2B5EF4-FFF2-40B4-BE49-F238E27FC236}">
                  <a16:creationId xmlns:a16="http://schemas.microsoft.com/office/drawing/2014/main" id="{370C125C-F189-42B1-8B2D-BB9953826660}"/>
                </a:ext>
              </a:extLst>
            </p:cNvPr>
            <p:cNvSpPr/>
            <p:nvPr/>
          </p:nvSpPr>
          <p:spPr>
            <a:xfrm>
              <a:off x="6606357" y="2745784"/>
              <a:ext cx="4839241" cy="73024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가지 조건을 모두 만족하는 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변수를</a:t>
              </a:r>
              <a:endPara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Class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분류에 영향을 주지 않는다고 판단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FBF8E6-4B53-4881-8A89-2B5BA9DC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</TotalTime>
  <Words>1206</Words>
  <Application>Microsoft Office PowerPoint</Application>
  <PresentationFormat>와이드스크린</PresentationFormat>
  <Paragraphs>521</Paragraphs>
  <Slides>37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Arial</vt:lpstr>
      <vt:lpstr>나눔스퀘어_ac ExtraBold</vt:lpstr>
      <vt:lpstr>나눔스퀘어_ac</vt:lpstr>
      <vt:lpstr>나눔스퀘어 ExtraBold</vt:lpstr>
      <vt:lpstr>맑은 고딕</vt:lpstr>
      <vt:lpstr>나눔스퀘어 Bold</vt:lpstr>
      <vt:lpstr>나눔스퀘어_ac Bold</vt:lpstr>
      <vt:lpstr>Cambria Math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신보람</cp:lastModifiedBy>
  <cp:revision>129</cp:revision>
  <dcterms:created xsi:type="dcterms:W3CDTF">2020-10-21T01:06:35Z</dcterms:created>
  <dcterms:modified xsi:type="dcterms:W3CDTF">2021-02-19T12:25:25Z</dcterms:modified>
</cp:coreProperties>
</file>