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58" r:id="rId8"/>
    <p:sldId id="259" r:id="rId9"/>
    <p:sldId id="261" r:id="rId10"/>
  </p:sldIdLst>
  <p:sldSz cx="18288000" cy="10287000"/>
  <p:notesSz cx="6858000" cy="9144000"/>
  <p:embeddedFontLst>
    <p:embeddedFont>
      <p:font typeface="Clear Sans" panose="020B0604020202020204" charset="0"/>
      <p:regular r:id="rId11"/>
    </p:embeddedFont>
    <p:embeddedFont>
      <p:font typeface="HK Grotesk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2407"/>
            <a:ext cx="18288000" cy="1234593"/>
          </a:xfrm>
          <a:prstGeom prst="rect">
            <a:avLst/>
          </a:prstGeom>
          <a:solidFill>
            <a:srgbClr val="302B70"/>
          </a:solidFill>
        </p:spPr>
      </p:sp>
      <p:grpSp>
        <p:nvGrpSpPr>
          <p:cNvPr id="3" name="Group 3"/>
          <p:cNvGrpSpPr/>
          <p:nvPr/>
        </p:nvGrpSpPr>
        <p:grpSpPr>
          <a:xfrm>
            <a:off x="1479647" y="1392214"/>
            <a:ext cx="8170503" cy="5990573"/>
            <a:chOff x="0" y="0"/>
            <a:chExt cx="10894004" cy="7987430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10894004" cy="6426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0999" dirty="0" err="1">
                  <a:solidFill>
                    <a:srgbClr val="302B70"/>
                  </a:solidFill>
                  <a:latin typeface="HK Grotesk Bold"/>
                </a:rPr>
                <a:t>AtliQ</a:t>
              </a:r>
              <a:endParaRPr lang="en-US" sz="10999" dirty="0">
                <a:solidFill>
                  <a:srgbClr val="302B70"/>
                </a:solidFill>
                <a:latin typeface="HK Grotesk Bold"/>
              </a:endParaRPr>
            </a:p>
            <a:p>
              <a:pPr algn="l">
                <a:lnSpc>
                  <a:spcPts val="12649"/>
                </a:lnSpc>
              </a:pPr>
              <a:r>
                <a:rPr lang="en-US" sz="10999" dirty="0">
                  <a:solidFill>
                    <a:srgbClr val="302B70"/>
                  </a:solidFill>
                  <a:latin typeface="HK Grotesk Bold"/>
                </a:rPr>
                <a:t>Hospitality </a:t>
              </a:r>
            </a:p>
            <a:p>
              <a:pPr algn="l">
                <a:lnSpc>
                  <a:spcPts val="12649"/>
                </a:lnSpc>
              </a:pPr>
              <a:r>
                <a:rPr lang="en-US" sz="11000" dirty="0">
                  <a:solidFill>
                    <a:srgbClr val="302B70"/>
                  </a:solidFill>
                  <a:latin typeface="HK Grotesk Bold"/>
                </a:rPr>
                <a:t>Analysis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831739"/>
              <a:ext cx="10894004" cy="1155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dirty="0">
                  <a:solidFill>
                    <a:srgbClr val="302B70"/>
                  </a:solidFill>
                  <a:latin typeface="Clear Sans"/>
                </a:rPr>
                <a:t>~ Rupal Kanchan</a:t>
              </a:r>
            </a:p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302B70"/>
                  </a:solidFill>
                  <a:latin typeface="Clear Sans"/>
                </a:rPr>
                <a:t>Data Analyst Intern 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166457" y="659829"/>
            <a:ext cx="7308686" cy="10293924"/>
            <a:chOff x="0" y="0"/>
            <a:chExt cx="9744915" cy="13725232"/>
          </a:xfrm>
        </p:grpSpPr>
        <p:sp>
          <p:nvSpPr>
            <p:cNvPr id="7" name="Freeform 7"/>
            <p:cNvSpPr/>
            <p:nvPr/>
          </p:nvSpPr>
          <p:spPr>
            <a:xfrm>
              <a:off x="5473713" y="4970229"/>
              <a:ext cx="3983411" cy="5945389"/>
            </a:xfrm>
            <a:custGeom>
              <a:avLst/>
              <a:gdLst/>
              <a:ahLst/>
              <a:cxnLst/>
              <a:rect l="l" t="t" r="r" b="b"/>
              <a:pathLst>
                <a:path w="3983411" h="5945389">
                  <a:moveTo>
                    <a:pt x="0" y="0"/>
                  </a:moveTo>
                  <a:lnTo>
                    <a:pt x="3983411" y="0"/>
                  </a:lnTo>
                  <a:lnTo>
                    <a:pt x="3983411" y="5945389"/>
                  </a:lnTo>
                  <a:lnTo>
                    <a:pt x="0" y="5945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flipH="1">
              <a:off x="0" y="0"/>
              <a:ext cx="9744915" cy="13725232"/>
            </a:xfrm>
            <a:custGeom>
              <a:avLst/>
              <a:gdLst/>
              <a:ahLst/>
              <a:cxnLst/>
              <a:rect l="l" t="t" r="r" b="b"/>
              <a:pathLst>
                <a:path w="9744915" h="13725232">
                  <a:moveTo>
                    <a:pt x="9744915" y="0"/>
                  </a:moveTo>
                  <a:lnTo>
                    <a:pt x="0" y="0"/>
                  </a:lnTo>
                  <a:lnTo>
                    <a:pt x="0" y="13725232"/>
                  </a:lnTo>
                  <a:lnTo>
                    <a:pt x="9744915" y="13725232"/>
                  </a:lnTo>
                  <a:lnTo>
                    <a:pt x="974491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0166457" y="1776642"/>
            <a:ext cx="2154826" cy="2154826"/>
          </a:xfrm>
          <a:custGeom>
            <a:avLst/>
            <a:gdLst/>
            <a:ahLst/>
            <a:cxnLst/>
            <a:rect l="l" t="t" r="r" b="b"/>
            <a:pathLst>
              <a:path w="2154826" h="2154826">
                <a:moveTo>
                  <a:pt x="0" y="0"/>
                </a:moveTo>
                <a:lnTo>
                  <a:pt x="2154826" y="0"/>
                </a:lnTo>
                <a:lnTo>
                  <a:pt x="2154826" y="2154826"/>
                </a:lnTo>
                <a:lnTo>
                  <a:pt x="0" y="21548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id="3" name="Group 3"/>
          <p:cNvGrpSpPr/>
          <p:nvPr/>
        </p:nvGrpSpPr>
        <p:grpSpPr>
          <a:xfrm>
            <a:off x="6626146" y="1021556"/>
            <a:ext cx="10633154" cy="2328195"/>
            <a:chOff x="-3357139" y="-9525"/>
            <a:chExt cx="14177539" cy="3104260"/>
          </a:xfrm>
        </p:grpSpPr>
        <p:sp>
          <p:nvSpPr>
            <p:cNvPr id="4" name="TextBox 4"/>
            <p:cNvSpPr txBox="1"/>
            <p:nvPr/>
          </p:nvSpPr>
          <p:spPr>
            <a:xfrm>
              <a:off x="-3357139" y="-9525"/>
              <a:ext cx="14177539" cy="1641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 dirty="0">
                  <a:solidFill>
                    <a:srgbClr val="F0F2F6"/>
                  </a:solidFill>
                  <a:latin typeface="HK Grotesk Bold"/>
                </a:rPr>
                <a:t>Problem Statement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235200" y="1893210"/>
              <a:ext cx="13055600" cy="12015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639"/>
                </a:lnSpc>
                <a:spcBef>
                  <a:spcPct val="0"/>
                </a:spcBef>
              </a:pPr>
              <a:r>
                <a:rPr lang="en-US" sz="2800" dirty="0" err="1">
                  <a:solidFill>
                    <a:schemeClr val="bg1"/>
                  </a:solidFill>
                </a:rPr>
                <a:t>Atliq</a:t>
              </a:r>
              <a:r>
                <a:rPr lang="en-US" sz="2800" dirty="0">
                  <a:solidFill>
                    <a:schemeClr val="bg1"/>
                  </a:solidFill>
                </a:rPr>
                <a:t> Grands owns multiple five-star hotels across India. They have been in the hospitality industry for the past 20 years. </a:t>
              </a:r>
              <a:endParaRPr lang="en-US" sz="2599" dirty="0">
                <a:solidFill>
                  <a:schemeClr val="bg1"/>
                </a:solidFill>
                <a:latin typeface="Clear San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772400" y="5365035"/>
            <a:ext cx="9486900" cy="2674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500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Due to strategic moves from other competitors and ineffective decision-making in management, </a:t>
            </a:r>
            <a:r>
              <a:rPr lang="en-US" sz="2800" dirty="0" err="1">
                <a:solidFill>
                  <a:schemeClr val="bg1"/>
                </a:solidFill>
              </a:rPr>
              <a:t>Atliq</a:t>
            </a:r>
            <a:r>
              <a:rPr lang="en-US" sz="2800" dirty="0">
                <a:solidFill>
                  <a:schemeClr val="bg1"/>
                </a:solidFill>
              </a:rPr>
              <a:t> Grands are losing its market share and revenue in the luxury/business hotels category. As a strategic move, the managing director of </a:t>
            </a:r>
            <a:r>
              <a:rPr lang="en-US" sz="2800" dirty="0" err="1">
                <a:solidFill>
                  <a:schemeClr val="bg1"/>
                </a:solidFill>
              </a:rPr>
              <a:t>Atliq</a:t>
            </a:r>
            <a:r>
              <a:rPr lang="en-US" sz="2800" dirty="0">
                <a:solidFill>
                  <a:schemeClr val="bg1"/>
                </a:solidFill>
              </a:rPr>
              <a:t> Grands wanted to incorporate “Business and Data Intelligence” in order to regain their market share and revenue</a:t>
            </a:r>
            <a:r>
              <a:rPr lang="en-US" sz="2800" dirty="0">
                <a:solidFill>
                  <a:schemeClr val="bg1"/>
                </a:solidFill>
                <a:latin typeface="Clear Sans"/>
              </a:rPr>
              <a:t>.</a:t>
            </a:r>
            <a:endParaRPr lang="en-US" sz="2800" dirty="0">
              <a:solidFill>
                <a:srgbClr val="F0F2F6"/>
              </a:solidFill>
              <a:latin typeface="Clear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80808" y="1310539"/>
            <a:ext cx="7293451" cy="9258300"/>
            <a:chOff x="0" y="0"/>
            <a:chExt cx="9724601" cy="12344400"/>
          </a:xfrm>
        </p:grpSpPr>
        <p:grpSp>
          <p:nvGrpSpPr>
            <p:cNvPr id="12" name="Group 12"/>
            <p:cNvGrpSpPr/>
            <p:nvPr/>
          </p:nvGrpSpPr>
          <p:grpSpPr>
            <a:xfrm>
              <a:off x="6787577" y="505807"/>
              <a:ext cx="2937024" cy="2638890"/>
              <a:chOff x="0" y="0"/>
              <a:chExt cx="1931796" cy="173570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31796" cy="1735702"/>
              </a:xfrm>
              <a:custGeom>
                <a:avLst/>
                <a:gdLst/>
                <a:ahLst/>
                <a:cxnLst/>
                <a:rect l="l" t="t" r="r" b="b"/>
                <a:pathLst>
                  <a:path w="1931796" h="1735702">
                    <a:moveTo>
                      <a:pt x="1807336" y="1735701"/>
                    </a:moveTo>
                    <a:lnTo>
                      <a:pt x="124460" y="1735701"/>
                    </a:lnTo>
                    <a:cubicBezTo>
                      <a:pt x="55880" y="1735701"/>
                      <a:pt x="0" y="1679821"/>
                      <a:pt x="0" y="161124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07336" y="0"/>
                    </a:lnTo>
                    <a:cubicBezTo>
                      <a:pt x="1875916" y="0"/>
                      <a:pt x="1931796" y="55880"/>
                      <a:pt x="1931796" y="124460"/>
                    </a:cubicBezTo>
                    <a:lnTo>
                      <a:pt x="1931796" y="1611242"/>
                    </a:lnTo>
                    <a:cubicBezTo>
                      <a:pt x="1931796" y="1679821"/>
                      <a:pt x="1875916" y="1735702"/>
                      <a:pt x="1807336" y="1735702"/>
                    </a:cubicBezTo>
                    <a:close/>
                  </a:path>
                </a:pathLst>
              </a:custGeom>
              <a:solidFill>
                <a:srgbClr val="787CD1"/>
              </a:solidFill>
            </p:spPr>
          </p:sp>
        </p:grpSp>
        <p:sp>
          <p:nvSpPr>
            <p:cNvPr id="14" name="Freeform 14"/>
            <p:cNvSpPr/>
            <p:nvPr/>
          </p:nvSpPr>
          <p:spPr>
            <a:xfrm>
              <a:off x="7098992" y="841719"/>
              <a:ext cx="2314194" cy="1967065"/>
            </a:xfrm>
            <a:custGeom>
              <a:avLst/>
              <a:gdLst/>
              <a:ahLst/>
              <a:cxnLst/>
              <a:rect l="l" t="t" r="r" b="b"/>
              <a:pathLst>
                <a:path w="2314194" h="1967065">
                  <a:moveTo>
                    <a:pt x="0" y="0"/>
                  </a:moveTo>
                  <a:lnTo>
                    <a:pt x="2314194" y="0"/>
                  </a:lnTo>
                  <a:lnTo>
                    <a:pt x="2314194" y="1967065"/>
                  </a:lnTo>
                  <a:lnTo>
                    <a:pt x="0" y="19670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8764524" cy="12344400"/>
            </a:xfrm>
            <a:custGeom>
              <a:avLst/>
              <a:gdLst/>
              <a:ahLst/>
              <a:cxnLst/>
              <a:rect l="l" t="t" r="r" b="b"/>
              <a:pathLst>
                <a:path w="8764524" h="12344400">
                  <a:moveTo>
                    <a:pt x="0" y="0"/>
                  </a:moveTo>
                  <a:lnTo>
                    <a:pt x="8764524" y="0"/>
                  </a:lnTo>
                  <a:lnTo>
                    <a:pt x="8764524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9258300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id="3" name="Group 3"/>
          <p:cNvGrpSpPr/>
          <p:nvPr/>
        </p:nvGrpSpPr>
        <p:grpSpPr>
          <a:xfrm>
            <a:off x="12575231" y="2508327"/>
            <a:ext cx="4684069" cy="2155954"/>
            <a:chOff x="0" y="0"/>
            <a:chExt cx="6245425" cy="2874605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6245425" cy="1621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0F2F6"/>
                  </a:solidFill>
                  <a:latin typeface="HK Grotesk Bold"/>
                </a:rPr>
                <a:t>Solution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96761"/>
              <a:ext cx="6245425" cy="1177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rgbClr val="F0F2F6"/>
                  </a:solidFill>
                  <a:latin typeface="Clear Sans"/>
                </a:rPr>
                <a:t>List 1-3 ways your company proposes to solve them.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5069410" y="6006426"/>
            <a:ext cx="2189890" cy="3268492"/>
          </a:xfrm>
          <a:custGeom>
            <a:avLst/>
            <a:gdLst/>
            <a:ahLst/>
            <a:cxnLst/>
            <a:rect l="l" t="t" r="r" b="b"/>
            <a:pathLst>
              <a:path w="2189890" h="3268492">
                <a:moveTo>
                  <a:pt x="0" y="0"/>
                </a:moveTo>
                <a:lnTo>
                  <a:pt x="2189890" y="0"/>
                </a:lnTo>
                <a:lnTo>
                  <a:pt x="2189890" y="3268493"/>
                </a:lnTo>
                <a:lnTo>
                  <a:pt x="0" y="3268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820400" y="3018850"/>
            <a:ext cx="6438900" cy="2523448"/>
            <a:chOff x="-2339773" y="-9525"/>
            <a:chExt cx="8585200" cy="3364597"/>
          </a:xfrm>
        </p:grpSpPr>
        <p:sp>
          <p:nvSpPr>
            <p:cNvPr id="8" name="TextBox 8"/>
            <p:cNvSpPr txBox="1"/>
            <p:nvPr/>
          </p:nvSpPr>
          <p:spPr>
            <a:xfrm>
              <a:off x="-2339773" y="-9525"/>
              <a:ext cx="8585200" cy="33645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800" dirty="0">
                  <a:solidFill>
                    <a:srgbClr val="302B70"/>
                  </a:solidFill>
                  <a:latin typeface="HK Grotesk Bold"/>
                </a:rPr>
                <a:t>Data Preparation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6761"/>
              <a:ext cx="6245425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  <a:spcBef>
                  <a:spcPct val="0"/>
                </a:spcBef>
              </a:pPr>
              <a:endParaRPr lang="en-US" sz="2600" dirty="0">
                <a:solidFill>
                  <a:srgbClr val="302B70"/>
                </a:solidFill>
                <a:latin typeface="Clear San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E17AC3-D515-97FE-CB9D-A3F6EAB301CF}"/>
              </a:ext>
            </a:extLst>
          </p:cNvPr>
          <p:cNvSpPr txBox="1"/>
          <p:nvPr/>
        </p:nvSpPr>
        <p:spPr>
          <a:xfrm>
            <a:off x="1600200" y="148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AE856-BF6F-62AF-1BCF-0BE2D229158F}"/>
              </a:ext>
            </a:extLst>
          </p:cNvPr>
          <p:cNvSpPr txBox="1"/>
          <p:nvPr/>
        </p:nvSpPr>
        <p:spPr>
          <a:xfrm>
            <a:off x="1238251" y="1219349"/>
            <a:ext cx="904874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IMPORT: First I gathered data from UNIFIED MENTORS and imported it into Power BI for data transformation.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TRANSFORMATION: Used Power Query to clean the data, removed nulls and duplicates, and fine-tuned data types.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LOADING AND MODELLING: Imported the transformed data into Power View for analysis. After completing the necessary cleaning, and transformation, I create the necessary relationships between the tables.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IMPLEMENTATION: I used different DAX functions to create calculated measures and columns, refining the data for deeper insights.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REPORTS CREATION: First I designed a theme for my report from </a:t>
            </a:r>
            <a:r>
              <a:rPr lang="en-I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canva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then imported it to Power BI. After that, I Crafted a user-friendly report/dashboard that helps the organization make important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4036473" y="190500"/>
            <a:ext cx="10215053" cy="1117489"/>
            <a:chOff x="0" y="0"/>
            <a:chExt cx="5289082" cy="3557570"/>
          </a:xfrm>
        </p:grpSpPr>
        <p:sp>
          <p:nvSpPr>
            <p:cNvPr id="27" name="TextBox 27"/>
            <p:cNvSpPr txBox="1"/>
            <p:nvPr/>
          </p:nvSpPr>
          <p:spPr>
            <a:xfrm>
              <a:off x="0" y="0"/>
              <a:ext cx="5289082" cy="3269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39"/>
                </a:lnSpc>
              </a:pPr>
              <a:r>
                <a:rPr lang="en-US" sz="6700" dirty="0">
                  <a:solidFill>
                    <a:srgbClr val="302B70"/>
                  </a:solidFill>
                  <a:latin typeface="HK Grotesk Bold"/>
                </a:rPr>
                <a:t>Dashboard Snippet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3004511"/>
              <a:ext cx="5289082" cy="553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endParaRPr lang="en-US" sz="2499" dirty="0">
                <a:solidFill>
                  <a:srgbClr val="302B70"/>
                </a:solidFill>
                <a:latin typeface="Clear Sans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72681B8-A26A-1F51-6A19-421C2E3DA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53" y="1217512"/>
            <a:ext cx="15136093" cy="84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4036473" y="190500"/>
            <a:ext cx="10215053" cy="1117489"/>
            <a:chOff x="0" y="0"/>
            <a:chExt cx="5289082" cy="3557570"/>
          </a:xfrm>
        </p:grpSpPr>
        <p:sp>
          <p:nvSpPr>
            <p:cNvPr id="27" name="TextBox 27"/>
            <p:cNvSpPr txBox="1"/>
            <p:nvPr/>
          </p:nvSpPr>
          <p:spPr>
            <a:xfrm>
              <a:off x="0" y="0"/>
              <a:ext cx="5289082" cy="3269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39"/>
                </a:lnSpc>
              </a:pPr>
              <a:r>
                <a:rPr lang="en-US" sz="6700" dirty="0">
                  <a:solidFill>
                    <a:srgbClr val="302B70"/>
                  </a:solidFill>
                  <a:latin typeface="HK Grotesk Bold"/>
                </a:rPr>
                <a:t>Dashboard Snippet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3004511"/>
              <a:ext cx="5289082" cy="553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endParaRPr lang="en-US" sz="2499" dirty="0">
                <a:solidFill>
                  <a:srgbClr val="302B70"/>
                </a:solidFill>
                <a:latin typeface="Clear San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E48422-B49C-7BAA-9465-F361AE5A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53" y="1307989"/>
            <a:ext cx="15535493" cy="86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1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4036473" y="190500"/>
            <a:ext cx="10215053" cy="1117489"/>
            <a:chOff x="0" y="0"/>
            <a:chExt cx="5289082" cy="3557570"/>
          </a:xfrm>
        </p:grpSpPr>
        <p:sp>
          <p:nvSpPr>
            <p:cNvPr id="27" name="TextBox 27"/>
            <p:cNvSpPr txBox="1"/>
            <p:nvPr/>
          </p:nvSpPr>
          <p:spPr>
            <a:xfrm>
              <a:off x="0" y="0"/>
              <a:ext cx="5289082" cy="3269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39"/>
                </a:lnSpc>
              </a:pPr>
              <a:r>
                <a:rPr lang="en-US" sz="6700" dirty="0">
                  <a:solidFill>
                    <a:srgbClr val="302B70"/>
                  </a:solidFill>
                  <a:latin typeface="HK Grotesk Bold"/>
                </a:rPr>
                <a:t>Dashboard Snippet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3004511"/>
              <a:ext cx="5289082" cy="553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endParaRPr lang="en-US" sz="2499" dirty="0">
                <a:solidFill>
                  <a:srgbClr val="302B70"/>
                </a:solidFill>
                <a:latin typeface="Clear San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62AA93A-625B-10BC-DCF3-21E7AC46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08" y="1307989"/>
            <a:ext cx="14997984" cy="83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0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390900"/>
            <a:ext cx="18288000" cy="4343400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8115300" cy="123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99"/>
              </a:lnSpc>
            </a:pPr>
            <a:r>
              <a:rPr lang="en-US" sz="7999" dirty="0">
                <a:solidFill>
                  <a:srgbClr val="F0F2F6"/>
                </a:solidFill>
                <a:latin typeface="HK Grotesk Bold"/>
              </a:rPr>
              <a:t>Filters Used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1353800" y="2282410"/>
            <a:ext cx="6063497" cy="7926140"/>
          </a:xfrm>
          <a:custGeom>
            <a:avLst/>
            <a:gdLst/>
            <a:ahLst/>
            <a:cxnLst/>
            <a:rect l="l" t="t" r="r" b="b"/>
            <a:pathLst>
              <a:path w="6063497" h="7926140">
                <a:moveTo>
                  <a:pt x="6063496" y="0"/>
                </a:moveTo>
                <a:lnTo>
                  <a:pt x="0" y="0"/>
                </a:lnTo>
                <a:lnTo>
                  <a:pt x="0" y="7926140"/>
                </a:lnTo>
                <a:lnTo>
                  <a:pt x="6063496" y="7926140"/>
                </a:lnTo>
                <a:lnTo>
                  <a:pt x="60634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1E60F-D286-4C98-398C-CD199000EF4A}"/>
              </a:ext>
            </a:extLst>
          </p:cNvPr>
          <p:cNvSpPr txBox="1"/>
          <p:nvPr/>
        </p:nvSpPr>
        <p:spPr>
          <a:xfrm>
            <a:off x="1028700" y="4000500"/>
            <a:ext cx="10477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Month: Allows selection of data for specific months.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City: Filters data based on the city (Bangalore, Delhi, Hyderabad, Mumbai).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Property: Filters data by property (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Atliq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Bay, 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Atliq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Blu, 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Atliq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City, 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Atliq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Exotica, 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Atliq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Grands, 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Atliq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Palace).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Platform: Filters data based on the booking platform (direct offline, direct online, journey, 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logtrip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makeyourtrip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others, </a:t>
            </a:r>
            <a:r>
              <a:rPr lang="en-IN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tripster</a:t>
            </a:r>
            <a:r>
              <a:rPr lang="en-I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</p:spPr>
      </p:sp>
      <p:sp>
        <p:nvSpPr>
          <p:cNvPr id="3" name="Freeform 3"/>
          <p:cNvSpPr/>
          <p:nvPr/>
        </p:nvSpPr>
        <p:spPr>
          <a:xfrm>
            <a:off x="16107044" y="1028700"/>
            <a:ext cx="1152256" cy="1152256"/>
          </a:xfrm>
          <a:custGeom>
            <a:avLst/>
            <a:gdLst/>
            <a:ahLst/>
            <a:cxnLst/>
            <a:rect l="l" t="t" r="r" b="b"/>
            <a:pathLst>
              <a:path w="1152256" h="1152256">
                <a:moveTo>
                  <a:pt x="0" y="0"/>
                </a:moveTo>
                <a:lnTo>
                  <a:pt x="1152256" y="0"/>
                </a:lnTo>
                <a:lnTo>
                  <a:pt x="1152256" y="1152256"/>
                </a:lnTo>
                <a:lnTo>
                  <a:pt x="0" y="115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38944" y="5738178"/>
            <a:ext cx="2262433" cy="3036823"/>
          </a:xfrm>
          <a:custGeom>
            <a:avLst/>
            <a:gdLst/>
            <a:ahLst/>
            <a:cxnLst/>
            <a:rect l="l" t="t" r="r" b="b"/>
            <a:pathLst>
              <a:path w="2262433" h="3036823">
                <a:moveTo>
                  <a:pt x="0" y="0"/>
                </a:moveTo>
                <a:lnTo>
                  <a:pt x="2262433" y="0"/>
                </a:lnTo>
                <a:lnTo>
                  <a:pt x="2262433" y="3036823"/>
                </a:lnTo>
                <a:lnTo>
                  <a:pt x="0" y="3036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70487" y="1199713"/>
            <a:ext cx="2170786" cy="2170786"/>
          </a:xfrm>
          <a:custGeom>
            <a:avLst/>
            <a:gdLst/>
            <a:ahLst/>
            <a:cxnLst/>
            <a:rect l="l" t="t" r="r" b="b"/>
            <a:pathLst>
              <a:path w="2170786" h="2170786">
                <a:moveTo>
                  <a:pt x="0" y="0"/>
                </a:moveTo>
                <a:lnTo>
                  <a:pt x="2170786" y="0"/>
                </a:lnTo>
                <a:lnTo>
                  <a:pt x="2170786" y="2170786"/>
                </a:lnTo>
                <a:lnTo>
                  <a:pt x="0" y="2170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1655649" y="750185"/>
            <a:ext cx="5998221" cy="8508115"/>
          </a:xfrm>
          <a:custGeom>
            <a:avLst/>
            <a:gdLst/>
            <a:ahLst/>
            <a:cxnLst/>
            <a:rect l="l" t="t" r="r" b="b"/>
            <a:pathLst>
              <a:path w="5998221" h="8508115">
                <a:moveTo>
                  <a:pt x="5998221" y="0"/>
                </a:moveTo>
                <a:lnTo>
                  <a:pt x="0" y="0"/>
                </a:lnTo>
                <a:lnTo>
                  <a:pt x="0" y="8508115"/>
                </a:lnTo>
                <a:lnTo>
                  <a:pt x="5998221" y="8508115"/>
                </a:lnTo>
                <a:lnTo>
                  <a:pt x="59982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81571"/>
            <a:ext cx="8115300" cy="2494590"/>
            <a:chOff x="0" y="-862838"/>
            <a:chExt cx="10820400" cy="3326119"/>
          </a:xfrm>
        </p:grpSpPr>
        <p:sp>
          <p:nvSpPr>
            <p:cNvPr id="8" name="TextBox 8"/>
            <p:cNvSpPr txBox="1"/>
            <p:nvPr/>
          </p:nvSpPr>
          <p:spPr>
            <a:xfrm>
              <a:off x="0" y="-862838"/>
              <a:ext cx="10820400" cy="1633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dirty="0">
                  <a:solidFill>
                    <a:srgbClr val="302B70"/>
                  </a:solidFill>
                  <a:latin typeface="HK Grotesk Bold"/>
                </a:rPr>
                <a:t>Insights Drawn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93210"/>
              <a:ext cx="10820400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302B70"/>
                  </a:solidFill>
                  <a:latin typeface="Clear Sans"/>
                </a:rPr>
                <a:t>.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699" y="1790700"/>
            <a:ext cx="10232379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Revenue: Shows the total revenue generated and realized (1709M).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Total Booking: Displays the total number of bookings (135K).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Average Rating: Gauge indicating the average rating of the properties (3.62 out of 5).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Capacity: Total capacity across all properties (233K).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Successful Booking: Shows the number of successful bookings (94K).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Occupancy Percentage: Indicates the proportion of available rooms that are being occupied over a specific period (57.87%).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Total Cancelled Bookings: Indicates the number of cancelled bookings (33K).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9258300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B1EF8D-9338-12D3-9877-DB91F3202A33}"/>
              </a:ext>
            </a:extLst>
          </p:cNvPr>
          <p:cNvSpPr txBox="1"/>
          <p:nvPr/>
        </p:nvSpPr>
        <p:spPr>
          <a:xfrm>
            <a:off x="3695700" y="4762500"/>
            <a:ext cx="10896600" cy="139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sz="13800" dirty="0">
                <a:solidFill>
                  <a:srgbClr val="302B70"/>
                </a:solidFill>
                <a:latin typeface="HK Grotesk Bold"/>
              </a:rPr>
              <a:t>Thank You!!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6DF1A07A-52FE-4828-F586-B85C5D1156B4}"/>
              </a:ext>
            </a:extLst>
          </p:cNvPr>
          <p:cNvSpPr/>
          <p:nvPr/>
        </p:nvSpPr>
        <p:spPr>
          <a:xfrm>
            <a:off x="8049055" y="6072306"/>
            <a:ext cx="2189890" cy="3268492"/>
          </a:xfrm>
          <a:custGeom>
            <a:avLst/>
            <a:gdLst/>
            <a:ahLst/>
            <a:cxnLst/>
            <a:rect l="l" t="t" r="r" b="b"/>
            <a:pathLst>
              <a:path w="2189890" h="3268492">
                <a:moveTo>
                  <a:pt x="0" y="0"/>
                </a:moveTo>
                <a:lnTo>
                  <a:pt x="2189890" y="0"/>
                </a:lnTo>
                <a:lnTo>
                  <a:pt x="2189890" y="3268493"/>
                </a:lnTo>
                <a:lnTo>
                  <a:pt x="0" y="3268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429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HK Grotesk Bold</vt:lpstr>
      <vt:lpstr>Arial</vt:lpstr>
      <vt:lpstr>Calibri</vt:lpstr>
      <vt:lpstr>Wingdings</vt:lpstr>
      <vt:lpstr>Clear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Hositality Analysis</dc:title>
  <cp:lastModifiedBy>Rupal Kanchan</cp:lastModifiedBy>
  <cp:revision>5</cp:revision>
  <dcterms:created xsi:type="dcterms:W3CDTF">2006-08-16T00:00:00Z</dcterms:created>
  <dcterms:modified xsi:type="dcterms:W3CDTF">2024-06-16T19:05:13Z</dcterms:modified>
  <dc:identifier>DAGIUbsAjzY</dc:identifier>
</cp:coreProperties>
</file>