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12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290B-F124-4D3B-A6C2-DCC8184C4D03}" type="datetimeFigureOut">
              <a:rPr lang="en-IL" smtClean="0"/>
              <a:t>09/03/2024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58AFE-EDAD-48AA-98AF-627E2D1EB2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8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58AFE-EDAD-48AA-98AF-627E2D1EB2A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48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58AFE-EDAD-48AA-98AF-627E2D1EB2A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27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9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C3AEC-B307-911E-70D2-36C5E1DC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EB694-5706-9FC0-5313-697AF1E3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VGG 16 </a:t>
            </a:r>
            <a:endParaRPr lang="en-IL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6725D-8813-2465-A129-ABAB5B1F7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Beny Kaushansky</a:t>
            </a:r>
            <a:endParaRPr lang="en-IL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5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288C-CE9B-8FA5-D0C2-71381D35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40039"/>
          </a:xfrm>
        </p:spPr>
        <p:txBody>
          <a:bodyPr/>
          <a:lstStyle/>
          <a:p>
            <a:r>
              <a:rPr lang="en-US" dirty="0"/>
              <a:t>Brief History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697-E4BB-B16B-D372-DEC8FC44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06706"/>
            <a:ext cx="10634472" cy="37728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introduced by the Visual Geometry Group in 2014 for the ImageNet Large Scale Visual Recognition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achieves almost 92.7% top-5 test accuracy in ImageNet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made as an improvement to “</a:t>
            </a:r>
            <a:r>
              <a:rPr lang="en-US" dirty="0" err="1"/>
              <a:t>AlexNet</a:t>
            </a:r>
            <a:r>
              <a:rPr lang="en-US" dirty="0"/>
              <a:t>”  which had five convolution layers and three fully connected layers.</a:t>
            </a:r>
          </a:p>
        </p:txBody>
      </p:sp>
      <p:pic>
        <p:nvPicPr>
          <p:cNvPr id="1028" name="Picture 4" descr="AlexNet architecture. Includes 5 convolutional layers and 3... | Download  Scientific Diagram">
            <a:extLst>
              <a:ext uri="{FF2B5EF4-FFF2-40B4-BE49-F238E27FC236}">
                <a16:creationId xmlns:a16="http://schemas.microsoft.com/office/drawing/2014/main" id="{79CB86DD-E026-FF3D-CC05-BD592400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04" y="4016843"/>
            <a:ext cx="4619368" cy="22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288C-CE9B-8FA5-D0C2-71381D35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40039"/>
          </a:xfrm>
        </p:spPr>
        <p:txBody>
          <a:bodyPr/>
          <a:lstStyle/>
          <a:p>
            <a:r>
              <a:rPr lang="en-IL" dirty="0"/>
              <a:t>VGG-16</a:t>
            </a:r>
            <a:r>
              <a:rPr lang="en-US" dirty="0"/>
              <a:t> Architecture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697-E4BB-B16B-D372-DEC8FC44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06706"/>
            <a:ext cx="10634472" cy="37728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– 224* 224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 layers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13 convolution layers followed by</a:t>
            </a:r>
          </a:p>
          <a:p>
            <a:r>
              <a:rPr lang="en-US" dirty="0"/>
              <a:t>   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max pulling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fully connected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about 138 million parameters</a:t>
            </a:r>
          </a:p>
          <a:p>
            <a:endParaRPr lang="en-IL" dirty="0"/>
          </a:p>
        </p:txBody>
      </p:sp>
      <p:pic>
        <p:nvPicPr>
          <p:cNvPr id="1030" name="Picture 6" descr="An overview of VGG16 and NiN models | by Khuyen Le | MLearning.ai | Medium">
            <a:extLst>
              <a:ext uri="{FF2B5EF4-FFF2-40B4-BE49-F238E27FC236}">
                <a16:creationId xmlns:a16="http://schemas.microsoft.com/office/drawing/2014/main" id="{A7459731-879D-A881-C0D9-DFDDF258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14" y="2554357"/>
            <a:ext cx="5606686" cy="35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9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2996-42C1-059D-1D44-776A5324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6B8-812A-7934-3DE7-9A40E508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40039"/>
          </a:xfrm>
        </p:spPr>
        <p:txBody>
          <a:bodyPr/>
          <a:lstStyle/>
          <a:p>
            <a:r>
              <a:rPr lang="en-IL" dirty="0"/>
              <a:t>VGG-16</a:t>
            </a:r>
            <a:r>
              <a:rPr lang="en-US" dirty="0"/>
              <a:t> Architecture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8C84-001A-276F-9D20-3158E3EB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06706"/>
            <a:ext cx="10634472" cy="377288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Convolution layers:</a:t>
            </a:r>
          </a:p>
          <a:p>
            <a:pPr marL="1028700" lvl="1" indent="-342900"/>
            <a:r>
              <a:rPr lang="en-US" sz="2200" dirty="0"/>
              <a:t>3*3 kernel size</a:t>
            </a:r>
          </a:p>
          <a:p>
            <a:pPr marL="1028700" lvl="1" indent="-342900"/>
            <a:r>
              <a:rPr lang="en-US" sz="2200" dirty="0"/>
              <a:t>1 pixel stride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pulling layers:</a:t>
            </a:r>
          </a:p>
          <a:p>
            <a:pPr marL="1028700" lvl="1" indent="-342900"/>
            <a:r>
              <a:rPr lang="en-US" sz="2200" dirty="0"/>
              <a:t>Each down sampling the picture my half</a:t>
            </a:r>
          </a:p>
          <a:p>
            <a:pPr marL="1028700" lvl="1" indent="-342900"/>
            <a:r>
              <a:rPr lang="en-US" sz="2200" dirty="0"/>
              <a:t>2*2 kernel size </a:t>
            </a:r>
          </a:p>
          <a:p>
            <a:pPr marL="1028700" lvl="1" indent="-342900"/>
            <a:r>
              <a:rPr lang="en-US" sz="2200" dirty="0"/>
              <a:t>2 pixel stride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connected layers:</a:t>
            </a:r>
          </a:p>
          <a:p>
            <a:pPr marL="1028700" lvl="1" indent="-342900"/>
            <a:r>
              <a:rPr lang="en-US" sz="2200" dirty="0"/>
              <a:t>First two have 4096 channels, the third one has 1000 channels –  </a:t>
            </a:r>
          </a:p>
          <a:p>
            <a:pPr lvl="1" indent="0">
              <a:buNone/>
            </a:pPr>
            <a:r>
              <a:rPr lang="en-US" sz="2200" dirty="0"/>
              <a:t>		one for each class in the ImageNet database</a:t>
            </a:r>
          </a:p>
          <a:p>
            <a:pPr marL="342900" indent="-342900"/>
            <a:r>
              <a:rPr lang="en-US" dirty="0"/>
              <a:t>		</a:t>
            </a:r>
          </a:p>
          <a:p>
            <a:pPr marL="10287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533BFE-1D48-5F01-DCFD-DA96815A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3587" y="2572639"/>
            <a:ext cx="6187067" cy="17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2996-42C1-059D-1D44-776A5324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6B8-812A-7934-3DE7-9A40E508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40039"/>
          </a:xfrm>
        </p:spPr>
        <p:txBody>
          <a:bodyPr/>
          <a:lstStyle/>
          <a:p>
            <a:r>
              <a:rPr lang="en-IL" dirty="0"/>
              <a:t>VGG-16</a:t>
            </a:r>
            <a:r>
              <a:rPr lang="en-US" dirty="0"/>
              <a:t> Architecture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8C84-001A-276F-9D20-3158E3EB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06706"/>
            <a:ext cx="10634472" cy="377288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convolutional layers act as feature detectors, capturing patterns such as edges, </a:t>
            </a:r>
          </a:p>
          <a:p>
            <a:r>
              <a:rPr lang="en-US" sz="2000" dirty="0"/>
              <a:t>	textures, and shapes in various parts of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ReLU</a:t>
            </a:r>
            <a:r>
              <a:rPr lang="en-US" sz="2000" dirty="0"/>
              <a:t> activation function is applied after each convolutional layer, introducing </a:t>
            </a:r>
          </a:p>
          <a:p>
            <a:r>
              <a:rPr lang="en-US" sz="2000" dirty="0"/>
              <a:t>     	 non-linearity and enhancing the network's ability to learn complex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fully connected layers at the end of the network serve as the </a:t>
            </a:r>
          </a:p>
          <a:p>
            <a:r>
              <a:rPr lang="en-US" sz="2000" dirty="0"/>
              <a:t>    	 classifier, leveraging the extracted features to make predictions about </a:t>
            </a:r>
          </a:p>
          <a:p>
            <a:r>
              <a:rPr lang="en-US" sz="2000" dirty="0"/>
              <a:t>    	 the input images class from the list of known classes	</a:t>
            </a:r>
          </a:p>
          <a:p>
            <a:pPr marL="10287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L" sz="2000" dirty="0"/>
          </a:p>
          <a:p>
            <a:pPr marL="342900" indent="-342900"/>
            <a:r>
              <a:rPr lang="en-US" sz="2000" dirty="0"/>
              <a:t>		</a:t>
            </a:r>
          </a:p>
          <a:p>
            <a:pPr marL="10287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L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533BFE-1D48-5F01-DCFD-DA96815A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23538" y="2572639"/>
            <a:ext cx="6187067" cy="17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638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A73ED2"/>
      </a:accent1>
      <a:accent2>
        <a:srgbClr val="643CC5"/>
      </a:accent2>
      <a:accent3>
        <a:srgbClr val="3E51D2"/>
      </a:accent3>
      <a:accent4>
        <a:srgbClr val="2C7CC0"/>
      </a:accent4>
      <a:accent5>
        <a:srgbClr val="3ABEC4"/>
      </a:accent5>
      <a:accent6>
        <a:srgbClr val="2CC088"/>
      </a:accent6>
      <a:hlink>
        <a:srgbClr val="3A96AE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237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Seaford</vt:lpstr>
      <vt:lpstr>LevelVTI</vt:lpstr>
      <vt:lpstr>VGG 16 </vt:lpstr>
      <vt:lpstr>Brief History</vt:lpstr>
      <vt:lpstr>VGG-16 Architecture </vt:lpstr>
      <vt:lpstr>VGG-16 Architecture </vt:lpstr>
      <vt:lpstr>VGG-16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 16 </dc:title>
  <dc:creator>Benyamin Kaushansky</dc:creator>
  <cp:lastModifiedBy>Benyamin Kaushansky</cp:lastModifiedBy>
  <cp:revision>13</cp:revision>
  <dcterms:created xsi:type="dcterms:W3CDTF">2024-03-04T03:45:55Z</dcterms:created>
  <dcterms:modified xsi:type="dcterms:W3CDTF">2024-03-09T18:47:04Z</dcterms:modified>
</cp:coreProperties>
</file>