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622dfcef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622dfcef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519b4a64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519b4a6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605312ce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605312ce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605312ce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4605312ce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605312ce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4605312ce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605312ce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605312ce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22dfcef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622dfcef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22dfcef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622dfcef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622dfcef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622dfcef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cademia.edu/41346649/Apuntes_de_Algoritmia?auto=download" TargetMode="External"/><Relationship Id="rId4" Type="http://schemas.openxmlformats.org/officeDocument/2006/relationships/hyperlink" Target="https://repositorio.une.edu.pe/bitstream/handle/UNE/4110/Algor%C3%ADtmica.pdf?sequence=1&amp;isAllowed=y" TargetMode="External"/><Relationship Id="rId5" Type="http://schemas.openxmlformats.org/officeDocument/2006/relationships/hyperlink" Target="https://www.significados.com/algoritmo/" TargetMode="External"/><Relationship Id="rId6" Type="http://schemas.openxmlformats.org/officeDocument/2006/relationships/hyperlink" Target="http://lcp02.fi-b.unam.mx/" TargetMode="External"/><Relationship Id="rId7" Type="http://schemas.openxmlformats.org/officeDocument/2006/relationships/hyperlink" Target="https://www.uaeh.edu.mx/docencia/P_Presentaciones/prepa1/algoritmos.pdf" TargetMode="External"/><Relationship Id="rId8" Type="http://schemas.openxmlformats.org/officeDocument/2006/relationships/hyperlink" Target="https://programas.cuaed.unam.mx/repositorio/moodle/pluginfile.php/1183/mod_resource/content/1/contenido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813425" y="4120025"/>
            <a:ext cx="205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BY</a:t>
            </a:r>
            <a:br>
              <a:rPr lang="es-419">
                <a:solidFill>
                  <a:schemeClr val="lt1"/>
                </a:solidFill>
              </a:rPr>
            </a:br>
            <a:r>
              <a:rPr lang="es-419">
                <a:solidFill>
                  <a:schemeClr val="lt1"/>
                </a:solidFill>
              </a:rPr>
              <a:t>SALGADO YANTE KARLA ELLY</a:t>
            </a:r>
            <a:br>
              <a:rPr lang="es-419">
                <a:solidFill>
                  <a:schemeClr val="lt1"/>
                </a:solidFill>
              </a:rPr>
            </a:br>
            <a:r>
              <a:rPr lang="es-419">
                <a:solidFill>
                  <a:schemeClr val="lt1"/>
                </a:solidFill>
              </a:rPr>
              <a:t>GANDARILLA IBARRA JAIME</a:t>
            </a:r>
            <a:br>
              <a:rPr lang="es-419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 rot="-967125">
            <a:off x="-1659479" y="-1123875"/>
            <a:ext cx="10868457" cy="4158541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 rot="-958037">
            <a:off x="-522699" y="1839207"/>
            <a:ext cx="9921898" cy="12824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1700">
                <a:solidFill>
                  <a:srgbClr val="FFFF00"/>
                </a:solidFill>
                <a:latin typeface="Cambria Math"/>
                <a:ea typeface="Cambria Math"/>
                <a:cs typeface="Cambria Math"/>
                <a:sym typeface="Cambria Math"/>
              </a:rPr>
              <a:t>ALGORÍTMICA</a:t>
            </a:r>
            <a:endParaRPr i="1" sz="11700">
              <a:solidFill>
                <a:srgbClr val="FFFF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Bibliografía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742800" y="1793925"/>
            <a:ext cx="64890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https://www.academia.edu/41346649/Apuntes_de_Algoritmia?auto=download</a:t>
            </a:r>
            <a:endParaRPr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https://repositorio.une.edu.pe/bitstream/handle/UNE/4110/Algor%C3%ADtmica.pdf?sequence=1&amp;isAllowed=y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https://www.significados.com/algoritmo/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http://lcp02.fi-b.unam.mx/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https://www.uaeh.edu.mx/docencia/P_Presentaciones/prepa1/algoritmos.pdf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https://programas.cuaed.unam.mx/repositorio/moodle/pluginfile.php/1183/mod_resource/content/1/contenido/index.html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 rot="-937725">
            <a:off x="-98499" y="2247080"/>
            <a:ext cx="5644699" cy="250895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8000"/>
              <a:t>¿QUÉ ES?</a:t>
            </a:r>
            <a:endParaRPr b="1" i="1" sz="8000"/>
          </a:p>
        </p:txBody>
      </p:sp>
      <p:sp>
        <p:nvSpPr>
          <p:cNvPr id="72" name="Google Shape;72;p14"/>
          <p:cNvSpPr/>
          <p:nvPr/>
        </p:nvSpPr>
        <p:spPr>
          <a:xfrm>
            <a:off x="6408268" y="3939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ALGORITMOS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7314715" y="25281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EFICIENCIA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029072" y="142482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PROPIEDADES</a:t>
            </a:r>
            <a:endParaRPr b="1" sz="1500">
              <a:solidFill>
                <a:srgbClr val="FFFFFF"/>
              </a:solidFill>
            </a:endParaRPr>
          </a:p>
        </p:txBody>
      </p:sp>
      <p:cxnSp>
        <p:nvCxnSpPr>
          <p:cNvPr id="75" name="Google Shape;75;p14"/>
          <p:cNvCxnSpPr>
            <a:stCxn id="72" idx="2"/>
            <a:endCxn id="73" idx="0"/>
          </p:cNvCxnSpPr>
          <p:nvPr/>
        </p:nvCxnSpPr>
        <p:spPr>
          <a:xfrm flipH="1" rot="-5400000">
            <a:off x="6784618" y="1229150"/>
            <a:ext cx="1691700" cy="906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4"/>
          <p:cNvCxnSpPr>
            <a:stCxn id="74" idx="0"/>
            <a:endCxn id="72" idx="2"/>
          </p:cNvCxnSpPr>
          <p:nvPr/>
        </p:nvCxnSpPr>
        <p:spPr>
          <a:xfrm rot="-5400000">
            <a:off x="6193522" y="441126"/>
            <a:ext cx="588300" cy="13791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375" y="2206975"/>
            <a:ext cx="2753149" cy="22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4">
            <a:alphaModFix/>
          </a:blip>
          <a:srcRect b="0" l="16442" r="22841" t="11426"/>
          <a:stretch/>
        </p:blipFill>
        <p:spPr>
          <a:xfrm>
            <a:off x="7406512" y="3327150"/>
            <a:ext cx="1490875" cy="12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095450" y="1707500"/>
            <a:ext cx="6953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500">
                <a:latin typeface="Roboto"/>
                <a:ea typeface="Roboto"/>
                <a:cs typeface="Roboto"/>
                <a:sym typeface="Roboto"/>
              </a:rPr>
              <a:t>Conjunto ordenado y finito de operaciones que permite hallar la </a:t>
            </a:r>
            <a:r>
              <a:rPr i="1" lang="es-419" sz="2500">
                <a:latin typeface="Roboto"/>
                <a:ea typeface="Roboto"/>
                <a:cs typeface="Roboto"/>
                <a:sym typeface="Roboto"/>
              </a:rPr>
              <a:t>solución</a:t>
            </a:r>
            <a:r>
              <a:rPr i="1" lang="es-419" sz="2500">
                <a:latin typeface="Roboto"/>
                <a:ea typeface="Roboto"/>
                <a:cs typeface="Roboto"/>
                <a:sym typeface="Roboto"/>
              </a:rPr>
              <a:t> a un problema.</a:t>
            </a:r>
            <a:endParaRPr i="1"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500">
                <a:latin typeface="Roboto"/>
                <a:ea typeface="Roboto"/>
                <a:cs typeface="Roboto"/>
                <a:sym typeface="Roboto"/>
              </a:rPr>
              <a:t>RAE (2015)</a:t>
            </a:r>
            <a:endParaRPr i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50" y="3650750"/>
            <a:ext cx="5818975" cy="11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5406150" y="9501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DECISIÓN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175350" y="17797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PRODUCCIÓN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406150" y="26092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TRANSFORMACIÓN DE </a:t>
            </a:r>
            <a:r>
              <a:rPr b="1"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BÚSQUEDA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175350" y="33554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CLASIFICACIÓN O SELECCIÓN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482350" y="41736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OPTIMIZACIÓN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6"/>
          <p:cNvCxnSpPr>
            <a:endCxn id="90" idx="1"/>
          </p:cNvCxnSpPr>
          <p:nvPr/>
        </p:nvCxnSpPr>
        <p:spPr>
          <a:xfrm flipH="1" rot="10800000">
            <a:off x="4115850" y="1212838"/>
            <a:ext cx="1290300" cy="1017900"/>
          </a:xfrm>
          <a:prstGeom prst="straightConnector1">
            <a:avLst/>
          </a:prstGeom>
          <a:noFill/>
          <a:ln cap="flat" cmpd="sng" w="28575">
            <a:solidFill>
              <a:srgbClr val="0D5DD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endCxn id="91" idx="1"/>
          </p:cNvCxnSpPr>
          <p:nvPr/>
        </p:nvCxnSpPr>
        <p:spPr>
          <a:xfrm flipH="1" rot="10800000">
            <a:off x="4129950" y="2042388"/>
            <a:ext cx="2045400" cy="327600"/>
          </a:xfrm>
          <a:prstGeom prst="straightConnector1">
            <a:avLst/>
          </a:prstGeom>
          <a:noFill/>
          <a:ln cap="flat" cmpd="sng" w="28575">
            <a:solidFill>
              <a:srgbClr val="0D5DD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>
            <a:endCxn id="92" idx="1"/>
          </p:cNvCxnSpPr>
          <p:nvPr/>
        </p:nvCxnSpPr>
        <p:spPr>
          <a:xfrm>
            <a:off x="4115850" y="2551238"/>
            <a:ext cx="1290300" cy="320700"/>
          </a:xfrm>
          <a:prstGeom prst="straightConnector1">
            <a:avLst/>
          </a:prstGeom>
          <a:noFill/>
          <a:ln cap="flat" cmpd="sng" w="28575">
            <a:solidFill>
              <a:srgbClr val="0D5DD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endCxn id="93" idx="1"/>
          </p:cNvCxnSpPr>
          <p:nvPr/>
        </p:nvCxnSpPr>
        <p:spPr>
          <a:xfrm>
            <a:off x="4114350" y="2571988"/>
            <a:ext cx="2061000" cy="1046100"/>
          </a:xfrm>
          <a:prstGeom prst="straightConnector1">
            <a:avLst/>
          </a:prstGeom>
          <a:noFill/>
          <a:ln cap="flat" cmpd="sng" w="28575">
            <a:solidFill>
              <a:srgbClr val="0D5DD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endCxn id="94" idx="1"/>
          </p:cNvCxnSpPr>
          <p:nvPr/>
        </p:nvCxnSpPr>
        <p:spPr>
          <a:xfrm>
            <a:off x="4115850" y="2609263"/>
            <a:ext cx="1366500" cy="1827000"/>
          </a:xfrm>
          <a:prstGeom prst="straightConnector1">
            <a:avLst/>
          </a:prstGeom>
          <a:noFill/>
          <a:ln cap="flat" cmpd="sng" w="28575">
            <a:solidFill>
              <a:srgbClr val="0D5DD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14896" r="26685" t="0"/>
          <a:stretch/>
        </p:blipFill>
        <p:spPr>
          <a:xfrm>
            <a:off x="0" y="849350"/>
            <a:ext cx="3220824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3411550" y="-488300"/>
            <a:ext cx="530400" cy="49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s-419" sz="5000">
                <a:latin typeface="Amatic SC"/>
                <a:ea typeface="Amatic SC"/>
                <a:cs typeface="Amatic SC"/>
                <a:sym typeface="Amatic SC"/>
              </a:rPr>
              <a:t>C</a:t>
            </a:r>
            <a:r>
              <a:rPr b="1" lang="es-419" sz="5000">
                <a:latin typeface="Amatic SC"/>
                <a:ea typeface="Amatic SC"/>
                <a:cs typeface="Amatic SC"/>
                <a:sym typeface="Amatic SC"/>
              </a:rPr>
              <a:t>LASES</a:t>
            </a:r>
            <a:endParaRPr b="1" sz="5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 UN ALGORITMO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88650" y="1305975"/>
            <a:ext cx="7332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200">
                <a:latin typeface="Roboto"/>
                <a:ea typeface="Roboto"/>
                <a:cs typeface="Roboto"/>
                <a:sym typeface="Roboto"/>
              </a:rPr>
              <a:t>Todo algoritmo consta de tres secciones principales: </a:t>
            </a:r>
            <a:endParaRPr i="1"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200">
                <a:latin typeface="Roboto"/>
                <a:ea typeface="Roboto"/>
                <a:cs typeface="Roboto"/>
                <a:sym typeface="Roboto"/>
              </a:rPr>
              <a:t>Entrada: Es la introducción de datos para ser transformados. </a:t>
            </a:r>
            <a:endParaRPr i="1"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200">
                <a:latin typeface="Roboto"/>
                <a:ea typeface="Roboto"/>
                <a:cs typeface="Roboto"/>
                <a:sym typeface="Roboto"/>
              </a:rPr>
              <a:t>Proceso: Es el conjunto de operaciones a realizar para dar solución al problema. </a:t>
            </a:r>
            <a:endParaRPr i="1"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200">
                <a:latin typeface="Roboto"/>
                <a:ea typeface="Roboto"/>
                <a:cs typeface="Roboto"/>
                <a:sym typeface="Roboto"/>
              </a:rPr>
              <a:t>Salida: Son los resultados obtenidos a través del proceso</a:t>
            </a:r>
            <a:r>
              <a:rPr lang="es-419" sz="1100"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REPRESENTACIÓN (ALGORITMOS)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11725" y="1408425"/>
            <a:ext cx="393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FLUJOGRAMAS: Representación gráfica de la realización de un algoritmo.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25" y="2193750"/>
            <a:ext cx="4056500" cy="25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4581425" y="1454975"/>
            <a:ext cx="4111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PSEUDOCÓDIGO: Forma informal de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descripción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de la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programación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que no requiere ninguna sintaxis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estricta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del lenguaje de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programación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o consideraciones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tecnológicas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subyacentes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900" y="2605700"/>
            <a:ext cx="3224870" cy="21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Ejemplos de algoritmos 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224225" y="1387475"/>
            <a:ext cx="45828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300">
                <a:latin typeface="Roboto"/>
                <a:ea typeface="Roboto"/>
                <a:cs typeface="Roboto"/>
                <a:sym typeface="Roboto"/>
              </a:rPr>
              <a:t>Recetas de cocina</a:t>
            </a:r>
            <a:endParaRPr i="1"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300">
                <a:latin typeface="Roboto"/>
                <a:ea typeface="Roboto"/>
                <a:cs typeface="Roboto"/>
                <a:sym typeface="Roboto"/>
              </a:rPr>
              <a:t>Manuales</a:t>
            </a:r>
            <a:endParaRPr i="1"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300">
                <a:latin typeface="Roboto"/>
                <a:ea typeface="Roboto"/>
                <a:cs typeface="Roboto"/>
                <a:sym typeface="Roboto"/>
              </a:rPr>
              <a:t>Operaciones </a:t>
            </a:r>
            <a:r>
              <a:rPr i="1" lang="es-419" sz="2300">
                <a:latin typeface="Roboto"/>
                <a:ea typeface="Roboto"/>
                <a:cs typeface="Roboto"/>
                <a:sym typeface="Roboto"/>
              </a:rPr>
              <a:t>matemáticas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525" y="138747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377" y="3006898"/>
            <a:ext cx="2148150" cy="1956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Ejemplos de algoritmos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311725" y="1443550"/>
            <a:ext cx="7596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00">
                <a:latin typeface="Roboto"/>
                <a:ea typeface="Roboto"/>
                <a:cs typeface="Roboto"/>
                <a:sym typeface="Roboto"/>
              </a:rPr>
              <a:t>PROBLEMA: </a:t>
            </a:r>
            <a:endParaRPr i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00">
                <a:latin typeface="Roboto"/>
                <a:ea typeface="Roboto"/>
                <a:cs typeface="Roboto"/>
                <a:sym typeface="Roboto"/>
              </a:rPr>
              <a:t>Determinar si un número dado es positivo o negativo. </a:t>
            </a:r>
            <a:endParaRPr i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00">
                <a:latin typeface="Roboto"/>
                <a:ea typeface="Roboto"/>
                <a:cs typeface="Roboto"/>
                <a:sym typeface="Roboto"/>
              </a:rPr>
              <a:t>RESTRICCIONES: El número no puede ser cero. </a:t>
            </a:r>
            <a:endParaRPr i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00">
                <a:latin typeface="Roboto"/>
                <a:ea typeface="Roboto"/>
                <a:cs typeface="Roboto"/>
                <a:sym typeface="Roboto"/>
              </a:rPr>
              <a:t>DATOS DE ENTRADA: Número real. </a:t>
            </a:r>
            <a:endParaRPr i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00">
                <a:latin typeface="Roboto"/>
                <a:ea typeface="Roboto"/>
                <a:cs typeface="Roboto"/>
                <a:sym typeface="Roboto"/>
              </a:rPr>
              <a:t>DATOS DE SALIDA: La validación de si el número es positivo </a:t>
            </a:r>
            <a:endParaRPr i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00">
                <a:latin typeface="Roboto"/>
                <a:ea typeface="Roboto"/>
                <a:cs typeface="Roboto"/>
                <a:sym typeface="Roboto"/>
              </a:rPr>
              <a:t>DOMINIO: Todos los número reales.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378400" y="1443550"/>
            <a:ext cx="6825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00">
                <a:latin typeface="Roboto"/>
                <a:ea typeface="Roboto"/>
                <a:cs typeface="Roboto"/>
                <a:sym typeface="Roboto"/>
              </a:rPr>
              <a:t>SOLUCIÓN: </a:t>
            </a:r>
            <a:endParaRPr i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00">
                <a:latin typeface="Roboto"/>
                <a:ea typeface="Roboto"/>
                <a:cs typeface="Roboto"/>
                <a:sym typeface="Roboto"/>
              </a:rPr>
              <a:t>1. Solicitar un número real. </a:t>
            </a:r>
            <a:endParaRPr i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00">
                <a:latin typeface="Roboto"/>
                <a:ea typeface="Roboto"/>
                <a:cs typeface="Roboto"/>
                <a:sym typeface="Roboto"/>
              </a:rPr>
              <a:t>2. Si el número ingresado es cero, se regresa al punto 1.</a:t>
            </a:r>
            <a:endParaRPr i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00">
                <a:latin typeface="Roboto"/>
                <a:ea typeface="Roboto"/>
                <a:cs typeface="Roboto"/>
                <a:sym typeface="Roboto"/>
              </a:rPr>
              <a:t>3. Si el número ingresado es diferente de cero, se validan las siguientes condiciones: </a:t>
            </a:r>
            <a:endParaRPr i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00">
                <a:latin typeface="Roboto"/>
                <a:ea typeface="Roboto"/>
                <a:cs typeface="Roboto"/>
                <a:sym typeface="Roboto"/>
              </a:rPr>
              <a:t>3.1 Si el número ingresado es mayor a 0 se puede afirmar que el número es positivo. 3.2 Si el número ingresado es menor a 0 se puede afirmar que el número es negativo.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