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Montserrat"/>
      <p:regular r:id="rId35"/>
      <p:bold r:id="rId36"/>
      <p:italic r:id="rId37"/>
      <p:boldItalic r:id="rId38"/>
    </p:embeddedFont>
    <p:embeddedFont>
      <p:font typeface="Raleway Thin"/>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Thin-bold.fntdata"/><Relationship Id="rId20" Type="http://schemas.openxmlformats.org/officeDocument/2006/relationships/slide" Target="slides/slide15.xml"/><Relationship Id="rId42" Type="http://schemas.openxmlformats.org/officeDocument/2006/relationships/font" Target="fonts/RalewayThin-boldItalic.fntdata"/><Relationship Id="rId41" Type="http://schemas.openxmlformats.org/officeDocument/2006/relationships/font" Target="fonts/RalewayThin-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RalewayThin-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07fa77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07fa77f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07fa77f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07fa77f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07fa77f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07fa77f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07fa77f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07fa77f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07fa77fd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07fa77fd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07fa77fd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07fa77f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07fa77fd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07fa77fd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07fa77fd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07fa77fd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07fa77fd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07fa77fd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07fa77fd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07fa77fd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07fa77fd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07fa77fd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6e7fe075a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6e7fe075a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6e7fe075a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6e7fe075a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71" name="Shape 71"/>
        <p:cNvGrpSpPr/>
        <p:nvPr/>
      </p:nvGrpSpPr>
      <p:grpSpPr>
        <a:xfrm>
          <a:off x="0" y="0"/>
          <a:ext cx="0" cy="0"/>
          <a:chOff x="0" y="0"/>
          <a:chExt cx="0" cy="0"/>
        </a:xfrm>
      </p:grpSpPr>
      <p:sp>
        <p:nvSpPr>
          <p:cNvPr id="72" name="Google Shape;72;p13"/>
          <p:cNvSpPr txBox="1"/>
          <p:nvPr>
            <p:ph idx="1" type="subTitle"/>
          </p:nvPr>
        </p:nvSpPr>
        <p:spPr>
          <a:xfrm>
            <a:off x="4806350" y="3106100"/>
            <a:ext cx="3985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1600"/>
              <a:t>Integrantes: </a:t>
            </a:r>
            <a:endParaRPr sz="1600"/>
          </a:p>
          <a:p>
            <a:pPr indent="0" lvl="0" marL="0" rtl="0" algn="l">
              <a:spcBef>
                <a:spcPts val="0"/>
              </a:spcBef>
              <a:spcAft>
                <a:spcPts val="0"/>
              </a:spcAft>
              <a:buClr>
                <a:schemeClr val="dk2"/>
              </a:buClr>
              <a:buSzPts val="1100"/>
              <a:buFont typeface="Arial"/>
              <a:buNone/>
            </a:pPr>
            <a:r>
              <a:rPr lang="es-419" sz="1600"/>
              <a:t>  Fuentes Jiménez Yasbeck Dailanny</a:t>
            </a:r>
            <a:endParaRPr sz="1600"/>
          </a:p>
          <a:p>
            <a:pPr indent="0" lvl="0" marL="0" rtl="0" algn="l">
              <a:spcBef>
                <a:spcPts val="0"/>
              </a:spcBef>
              <a:spcAft>
                <a:spcPts val="0"/>
              </a:spcAft>
              <a:buClr>
                <a:schemeClr val="dk2"/>
              </a:buClr>
              <a:buSzPts val="1100"/>
              <a:buFont typeface="Arial"/>
              <a:buNone/>
            </a:pPr>
            <a:r>
              <a:rPr lang="es-419" sz="1600"/>
              <a:t>  </a:t>
            </a:r>
            <a:r>
              <a:rPr lang="es-419" sz="1600"/>
              <a:t>Galván Zúñiga Adrián Ricardo</a:t>
            </a:r>
            <a:endParaRPr sz="1600"/>
          </a:p>
          <a:p>
            <a:pPr indent="0" lvl="0" marL="0" rtl="0" algn="l">
              <a:spcBef>
                <a:spcPts val="0"/>
              </a:spcBef>
              <a:spcAft>
                <a:spcPts val="0"/>
              </a:spcAft>
              <a:buClr>
                <a:schemeClr val="dk2"/>
              </a:buClr>
              <a:buSzPts val="1100"/>
              <a:buFont typeface="Arial"/>
              <a:buNone/>
            </a:pPr>
            <a:r>
              <a:rPr lang="es-419" sz="1600"/>
              <a:t>  Gómez Vázquez Juan Pablo</a:t>
            </a:r>
            <a:endParaRPr sz="1600"/>
          </a:p>
          <a:p>
            <a:pPr indent="0" lvl="0" marL="0" rtl="0" algn="l">
              <a:spcBef>
                <a:spcPts val="0"/>
              </a:spcBef>
              <a:spcAft>
                <a:spcPts val="0"/>
              </a:spcAft>
              <a:buClr>
                <a:schemeClr val="dk2"/>
              </a:buClr>
              <a:buSzPts val="1100"/>
              <a:buFont typeface="Arial"/>
              <a:buNone/>
            </a:pPr>
            <a:r>
              <a:rPr lang="es-419" sz="1600"/>
              <a:t>  Ruiz Aguilar Cristian Jair</a:t>
            </a:r>
            <a:endParaRPr sz="1600"/>
          </a:p>
        </p:txBody>
      </p:sp>
      <p:sp>
        <p:nvSpPr>
          <p:cNvPr id="73" name="Google Shape;73;p13"/>
          <p:cNvSpPr txBox="1"/>
          <p:nvPr/>
        </p:nvSpPr>
        <p:spPr>
          <a:xfrm>
            <a:off x="578650" y="835825"/>
            <a:ext cx="62580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700">
                <a:solidFill>
                  <a:schemeClr val="lt1"/>
                </a:solidFill>
                <a:latin typeface="Montserrat"/>
                <a:ea typeface="Montserrat"/>
                <a:cs typeface="Montserrat"/>
                <a:sym typeface="Montserrat"/>
              </a:rPr>
              <a:t>Lista Simple</a:t>
            </a:r>
            <a:endParaRPr sz="4700">
              <a:solidFill>
                <a:schemeClr val="lt1"/>
              </a:solidFill>
              <a:latin typeface="Montserrat"/>
              <a:ea typeface="Montserrat"/>
              <a:cs typeface="Montserrat"/>
              <a:sym typeface="Montserrat"/>
            </a:endParaRPr>
          </a:p>
        </p:txBody>
      </p:sp>
      <p:pic>
        <p:nvPicPr>
          <p:cNvPr id="74" name="Google Shape;74;p13"/>
          <p:cNvPicPr preferRelativeResize="0"/>
          <p:nvPr/>
        </p:nvPicPr>
        <p:blipFill>
          <a:blip r:embed="rId3">
            <a:alphaModFix/>
          </a:blip>
          <a:stretch>
            <a:fillRect/>
          </a:stretch>
        </p:blipFill>
        <p:spPr>
          <a:xfrm>
            <a:off x="88125" y="1982050"/>
            <a:ext cx="4431503" cy="2215752"/>
          </a:xfrm>
          <a:prstGeom prst="rect">
            <a:avLst/>
          </a:prstGeom>
          <a:noFill/>
          <a:ln>
            <a:noFill/>
          </a:ln>
        </p:spPr>
      </p:pic>
      <p:pic>
        <p:nvPicPr>
          <p:cNvPr id="75" name="Google Shape;75;p13"/>
          <p:cNvPicPr preferRelativeResize="0"/>
          <p:nvPr/>
        </p:nvPicPr>
        <p:blipFill>
          <a:blip r:embed="rId4">
            <a:alphaModFix/>
          </a:blip>
          <a:stretch>
            <a:fillRect/>
          </a:stretch>
        </p:blipFill>
        <p:spPr>
          <a:xfrm>
            <a:off x="5087550" y="516693"/>
            <a:ext cx="3704289" cy="2138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Crear un nodo</a:t>
            </a:r>
            <a:endParaRPr/>
          </a:p>
        </p:txBody>
      </p:sp>
      <p:sp>
        <p:nvSpPr>
          <p:cNvPr id="131" name="Google Shape;131;p22"/>
          <p:cNvSpPr/>
          <p:nvPr/>
        </p:nvSpPr>
        <p:spPr>
          <a:xfrm>
            <a:off x="6049100" y="1008175"/>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ph type="title"/>
          </p:nvPr>
        </p:nvSpPr>
        <p:spPr>
          <a:xfrm>
            <a:off x="6125275" y="1081175"/>
            <a:ext cx="2481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nuevo = NULL</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Se iguala a NULL para comprobar que no haya ningún número o carácter interfiriendo.</a:t>
            </a:r>
            <a:endParaRPr b="0" sz="1200"/>
          </a:p>
        </p:txBody>
      </p:sp>
      <p:sp>
        <p:nvSpPr>
          <p:cNvPr id="133" name="Google Shape;133;p22"/>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es-419" sz="1200">
                <a:solidFill>
                  <a:schemeClr val="lt1"/>
                </a:solidFill>
                <a:latin typeface="Lato"/>
                <a:ea typeface="Lato"/>
                <a:cs typeface="Lato"/>
                <a:sym typeface="Lato"/>
              </a:rPr>
              <a:t>Este código no es interactivo</a:t>
            </a:r>
            <a:endParaRPr i="1" sz="1200">
              <a:solidFill>
                <a:schemeClr val="accent5"/>
              </a:solidFill>
              <a:latin typeface="Lato"/>
              <a:ea typeface="Lato"/>
              <a:cs typeface="Lato"/>
              <a:sym typeface="Lato"/>
            </a:endParaRPr>
          </a:p>
        </p:txBody>
      </p:sp>
      <p:pic>
        <p:nvPicPr>
          <p:cNvPr id="134" name="Google Shape;134;p22"/>
          <p:cNvPicPr preferRelativeResize="0"/>
          <p:nvPr/>
        </p:nvPicPr>
        <p:blipFill>
          <a:blip r:embed="rId3">
            <a:alphaModFix/>
          </a:blip>
          <a:stretch>
            <a:fillRect/>
          </a:stretch>
        </p:blipFill>
        <p:spPr>
          <a:xfrm>
            <a:off x="283100" y="1008175"/>
            <a:ext cx="5380949" cy="3441225"/>
          </a:xfrm>
          <a:prstGeom prst="rect">
            <a:avLst/>
          </a:prstGeom>
          <a:noFill/>
          <a:ln>
            <a:noFill/>
          </a:ln>
        </p:spPr>
      </p:pic>
      <p:sp>
        <p:nvSpPr>
          <p:cNvPr id="135" name="Google Shape;135;p22"/>
          <p:cNvSpPr/>
          <p:nvPr/>
        </p:nvSpPr>
        <p:spPr>
          <a:xfrm>
            <a:off x="6049100" y="3054700"/>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ph type="title"/>
          </p:nvPr>
        </p:nvSpPr>
        <p:spPr>
          <a:xfrm>
            <a:off x="6125275" y="3127700"/>
            <a:ext cx="2481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malloc</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Se reserva el espacio necesario para “nuevo” cada vez que entre un nuevo dato.</a:t>
            </a:r>
            <a:endParaRPr b="0"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Crear un nodo</a:t>
            </a:r>
            <a:endParaRPr/>
          </a:p>
        </p:txBody>
      </p:sp>
      <p:pic>
        <p:nvPicPr>
          <p:cNvPr id="142" name="Google Shape;142;p23"/>
          <p:cNvPicPr preferRelativeResize="0"/>
          <p:nvPr/>
        </p:nvPicPr>
        <p:blipFill>
          <a:blip r:embed="rId3">
            <a:alphaModFix/>
          </a:blip>
          <a:stretch>
            <a:fillRect/>
          </a:stretch>
        </p:blipFill>
        <p:spPr>
          <a:xfrm>
            <a:off x="892825" y="1066250"/>
            <a:ext cx="7358350" cy="362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Insertando al inicio y final</a:t>
            </a:r>
            <a:endParaRPr/>
          </a:p>
        </p:txBody>
      </p:sp>
      <p:sp>
        <p:nvSpPr>
          <p:cNvPr id="148" name="Google Shape;148;p24"/>
          <p:cNvSpPr/>
          <p:nvPr/>
        </p:nvSpPr>
        <p:spPr>
          <a:xfrm>
            <a:off x="6049100" y="1008175"/>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ph type="title"/>
          </p:nvPr>
        </p:nvSpPr>
        <p:spPr>
          <a:xfrm>
            <a:off x="6125275" y="1081175"/>
            <a:ext cx="2481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**cabeza, int dato</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Se coloca doble asterisco para conservar el apuntador.</a:t>
            </a:r>
            <a:br>
              <a:rPr b="0" lang="es-419" sz="1200"/>
            </a:br>
            <a:r>
              <a:rPr lang="es-419" sz="1200"/>
              <a:t>int dato </a:t>
            </a:r>
            <a:r>
              <a:rPr b="0" lang="es-419" sz="1200"/>
              <a:t>se coloca para el dato entrante.</a:t>
            </a:r>
            <a:endParaRPr b="0" sz="1200"/>
          </a:p>
        </p:txBody>
      </p:sp>
      <p:sp>
        <p:nvSpPr>
          <p:cNvPr id="150" name="Google Shape;150;p24"/>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es-419" sz="1200">
                <a:solidFill>
                  <a:schemeClr val="lt1"/>
                </a:solidFill>
                <a:latin typeface="Lato"/>
                <a:ea typeface="Lato"/>
                <a:cs typeface="Lato"/>
                <a:sym typeface="Lato"/>
              </a:rPr>
              <a:t>Este código no es interactivo</a:t>
            </a:r>
            <a:endParaRPr i="1" sz="1200">
              <a:solidFill>
                <a:schemeClr val="accent5"/>
              </a:solidFill>
              <a:latin typeface="Lato"/>
              <a:ea typeface="Lato"/>
              <a:cs typeface="Lato"/>
              <a:sym typeface="Lato"/>
            </a:endParaRPr>
          </a:p>
        </p:txBody>
      </p:sp>
      <p:sp>
        <p:nvSpPr>
          <p:cNvPr id="151" name="Google Shape;151;p24"/>
          <p:cNvSpPr/>
          <p:nvPr/>
        </p:nvSpPr>
        <p:spPr>
          <a:xfrm>
            <a:off x="6049100" y="3054700"/>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type="title"/>
          </p:nvPr>
        </p:nvSpPr>
        <p:spPr>
          <a:xfrm>
            <a:off x="6125275" y="3127700"/>
            <a:ext cx="2481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return 1; return 0;</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Son para comprobar que la acción se hizo con éxito o fracaso (verdadero o falso).</a:t>
            </a:r>
            <a:endParaRPr b="0" sz="1200"/>
          </a:p>
        </p:txBody>
      </p:sp>
      <p:pic>
        <p:nvPicPr>
          <p:cNvPr id="153" name="Google Shape;153;p24"/>
          <p:cNvPicPr preferRelativeResize="0"/>
          <p:nvPr/>
        </p:nvPicPr>
        <p:blipFill>
          <a:blip r:embed="rId3">
            <a:alphaModFix/>
          </a:blip>
          <a:stretch>
            <a:fillRect/>
          </a:stretch>
        </p:blipFill>
        <p:spPr>
          <a:xfrm>
            <a:off x="261750" y="1008175"/>
            <a:ext cx="5415788" cy="355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Imprimiendo lista</a:t>
            </a:r>
            <a:endParaRPr/>
          </a:p>
        </p:txBody>
      </p:sp>
      <p:sp>
        <p:nvSpPr>
          <p:cNvPr id="159" name="Google Shape;159;p25"/>
          <p:cNvSpPr/>
          <p:nvPr/>
        </p:nvSpPr>
        <p:spPr>
          <a:xfrm>
            <a:off x="6049100" y="1008175"/>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ph type="title"/>
          </p:nvPr>
        </p:nvSpPr>
        <p:spPr>
          <a:xfrm>
            <a:off x="6125275" y="1081175"/>
            <a:ext cx="2481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*cabeza</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Solo con un asterisco porque, ahora, el apuntador no interesa, sino el valor.</a:t>
            </a:r>
            <a:endParaRPr b="0" sz="1200"/>
          </a:p>
        </p:txBody>
      </p:sp>
      <p:sp>
        <p:nvSpPr>
          <p:cNvPr id="161" name="Google Shape;161;p25"/>
          <p:cNvSpPr txBox="1"/>
          <p:nvPr/>
        </p:nvSpPr>
        <p:spPr>
          <a:xfrm>
            <a:off x="261750" y="475412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es-419" sz="1200">
                <a:solidFill>
                  <a:schemeClr val="lt1"/>
                </a:solidFill>
                <a:latin typeface="Lato"/>
                <a:ea typeface="Lato"/>
                <a:cs typeface="Lato"/>
                <a:sym typeface="Lato"/>
              </a:rPr>
              <a:t>Este código no es interactivo</a:t>
            </a:r>
            <a:endParaRPr i="1" sz="1200">
              <a:solidFill>
                <a:schemeClr val="accent5"/>
              </a:solidFill>
              <a:latin typeface="Lato"/>
              <a:ea typeface="Lato"/>
              <a:cs typeface="Lato"/>
              <a:sym typeface="Lato"/>
            </a:endParaRPr>
          </a:p>
        </p:txBody>
      </p:sp>
      <p:sp>
        <p:nvSpPr>
          <p:cNvPr id="162" name="Google Shape;162;p25"/>
          <p:cNvSpPr/>
          <p:nvPr/>
        </p:nvSpPr>
        <p:spPr>
          <a:xfrm>
            <a:off x="6049100" y="3054700"/>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txBox="1"/>
          <p:nvPr>
            <p:ph type="title"/>
          </p:nvPr>
        </p:nvSpPr>
        <p:spPr>
          <a:xfrm>
            <a:off x="6049100" y="3127700"/>
            <a:ext cx="27057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Orden esperado:</a:t>
            </a:r>
            <a:endParaRPr sz="1700">
              <a:solidFill>
                <a:schemeClr val="lt1"/>
              </a:solidFill>
            </a:endParaRPr>
          </a:p>
          <a:p>
            <a:pPr indent="-304800" lvl="0" marL="457200" rtl="0" algn="l">
              <a:spcBef>
                <a:spcPts val="1200"/>
              </a:spcBef>
              <a:spcAft>
                <a:spcPts val="0"/>
              </a:spcAft>
              <a:buSzPts val="1200"/>
              <a:buAutoNum type="arabicPeriod"/>
            </a:pPr>
            <a:r>
              <a:rPr b="0" lang="es-419" sz="1200"/>
              <a:t>Cuatro</a:t>
            </a:r>
            <a:endParaRPr b="0" sz="1200"/>
          </a:p>
          <a:p>
            <a:pPr indent="-304800" lvl="0" marL="457200" rtl="0" algn="l">
              <a:spcBef>
                <a:spcPts val="0"/>
              </a:spcBef>
              <a:spcAft>
                <a:spcPts val="0"/>
              </a:spcAft>
              <a:buSzPts val="1200"/>
              <a:buAutoNum type="arabicPeriod"/>
            </a:pPr>
            <a:r>
              <a:rPr b="0" lang="es-419" sz="1200"/>
              <a:t>Cinco</a:t>
            </a:r>
            <a:endParaRPr b="0" sz="1200"/>
          </a:p>
          <a:p>
            <a:pPr indent="-304800" lvl="0" marL="457200" rtl="0" algn="l">
              <a:spcBef>
                <a:spcPts val="0"/>
              </a:spcBef>
              <a:spcAft>
                <a:spcPts val="0"/>
              </a:spcAft>
              <a:buSzPts val="1200"/>
              <a:buAutoNum type="arabicPeriod"/>
            </a:pPr>
            <a:r>
              <a:rPr b="0" lang="es-419" sz="1200"/>
              <a:t>Seis</a:t>
            </a:r>
            <a:endParaRPr b="0" sz="1200"/>
          </a:p>
          <a:p>
            <a:pPr indent="-304800" lvl="0" marL="457200" rtl="0" algn="l">
              <a:spcBef>
                <a:spcPts val="0"/>
              </a:spcBef>
              <a:spcAft>
                <a:spcPts val="0"/>
              </a:spcAft>
              <a:buSzPts val="1200"/>
              <a:buAutoNum type="arabicPeriod"/>
            </a:pPr>
            <a:r>
              <a:rPr b="0" lang="es-419" sz="1200"/>
              <a:t>Siete</a:t>
            </a:r>
            <a:endParaRPr b="0" sz="1200"/>
          </a:p>
        </p:txBody>
      </p:sp>
      <p:pic>
        <p:nvPicPr>
          <p:cNvPr id="164" name="Google Shape;164;p25"/>
          <p:cNvPicPr preferRelativeResize="0"/>
          <p:nvPr/>
        </p:nvPicPr>
        <p:blipFill>
          <a:blip r:embed="rId3">
            <a:alphaModFix/>
          </a:blip>
          <a:stretch>
            <a:fillRect/>
          </a:stretch>
        </p:blipFill>
        <p:spPr>
          <a:xfrm>
            <a:off x="410475" y="1008175"/>
            <a:ext cx="5067651" cy="1869425"/>
          </a:xfrm>
          <a:prstGeom prst="rect">
            <a:avLst/>
          </a:prstGeom>
          <a:noFill/>
          <a:ln>
            <a:noFill/>
          </a:ln>
        </p:spPr>
      </p:pic>
      <p:pic>
        <p:nvPicPr>
          <p:cNvPr id="165" name="Google Shape;165;p25"/>
          <p:cNvPicPr preferRelativeResize="0"/>
          <p:nvPr/>
        </p:nvPicPr>
        <p:blipFill>
          <a:blip r:embed="rId4">
            <a:alphaModFix/>
          </a:blip>
          <a:stretch>
            <a:fillRect/>
          </a:stretch>
        </p:blipFill>
        <p:spPr>
          <a:xfrm>
            <a:off x="410475" y="2992750"/>
            <a:ext cx="5067650" cy="16984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Imprimiendo lista</a:t>
            </a:r>
            <a:endParaRPr/>
          </a:p>
        </p:txBody>
      </p:sp>
      <p:pic>
        <p:nvPicPr>
          <p:cNvPr id="171" name="Google Shape;171;p26"/>
          <p:cNvPicPr preferRelativeResize="0"/>
          <p:nvPr/>
        </p:nvPicPr>
        <p:blipFill>
          <a:blip r:embed="rId3">
            <a:alphaModFix/>
          </a:blip>
          <a:stretch>
            <a:fillRect/>
          </a:stretch>
        </p:blipFill>
        <p:spPr>
          <a:xfrm>
            <a:off x="758775" y="1057275"/>
            <a:ext cx="7626450" cy="365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Lista vacía</a:t>
            </a:r>
            <a:endParaRPr/>
          </a:p>
        </p:txBody>
      </p:sp>
      <p:sp>
        <p:nvSpPr>
          <p:cNvPr id="177" name="Google Shape;177;p27"/>
          <p:cNvSpPr/>
          <p:nvPr/>
        </p:nvSpPr>
        <p:spPr>
          <a:xfrm>
            <a:off x="6049100" y="1874413"/>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ph type="title"/>
          </p:nvPr>
        </p:nvSpPr>
        <p:spPr>
          <a:xfrm>
            <a:off x="6125275" y="1947413"/>
            <a:ext cx="2481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*cabeza</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Solo con un asterisco porque, ahora, el apuntador no interesa, sino el valor.</a:t>
            </a:r>
            <a:endParaRPr b="0" sz="1200"/>
          </a:p>
        </p:txBody>
      </p:sp>
      <p:sp>
        <p:nvSpPr>
          <p:cNvPr id="179" name="Google Shape;179;p2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es-419" sz="1200">
                <a:solidFill>
                  <a:schemeClr val="lt1"/>
                </a:solidFill>
                <a:latin typeface="Lato"/>
                <a:ea typeface="Lato"/>
                <a:cs typeface="Lato"/>
                <a:sym typeface="Lato"/>
              </a:rPr>
              <a:t>Este código no es interactivo</a:t>
            </a:r>
            <a:endParaRPr i="1" sz="1200">
              <a:solidFill>
                <a:schemeClr val="accent5"/>
              </a:solidFill>
              <a:latin typeface="Lato"/>
              <a:ea typeface="Lato"/>
              <a:cs typeface="Lato"/>
              <a:sym typeface="Lato"/>
            </a:endParaRPr>
          </a:p>
        </p:txBody>
      </p:sp>
      <p:pic>
        <p:nvPicPr>
          <p:cNvPr id="180" name="Google Shape;180;p27"/>
          <p:cNvPicPr preferRelativeResize="0"/>
          <p:nvPr/>
        </p:nvPicPr>
        <p:blipFill>
          <a:blip r:embed="rId3">
            <a:alphaModFix/>
          </a:blip>
          <a:stretch>
            <a:fillRect/>
          </a:stretch>
        </p:blipFill>
        <p:spPr>
          <a:xfrm>
            <a:off x="346925" y="1789963"/>
            <a:ext cx="5221624" cy="156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Lista vacía</a:t>
            </a:r>
            <a:endParaRPr/>
          </a:p>
        </p:txBody>
      </p:sp>
      <p:sp>
        <p:nvSpPr>
          <p:cNvPr id="186" name="Google Shape;186;p28"/>
          <p:cNvSpPr/>
          <p:nvPr/>
        </p:nvSpPr>
        <p:spPr>
          <a:xfrm>
            <a:off x="6061500" y="1874413"/>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ph type="title"/>
          </p:nvPr>
        </p:nvSpPr>
        <p:spPr>
          <a:xfrm>
            <a:off x="6137675" y="1947413"/>
            <a:ext cx="2481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int resultado;</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resultado es una variable que ayudará a evaluar la lista y accionar el if.</a:t>
            </a:r>
            <a:endParaRPr b="0" sz="1200"/>
          </a:p>
        </p:txBody>
      </p:sp>
      <p:sp>
        <p:nvSpPr>
          <p:cNvPr id="188" name="Google Shape;188;p28"/>
          <p:cNvSpPr txBox="1"/>
          <p:nvPr/>
        </p:nvSpPr>
        <p:spPr>
          <a:xfrm>
            <a:off x="261750" y="475412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es-419" sz="1200">
                <a:solidFill>
                  <a:schemeClr val="lt1"/>
                </a:solidFill>
                <a:latin typeface="Lato"/>
                <a:ea typeface="Lato"/>
                <a:cs typeface="Lato"/>
                <a:sym typeface="Lato"/>
              </a:rPr>
              <a:t>Este código no es interactivo</a:t>
            </a:r>
            <a:endParaRPr i="1" sz="1200">
              <a:solidFill>
                <a:schemeClr val="accent5"/>
              </a:solidFill>
              <a:latin typeface="Lato"/>
              <a:ea typeface="Lato"/>
              <a:cs typeface="Lato"/>
              <a:sym typeface="Lato"/>
            </a:endParaRPr>
          </a:p>
        </p:txBody>
      </p:sp>
      <p:pic>
        <p:nvPicPr>
          <p:cNvPr id="189" name="Google Shape;189;p28"/>
          <p:cNvPicPr preferRelativeResize="0"/>
          <p:nvPr/>
        </p:nvPicPr>
        <p:blipFill>
          <a:blip r:embed="rId3">
            <a:alphaModFix/>
          </a:blip>
          <a:stretch>
            <a:fillRect/>
          </a:stretch>
        </p:blipFill>
        <p:spPr>
          <a:xfrm>
            <a:off x="152400" y="1222613"/>
            <a:ext cx="5744299" cy="269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Lista vacía</a:t>
            </a:r>
            <a:endParaRPr/>
          </a:p>
        </p:txBody>
      </p:sp>
      <p:pic>
        <p:nvPicPr>
          <p:cNvPr id="195" name="Google Shape;195;p29"/>
          <p:cNvPicPr preferRelativeResize="0"/>
          <p:nvPr/>
        </p:nvPicPr>
        <p:blipFill>
          <a:blip r:embed="rId3">
            <a:alphaModFix/>
          </a:blip>
          <a:stretch>
            <a:fillRect/>
          </a:stretch>
        </p:blipFill>
        <p:spPr>
          <a:xfrm>
            <a:off x="799875" y="1066800"/>
            <a:ext cx="7544250" cy="361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Buscar un elemento</a:t>
            </a:r>
            <a:endParaRPr/>
          </a:p>
        </p:txBody>
      </p:sp>
      <p:sp>
        <p:nvSpPr>
          <p:cNvPr id="201" name="Google Shape;201;p30"/>
          <p:cNvSpPr/>
          <p:nvPr/>
        </p:nvSpPr>
        <p:spPr>
          <a:xfrm>
            <a:off x="6049100" y="1008175"/>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txBox="1"/>
          <p:nvPr>
            <p:ph type="title"/>
          </p:nvPr>
        </p:nvSpPr>
        <p:spPr>
          <a:xfrm>
            <a:off x="6125275" y="1081175"/>
            <a:ext cx="2481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*cabeza</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Solo con un asterisco porque, ahora, el apuntador no interesa, sino el valor.</a:t>
            </a:r>
            <a:endParaRPr b="0" sz="1200"/>
          </a:p>
        </p:txBody>
      </p:sp>
      <p:sp>
        <p:nvSpPr>
          <p:cNvPr id="203" name="Google Shape;203;p30"/>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es-419" sz="1200">
                <a:solidFill>
                  <a:schemeClr val="lt1"/>
                </a:solidFill>
                <a:latin typeface="Lato"/>
                <a:ea typeface="Lato"/>
                <a:cs typeface="Lato"/>
                <a:sym typeface="Lato"/>
              </a:rPr>
              <a:t>Este código no es interactivo</a:t>
            </a:r>
            <a:endParaRPr i="1" sz="1200">
              <a:solidFill>
                <a:schemeClr val="accent5"/>
              </a:solidFill>
              <a:latin typeface="Lato"/>
              <a:ea typeface="Lato"/>
              <a:cs typeface="Lato"/>
              <a:sym typeface="Lato"/>
            </a:endParaRPr>
          </a:p>
        </p:txBody>
      </p:sp>
      <p:sp>
        <p:nvSpPr>
          <p:cNvPr id="204" name="Google Shape;204;p30"/>
          <p:cNvSpPr/>
          <p:nvPr/>
        </p:nvSpPr>
        <p:spPr>
          <a:xfrm>
            <a:off x="6049100" y="3054700"/>
            <a:ext cx="26295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txBox="1"/>
          <p:nvPr>
            <p:ph type="title"/>
          </p:nvPr>
        </p:nvSpPr>
        <p:spPr>
          <a:xfrm>
            <a:off x="6125275" y="3127700"/>
            <a:ext cx="24816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nAux-&gt;dato==dato</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Si el auxiliar que guarda al dato entrante es igual a uno de la lista, if va a funcionar.</a:t>
            </a:r>
            <a:endParaRPr b="0" sz="1200"/>
          </a:p>
        </p:txBody>
      </p:sp>
      <p:pic>
        <p:nvPicPr>
          <p:cNvPr id="206" name="Google Shape;206;p30"/>
          <p:cNvPicPr preferRelativeResize="0"/>
          <p:nvPr/>
        </p:nvPicPr>
        <p:blipFill>
          <a:blip r:embed="rId3">
            <a:alphaModFix/>
          </a:blip>
          <a:stretch>
            <a:fillRect/>
          </a:stretch>
        </p:blipFill>
        <p:spPr>
          <a:xfrm>
            <a:off x="283100" y="1646375"/>
            <a:ext cx="5441953" cy="185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Buscar un elemento</a:t>
            </a:r>
            <a:endParaRPr/>
          </a:p>
        </p:txBody>
      </p:sp>
      <p:sp>
        <p:nvSpPr>
          <p:cNvPr id="212" name="Google Shape;212;p31"/>
          <p:cNvSpPr/>
          <p:nvPr/>
        </p:nvSpPr>
        <p:spPr>
          <a:xfrm>
            <a:off x="6655550" y="1874400"/>
            <a:ext cx="2060100" cy="13947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1"/>
          <p:cNvSpPr txBox="1"/>
          <p:nvPr>
            <p:ph type="title"/>
          </p:nvPr>
        </p:nvSpPr>
        <p:spPr>
          <a:xfrm>
            <a:off x="6742325" y="1947400"/>
            <a:ext cx="1901700" cy="1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res2</a:t>
            </a:r>
            <a:endParaRPr sz="1700">
              <a:solidFill>
                <a:schemeClr val="lt1"/>
              </a:solidFill>
            </a:endParaRPr>
          </a:p>
          <a:p>
            <a:pPr indent="0" lvl="0" marL="0" rtl="0" algn="l">
              <a:spcBef>
                <a:spcPts val="1200"/>
              </a:spcBef>
              <a:spcAft>
                <a:spcPts val="1200"/>
              </a:spcAft>
              <a:buClr>
                <a:schemeClr val="dk2"/>
              </a:buClr>
              <a:buSzPts val="1100"/>
              <a:buFont typeface="Arial"/>
              <a:buNone/>
            </a:pPr>
            <a:r>
              <a:rPr b="0" lang="es-419" sz="1200"/>
              <a:t>Es una variable que contendrá al número que se buscará.</a:t>
            </a:r>
            <a:endParaRPr b="0" sz="1200"/>
          </a:p>
        </p:txBody>
      </p:sp>
      <p:sp>
        <p:nvSpPr>
          <p:cNvPr id="214" name="Google Shape;214;p31"/>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es-419" sz="1200">
                <a:solidFill>
                  <a:schemeClr val="lt1"/>
                </a:solidFill>
                <a:latin typeface="Lato"/>
                <a:ea typeface="Lato"/>
                <a:cs typeface="Lato"/>
                <a:sym typeface="Lato"/>
              </a:rPr>
              <a:t>Este código no es interactivo</a:t>
            </a:r>
            <a:endParaRPr i="1" sz="1200">
              <a:solidFill>
                <a:schemeClr val="accent5"/>
              </a:solidFill>
              <a:latin typeface="Lato"/>
              <a:ea typeface="Lato"/>
              <a:cs typeface="Lato"/>
              <a:sym typeface="Lato"/>
            </a:endParaRPr>
          </a:p>
        </p:txBody>
      </p:sp>
      <p:pic>
        <p:nvPicPr>
          <p:cNvPr id="215" name="Google Shape;215;p31"/>
          <p:cNvPicPr preferRelativeResize="0"/>
          <p:nvPr/>
        </p:nvPicPr>
        <p:blipFill>
          <a:blip r:embed="rId3">
            <a:alphaModFix/>
          </a:blip>
          <a:stretch>
            <a:fillRect/>
          </a:stretch>
        </p:blipFill>
        <p:spPr>
          <a:xfrm>
            <a:off x="283100" y="1468325"/>
            <a:ext cx="6083276" cy="220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750100" y="379975"/>
            <a:ext cx="4887900" cy="10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s-419" sz="3000">
                <a:solidFill>
                  <a:schemeClr val="accent5"/>
                </a:solidFill>
              </a:rPr>
              <a:t>¿Qué es?</a:t>
            </a:r>
            <a:endParaRPr sz="3000">
              <a:solidFill>
                <a:schemeClr val="accent5"/>
              </a:solidFill>
            </a:endParaRPr>
          </a:p>
          <a:p>
            <a:pPr indent="0" lvl="0" marL="0" rtl="0" algn="ctr">
              <a:spcBef>
                <a:spcPts val="0"/>
              </a:spcBef>
              <a:spcAft>
                <a:spcPts val="0"/>
              </a:spcAft>
              <a:buClr>
                <a:schemeClr val="dk2"/>
              </a:buClr>
              <a:buSzPts val="1100"/>
              <a:buFont typeface="Arial"/>
              <a:buNone/>
            </a:pPr>
            <a:r>
              <a:t/>
            </a:r>
            <a:endParaRPr sz="3000">
              <a:solidFill>
                <a:schemeClr val="accent5"/>
              </a:solidFill>
            </a:endParaRPr>
          </a:p>
        </p:txBody>
      </p:sp>
      <p:sp>
        <p:nvSpPr>
          <p:cNvPr id="81" name="Google Shape;81;p14"/>
          <p:cNvSpPr txBox="1"/>
          <p:nvPr>
            <p:ph type="title"/>
          </p:nvPr>
        </p:nvSpPr>
        <p:spPr>
          <a:xfrm>
            <a:off x="595450" y="1137250"/>
            <a:ext cx="51972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b="0" lang="es-419" sz="1500">
                <a:latin typeface="Raleway Thin"/>
                <a:ea typeface="Raleway Thin"/>
                <a:cs typeface="Raleway Thin"/>
                <a:sym typeface="Raleway Thin"/>
              </a:rPr>
              <a:t>Es una lista enlazada de nodos, donde cada nodo tiene un único campo de enlace. Una variable de referencia contiene una referencia al primer nodo, cada nodo (excepto el último) enlaza con el nodo siguiente, y el enlace del último nodo contiene NULL para indicar el final de la lista.</a:t>
            </a:r>
            <a:endParaRPr b="0" sz="1500">
              <a:latin typeface="Raleway Thin"/>
              <a:ea typeface="Raleway Thin"/>
              <a:cs typeface="Raleway Thin"/>
              <a:sym typeface="Raleway Thin"/>
            </a:endParaRPr>
          </a:p>
          <a:p>
            <a:pPr indent="0" lvl="0" marL="0" rtl="0" algn="l">
              <a:lnSpc>
                <a:spcPct val="115000"/>
              </a:lnSpc>
              <a:spcBef>
                <a:spcPts val="1600"/>
              </a:spcBef>
              <a:spcAft>
                <a:spcPts val="1600"/>
              </a:spcAft>
              <a:buClr>
                <a:schemeClr val="dk2"/>
              </a:buClr>
              <a:buSzPts val="1100"/>
              <a:buFont typeface="Arial"/>
              <a:buNone/>
            </a:pPr>
            <a:r>
              <a:t/>
            </a:r>
            <a:endParaRPr b="0" sz="1500">
              <a:solidFill>
                <a:srgbClr val="202124"/>
              </a:solidFill>
              <a:highlight>
                <a:srgbClr val="FFFFFF"/>
              </a:highlight>
              <a:latin typeface="Arial"/>
              <a:ea typeface="Arial"/>
              <a:cs typeface="Arial"/>
              <a:sym typeface="Arial"/>
            </a:endParaRPr>
          </a:p>
        </p:txBody>
      </p:sp>
      <p:pic>
        <p:nvPicPr>
          <p:cNvPr id="82" name="Google Shape;82;p14"/>
          <p:cNvPicPr preferRelativeResize="0"/>
          <p:nvPr/>
        </p:nvPicPr>
        <p:blipFill>
          <a:blip r:embed="rId3">
            <a:alphaModFix/>
          </a:blip>
          <a:stretch>
            <a:fillRect/>
          </a:stretch>
        </p:blipFill>
        <p:spPr>
          <a:xfrm>
            <a:off x="5928225" y="296050"/>
            <a:ext cx="2857500" cy="1600200"/>
          </a:xfrm>
          <a:prstGeom prst="rect">
            <a:avLst/>
          </a:prstGeom>
          <a:noFill/>
          <a:ln>
            <a:noFill/>
          </a:ln>
        </p:spPr>
      </p:pic>
      <p:pic>
        <p:nvPicPr>
          <p:cNvPr id="83" name="Google Shape;83;p14"/>
          <p:cNvPicPr preferRelativeResize="0"/>
          <p:nvPr/>
        </p:nvPicPr>
        <p:blipFill>
          <a:blip r:embed="rId4">
            <a:alphaModFix/>
          </a:blip>
          <a:stretch>
            <a:fillRect/>
          </a:stretch>
        </p:blipFill>
        <p:spPr>
          <a:xfrm>
            <a:off x="2419363" y="3067038"/>
            <a:ext cx="3667125" cy="1800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261750" y="1048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a:t>Buscar un elemento</a:t>
            </a:r>
            <a:endParaRPr/>
          </a:p>
        </p:txBody>
      </p:sp>
      <p:pic>
        <p:nvPicPr>
          <p:cNvPr id="221" name="Google Shape;221;p32"/>
          <p:cNvPicPr preferRelativeResize="0"/>
          <p:nvPr/>
        </p:nvPicPr>
        <p:blipFill>
          <a:blip r:embed="rId3">
            <a:alphaModFix/>
          </a:blip>
          <a:stretch>
            <a:fillRect/>
          </a:stretch>
        </p:blipFill>
        <p:spPr>
          <a:xfrm>
            <a:off x="325900" y="1625000"/>
            <a:ext cx="4061575" cy="2283075"/>
          </a:xfrm>
          <a:prstGeom prst="rect">
            <a:avLst/>
          </a:prstGeom>
          <a:noFill/>
          <a:ln>
            <a:noFill/>
          </a:ln>
        </p:spPr>
      </p:pic>
      <p:pic>
        <p:nvPicPr>
          <p:cNvPr id="222" name="Google Shape;222;p32"/>
          <p:cNvPicPr preferRelativeResize="0"/>
          <p:nvPr/>
        </p:nvPicPr>
        <p:blipFill>
          <a:blip r:embed="rId4">
            <a:alphaModFix/>
          </a:blip>
          <a:stretch>
            <a:fillRect/>
          </a:stretch>
        </p:blipFill>
        <p:spPr>
          <a:xfrm>
            <a:off x="4572004" y="1625000"/>
            <a:ext cx="4255221" cy="2283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idx="4294967295" type="body"/>
          </p:nvPr>
        </p:nvSpPr>
        <p:spPr>
          <a:xfrm>
            <a:off x="567850" y="441375"/>
            <a:ext cx="8136900" cy="3253500"/>
          </a:xfrm>
          <a:prstGeom prst="rect">
            <a:avLst/>
          </a:prstGeom>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b="1" lang="es-419" sz="2700">
                <a:solidFill>
                  <a:schemeClr val="accent5"/>
                </a:solidFill>
              </a:rPr>
              <a:t>¿Qué tipo de programas podemos desarrollar</a:t>
            </a:r>
            <a:endParaRPr b="1" sz="2700">
              <a:solidFill>
                <a:schemeClr val="accent5"/>
              </a:solidFill>
            </a:endParaRPr>
          </a:p>
          <a:p>
            <a:pPr indent="0" lvl="0" marL="0" rtl="0" algn="ctr">
              <a:lnSpc>
                <a:spcPct val="50000"/>
              </a:lnSpc>
              <a:spcBef>
                <a:spcPts val="1600"/>
              </a:spcBef>
              <a:spcAft>
                <a:spcPts val="0"/>
              </a:spcAft>
              <a:buNone/>
            </a:pPr>
            <a:r>
              <a:rPr b="1" lang="es-419" sz="2700">
                <a:solidFill>
                  <a:schemeClr val="accent5"/>
                </a:solidFill>
              </a:rPr>
              <a:t> mediante el uso de listas simples?</a:t>
            </a:r>
            <a:r>
              <a:rPr b="1" lang="es-419" sz="2700">
                <a:solidFill>
                  <a:srgbClr val="FF9900"/>
                </a:solidFill>
              </a:rPr>
              <a:t> </a:t>
            </a:r>
            <a:r>
              <a:rPr b="1" lang="es-419" sz="2700">
                <a:solidFill>
                  <a:srgbClr val="666666"/>
                </a:solidFill>
              </a:rPr>
              <a:t>(ejemplos)</a:t>
            </a:r>
            <a:endParaRPr sz="2700">
              <a:solidFill>
                <a:srgbClr val="666666"/>
              </a:solidFill>
            </a:endParaRPr>
          </a:p>
          <a:p>
            <a:pPr indent="0" lvl="0" marL="0" rtl="0" algn="l">
              <a:spcBef>
                <a:spcPts val="1600"/>
              </a:spcBef>
              <a:spcAft>
                <a:spcPts val="1600"/>
              </a:spcAft>
              <a:buNone/>
            </a:pPr>
            <a:r>
              <a:t/>
            </a:r>
            <a:endParaRPr/>
          </a:p>
        </p:txBody>
      </p:sp>
      <p:sp>
        <p:nvSpPr>
          <p:cNvPr id="228" name="Google Shape;228;p33"/>
          <p:cNvSpPr txBox="1"/>
          <p:nvPr/>
        </p:nvSpPr>
        <p:spPr>
          <a:xfrm>
            <a:off x="739375" y="1682350"/>
            <a:ext cx="79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9" name="Google Shape;229;p33"/>
          <p:cNvSpPr txBox="1"/>
          <p:nvPr/>
        </p:nvSpPr>
        <p:spPr>
          <a:xfrm>
            <a:off x="323250" y="1532350"/>
            <a:ext cx="8497500" cy="529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600">
                <a:solidFill>
                  <a:schemeClr val="accent5"/>
                </a:solidFill>
                <a:latin typeface="Lato"/>
                <a:ea typeface="Lato"/>
                <a:cs typeface="Lato"/>
                <a:sym typeface="Lato"/>
              </a:rPr>
              <a:t>Agendas, planificadores, u organizadores de tareas. </a:t>
            </a:r>
            <a:endParaRPr b="1" sz="1600">
              <a:solidFill>
                <a:schemeClr val="accent5"/>
              </a:solidFill>
              <a:latin typeface="Lato"/>
              <a:ea typeface="Lato"/>
              <a:cs typeface="Lato"/>
              <a:sym typeface="Lato"/>
            </a:endParaRPr>
          </a:p>
          <a:p>
            <a:pPr indent="0" lvl="0" marL="0" rtl="0" algn="l">
              <a:spcBef>
                <a:spcPts val="0"/>
              </a:spcBef>
              <a:spcAft>
                <a:spcPts val="0"/>
              </a:spcAft>
              <a:buNone/>
            </a:pPr>
            <a:r>
              <a:rPr b="1" lang="es-419" sz="1600">
                <a:solidFill>
                  <a:schemeClr val="lt1"/>
                </a:solidFill>
                <a:latin typeface="Lato"/>
                <a:ea typeface="Lato"/>
                <a:cs typeface="Lato"/>
                <a:sym typeface="Lato"/>
              </a:rPr>
              <a:t>Se pueden agregar nuevas tareas a una lista, y definir el orden que tendrán, para poder eliminarlas una vez que las hayamos realizado.</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s-419" sz="1600">
                <a:solidFill>
                  <a:schemeClr val="accent5"/>
                </a:solidFill>
                <a:latin typeface="Lato"/>
                <a:ea typeface="Lato"/>
                <a:cs typeface="Lato"/>
                <a:sym typeface="Lato"/>
              </a:rPr>
              <a:t>Reproductores de música y contenido multimedia.</a:t>
            </a:r>
            <a:endParaRPr b="1" sz="1600">
              <a:solidFill>
                <a:schemeClr val="accent5"/>
              </a:solidFill>
              <a:latin typeface="Lato"/>
              <a:ea typeface="Lato"/>
              <a:cs typeface="Lato"/>
              <a:sym typeface="Lato"/>
            </a:endParaRPr>
          </a:p>
          <a:p>
            <a:pPr indent="0" lvl="0" marL="0" rtl="0" algn="l">
              <a:spcBef>
                <a:spcPts val="0"/>
              </a:spcBef>
              <a:spcAft>
                <a:spcPts val="0"/>
              </a:spcAft>
              <a:buNone/>
            </a:pPr>
            <a:r>
              <a:rPr b="1" lang="es-419" sz="1600">
                <a:solidFill>
                  <a:schemeClr val="lt1"/>
                </a:solidFill>
                <a:latin typeface="Lato"/>
                <a:ea typeface="Lato"/>
                <a:cs typeface="Lato"/>
                <a:sym typeface="Lato"/>
              </a:rPr>
              <a:t>Las listas de reproducción en este tipo de aplicaciones funcionan mediante las operaciones principales de la lista;; podemos agregar nuevos elementos, re </a:t>
            </a:r>
            <a:r>
              <a:rPr b="1" lang="es-419" sz="1600">
                <a:solidFill>
                  <a:schemeClr val="lt1"/>
                </a:solidFill>
                <a:latin typeface="Lato"/>
                <a:ea typeface="Lato"/>
                <a:cs typeface="Lato"/>
                <a:sym typeface="Lato"/>
              </a:rPr>
              <a:t>ordenarlos</a:t>
            </a:r>
            <a:r>
              <a:rPr b="1" lang="es-419" sz="1600">
                <a:solidFill>
                  <a:schemeClr val="lt1"/>
                </a:solidFill>
                <a:latin typeface="Lato"/>
                <a:ea typeface="Lato"/>
                <a:cs typeface="Lato"/>
                <a:sym typeface="Lato"/>
              </a:rPr>
              <a:t>, y eliminarlos.</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s-419" sz="1600">
                <a:solidFill>
                  <a:schemeClr val="accent5"/>
                </a:solidFill>
                <a:latin typeface="Lato"/>
                <a:ea typeface="Lato"/>
                <a:cs typeface="Lato"/>
                <a:sym typeface="Lato"/>
              </a:rPr>
              <a:t>Organizadores de información como bases de datos simples.</a:t>
            </a:r>
            <a:endParaRPr b="1" sz="1600">
              <a:solidFill>
                <a:schemeClr val="accent5"/>
              </a:solidFill>
              <a:latin typeface="Lato"/>
              <a:ea typeface="Lato"/>
              <a:cs typeface="Lato"/>
              <a:sym typeface="Lato"/>
            </a:endParaRPr>
          </a:p>
          <a:p>
            <a:pPr indent="0" lvl="0" marL="0" rtl="0" algn="l">
              <a:spcBef>
                <a:spcPts val="0"/>
              </a:spcBef>
              <a:spcAft>
                <a:spcPts val="0"/>
              </a:spcAft>
              <a:buNone/>
            </a:pPr>
            <a:r>
              <a:rPr b="1" lang="es-419" sz="1600">
                <a:solidFill>
                  <a:schemeClr val="lt1"/>
                </a:solidFill>
                <a:latin typeface="Lato"/>
                <a:ea typeface="Lato"/>
                <a:cs typeface="Lato"/>
                <a:sym typeface="Lato"/>
              </a:rPr>
              <a:t>Podemos llevar el inventario de artículos dentro de una lista; podemos agregar y eliminar elementos, buscar si un artículo está disponible, es decir, si existe dentro de la lista, e incluso organizar los elementos dentro de esta.</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accent5"/>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2444700" y="162725"/>
            <a:ext cx="4254600" cy="4980776"/>
          </a:xfrm>
          <a:prstGeom prst="rect">
            <a:avLst/>
          </a:prstGeom>
          <a:noFill/>
          <a:ln>
            <a:noFill/>
          </a:ln>
        </p:spPr>
      </p:pic>
      <p:pic>
        <p:nvPicPr>
          <p:cNvPr descr="Trozo de cinta adhesiva que pega una nota a la diapositiva" id="89" name="Google Shape;89;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0" name="Google Shape;90;p15"/>
          <p:cNvSpPr txBox="1"/>
          <p:nvPr/>
        </p:nvSpPr>
        <p:spPr>
          <a:xfrm>
            <a:off x="2855550" y="614872"/>
            <a:ext cx="3432900" cy="762600"/>
          </a:xfrm>
          <a:prstGeom prst="rect">
            <a:avLst/>
          </a:prstGeom>
          <a:noFill/>
          <a:ln>
            <a:noFill/>
          </a:ln>
        </p:spPr>
        <p:txBody>
          <a:bodyPr anchorCtr="0" anchor="b" bIns="91425" lIns="91425" spcFirstLastPara="1" rIns="91425" wrap="square" tIns="91425">
            <a:noAutofit/>
          </a:bodyPr>
          <a:lstStyle/>
          <a:p>
            <a:pPr indent="0" lvl="0" marL="0" rtl="0" algn="l">
              <a:lnSpc>
                <a:spcPct val="125000"/>
              </a:lnSpc>
              <a:spcBef>
                <a:spcPts val="1200"/>
              </a:spcBef>
              <a:spcAft>
                <a:spcPts val="0"/>
              </a:spcAft>
              <a:buClr>
                <a:schemeClr val="dk2"/>
              </a:buClr>
              <a:buSzPts val="1100"/>
              <a:buFont typeface="Arial"/>
              <a:buNone/>
            </a:pPr>
            <a:r>
              <a:t/>
            </a:r>
            <a:endParaRPr sz="1500">
              <a:solidFill>
                <a:srgbClr val="212121"/>
              </a:solidFill>
              <a:latin typeface="Lato"/>
              <a:ea typeface="Lato"/>
              <a:cs typeface="Lato"/>
              <a:sym typeface="Lato"/>
            </a:endParaRPr>
          </a:p>
          <a:p>
            <a:pPr indent="0" lvl="0" marL="0" rtl="0" algn="ctr">
              <a:spcBef>
                <a:spcPts val="0"/>
              </a:spcBef>
              <a:spcAft>
                <a:spcPts val="0"/>
              </a:spcAft>
              <a:buClr>
                <a:schemeClr val="dk2"/>
              </a:buClr>
              <a:buSzPts val="1100"/>
              <a:buFont typeface="Arial"/>
              <a:buNone/>
            </a:pPr>
            <a:r>
              <a:rPr b="1" lang="es-419" sz="2700">
                <a:solidFill>
                  <a:schemeClr val="accent5"/>
                </a:solidFill>
                <a:latin typeface="Raleway"/>
                <a:ea typeface="Raleway"/>
                <a:cs typeface="Raleway"/>
                <a:sym typeface="Raleway"/>
              </a:rPr>
              <a:t>Operaciones</a:t>
            </a:r>
            <a:endParaRPr b="1" sz="2700">
              <a:solidFill>
                <a:schemeClr val="accent5"/>
              </a:solidFill>
              <a:latin typeface="Raleway"/>
              <a:ea typeface="Raleway"/>
              <a:cs typeface="Raleway"/>
              <a:sym typeface="Raleway"/>
            </a:endParaRPr>
          </a:p>
        </p:txBody>
      </p:sp>
      <p:sp>
        <p:nvSpPr>
          <p:cNvPr id="91" name="Google Shape;91;p15"/>
          <p:cNvSpPr txBox="1"/>
          <p:nvPr>
            <p:ph idx="4294967295" type="body"/>
          </p:nvPr>
        </p:nvSpPr>
        <p:spPr>
          <a:xfrm>
            <a:off x="2855550" y="1270330"/>
            <a:ext cx="3432900" cy="3327900"/>
          </a:xfrm>
          <a:prstGeom prst="rect">
            <a:avLst/>
          </a:prstGeom>
        </p:spPr>
        <p:txBody>
          <a:bodyPr anchorCtr="0" anchor="t" bIns="91425" lIns="91425" spcFirstLastPara="1" rIns="91425" wrap="square" tIns="91425">
            <a:noAutofit/>
          </a:bodyPr>
          <a:lstStyle/>
          <a:p>
            <a:pPr indent="0" lvl="0" marL="0" rtl="0" algn="l">
              <a:lnSpc>
                <a:spcPct val="100000"/>
              </a:lnSpc>
              <a:spcBef>
                <a:spcPts val="900"/>
              </a:spcBef>
              <a:spcAft>
                <a:spcPts val="0"/>
              </a:spcAft>
              <a:buClr>
                <a:schemeClr val="dk2"/>
              </a:buClr>
              <a:buSzPts val="1100"/>
              <a:buFont typeface="Arial"/>
              <a:buNone/>
            </a:pPr>
            <a:r>
              <a:rPr lang="es-419" sz="1300">
                <a:solidFill>
                  <a:srgbClr val="212121"/>
                </a:solidFill>
              </a:rPr>
              <a:t>En general, las listas proveen las</a:t>
            </a:r>
            <a:endParaRPr sz="1300">
              <a:solidFill>
                <a:srgbClr val="212121"/>
              </a:solidFill>
            </a:endParaRPr>
          </a:p>
          <a:p>
            <a:pPr indent="0" lvl="0" marL="0" rtl="0" algn="l">
              <a:lnSpc>
                <a:spcPct val="100000"/>
              </a:lnSpc>
              <a:spcBef>
                <a:spcPts val="900"/>
              </a:spcBef>
              <a:spcAft>
                <a:spcPts val="0"/>
              </a:spcAft>
              <a:buClr>
                <a:schemeClr val="dk2"/>
              </a:buClr>
              <a:buSzPts val="1100"/>
              <a:buFont typeface="Arial"/>
              <a:buNone/>
            </a:pPr>
            <a:r>
              <a:rPr lang="es-419" sz="1300">
                <a:solidFill>
                  <a:srgbClr val="212121"/>
                </a:solidFill>
              </a:rPr>
              <a:t>siguientes operaciones:</a:t>
            </a:r>
            <a:endParaRPr sz="1300">
              <a:solidFill>
                <a:srgbClr val="212121"/>
              </a:solidFill>
            </a:endParaRPr>
          </a:p>
          <a:p>
            <a:pPr indent="-298450" lvl="1" marL="914400" rtl="0" algn="l">
              <a:lnSpc>
                <a:spcPct val="166670"/>
              </a:lnSpc>
              <a:spcBef>
                <a:spcPts val="2000"/>
              </a:spcBef>
              <a:spcAft>
                <a:spcPts val="0"/>
              </a:spcAft>
              <a:buClr>
                <a:srgbClr val="212121"/>
              </a:buClr>
              <a:buSzPts val="1100"/>
              <a:buFont typeface="Raleway"/>
              <a:buChar char="■"/>
            </a:pPr>
            <a:r>
              <a:rPr lang="es-419" sz="1100">
                <a:solidFill>
                  <a:srgbClr val="212121"/>
                </a:solidFill>
                <a:latin typeface="Raleway"/>
                <a:ea typeface="Raleway"/>
                <a:cs typeface="Raleway"/>
                <a:sym typeface="Raleway"/>
              </a:rPr>
              <a:t>Construir una lista</a:t>
            </a:r>
            <a:endParaRPr sz="1100">
              <a:solidFill>
                <a:srgbClr val="212121"/>
              </a:solidFill>
              <a:latin typeface="Raleway"/>
              <a:ea typeface="Raleway"/>
              <a:cs typeface="Raleway"/>
              <a:sym typeface="Raleway"/>
            </a:endParaRPr>
          </a:p>
          <a:p>
            <a:pPr indent="-298450" lvl="1" marL="914400" rtl="0" algn="l">
              <a:lnSpc>
                <a:spcPct val="166670"/>
              </a:lnSpc>
              <a:spcBef>
                <a:spcPts val="0"/>
              </a:spcBef>
              <a:spcAft>
                <a:spcPts val="0"/>
              </a:spcAft>
              <a:buClr>
                <a:srgbClr val="212121"/>
              </a:buClr>
              <a:buSzPts val="1100"/>
              <a:buFont typeface="Raleway"/>
              <a:buChar char="■"/>
            </a:pPr>
            <a:r>
              <a:rPr lang="es-419" sz="1100">
                <a:solidFill>
                  <a:srgbClr val="212121"/>
                </a:solidFill>
                <a:latin typeface="Raleway"/>
                <a:ea typeface="Raleway"/>
                <a:cs typeface="Raleway"/>
                <a:sym typeface="Raleway"/>
              </a:rPr>
              <a:t>Obtener el tamaño de la lista</a:t>
            </a:r>
            <a:endParaRPr sz="1100">
              <a:solidFill>
                <a:srgbClr val="212121"/>
              </a:solidFill>
              <a:latin typeface="Raleway"/>
              <a:ea typeface="Raleway"/>
              <a:cs typeface="Raleway"/>
              <a:sym typeface="Raleway"/>
            </a:endParaRPr>
          </a:p>
          <a:p>
            <a:pPr indent="-298450" lvl="1" marL="914400" rtl="0" algn="l">
              <a:lnSpc>
                <a:spcPct val="166670"/>
              </a:lnSpc>
              <a:spcBef>
                <a:spcPts val="0"/>
              </a:spcBef>
              <a:spcAft>
                <a:spcPts val="0"/>
              </a:spcAft>
              <a:buClr>
                <a:srgbClr val="212121"/>
              </a:buClr>
              <a:buSzPts val="1100"/>
              <a:buFont typeface="Raleway"/>
              <a:buChar char="■"/>
            </a:pPr>
            <a:r>
              <a:rPr lang="es-419" sz="1100">
                <a:solidFill>
                  <a:srgbClr val="212121"/>
                </a:solidFill>
                <a:latin typeface="Raleway"/>
                <a:ea typeface="Raleway"/>
                <a:cs typeface="Raleway"/>
                <a:sym typeface="Raleway"/>
              </a:rPr>
              <a:t>Verificar si está vacía </a:t>
            </a:r>
            <a:endParaRPr sz="1100">
              <a:solidFill>
                <a:srgbClr val="212121"/>
              </a:solidFill>
              <a:latin typeface="Raleway"/>
              <a:ea typeface="Raleway"/>
              <a:cs typeface="Raleway"/>
              <a:sym typeface="Raleway"/>
            </a:endParaRPr>
          </a:p>
          <a:p>
            <a:pPr indent="-298450" lvl="1" marL="914400" rtl="0" algn="l">
              <a:lnSpc>
                <a:spcPct val="166670"/>
              </a:lnSpc>
              <a:spcBef>
                <a:spcPts val="0"/>
              </a:spcBef>
              <a:spcAft>
                <a:spcPts val="0"/>
              </a:spcAft>
              <a:buClr>
                <a:srgbClr val="212121"/>
              </a:buClr>
              <a:buSzPts val="1100"/>
              <a:buFont typeface="Raleway"/>
              <a:buChar char="■"/>
            </a:pPr>
            <a:r>
              <a:rPr lang="es-419" sz="1100">
                <a:solidFill>
                  <a:srgbClr val="212121"/>
                </a:solidFill>
                <a:latin typeface="Raleway"/>
                <a:ea typeface="Raleway"/>
                <a:cs typeface="Raleway"/>
                <a:sym typeface="Raleway"/>
              </a:rPr>
              <a:t>Obtener el primer elemento de la lista</a:t>
            </a:r>
            <a:endParaRPr sz="1100">
              <a:solidFill>
                <a:srgbClr val="212121"/>
              </a:solidFill>
              <a:latin typeface="Raleway"/>
              <a:ea typeface="Raleway"/>
              <a:cs typeface="Raleway"/>
              <a:sym typeface="Raleway"/>
            </a:endParaRPr>
          </a:p>
          <a:p>
            <a:pPr indent="-298450" lvl="1" marL="914400" rtl="0" algn="l">
              <a:lnSpc>
                <a:spcPct val="166670"/>
              </a:lnSpc>
              <a:spcBef>
                <a:spcPts val="0"/>
              </a:spcBef>
              <a:spcAft>
                <a:spcPts val="0"/>
              </a:spcAft>
              <a:buClr>
                <a:srgbClr val="212121"/>
              </a:buClr>
              <a:buSzPts val="1100"/>
              <a:buFont typeface="Raleway"/>
              <a:buChar char="■"/>
            </a:pPr>
            <a:r>
              <a:rPr lang="es-419" sz="1100">
                <a:solidFill>
                  <a:srgbClr val="212121"/>
                </a:solidFill>
                <a:latin typeface="Raleway"/>
                <a:ea typeface="Raleway"/>
                <a:cs typeface="Raleway"/>
                <a:sym typeface="Raleway"/>
              </a:rPr>
              <a:t>Agregar un nuevo elemento a la lista</a:t>
            </a:r>
            <a:endParaRPr sz="1100">
              <a:solidFill>
                <a:srgbClr val="212121"/>
              </a:solidFill>
              <a:latin typeface="Raleway"/>
              <a:ea typeface="Raleway"/>
              <a:cs typeface="Raleway"/>
              <a:sym typeface="Raleway"/>
            </a:endParaRPr>
          </a:p>
          <a:p>
            <a:pPr indent="-298450" lvl="1" marL="914400" rtl="0" algn="l">
              <a:lnSpc>
                <a:spcPct val="166670"/>
              </a:lnSpc>
              <a:spcBef>
                <a:spcPts val="0"/>
              </a:spcBef>
              <a:spcAft>
                <a:spcPts val="0"/>
              </a:spcAft>
              <a:buClr>
                <a:srgbClr val="212121"/>
              </a:buClr>
              <a:buSzPts val="1100"/>
              <a:buFont typeface="Raleway"/>
              <a:buChar char="■"/>
            </a:pPr>
            <a:r>
              <a:rPr lang="es-419" sz="1100">
                <a:solidFill>
                  <a:srgbClr val="212121"/>
                </a:solidFill>
                <a:latin typeface="Raleway"/>
                <a:ea typeface="Raleway"/>
                <a:cs typeface="Raleway"/>
                <a:sym typeface="Raleway"/>
              </a:rPr>
              <a:t>Obtener el elemento para un índice dado.</a:t>
            </a:r>
            <a:endParaRPr sz="1100">
              <a:solidFill>
                <a:srgbClr val="212121"/>
              </a:solidFill>
              <a:latin typeface="Raleway"/>
              <a:ea typeface="Raleway"/>
              <a:cs typeface="Raleway"/>
              <a:sym typeface="Raleway"/>
            </a:endParaRPr>
          </a:p>
          <a:p>
            <a:pPr indent="0" lvl="0" marL="0" rtl="0" algn="l">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270450" y="297900"/>
            <a:ext cx="8603100" cy="45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000">
                <a:solidFill>
                  <a:schemeClr val="accent5"/>
                </a:solidFill>
              </a:rPr>
              <a:t>Las listas son un tipo de estructura de datos </a:t>
            </a:r>
            <a:r>
              <a:rPr lang="es-419" sz="3000">
                <a:solidFill>
                  <a:schemeClr val="accent5"/>
                </a:solidFill>
              </a:rPr>
              <a:t>lineales</a:t>
            </a:r>
            <a:r>
              <a:rPr lang="es-419" sz="3000">
                <a:solidFill>
                  <a:schemeClr val="accent5"/>
                </a:solidFill>
              </a:rPr>
              <a:t> y </a:t>
            </a:r>
            <a:r>
              <a:rPr lang="es-419" sz="3000">
                <a:solidFill>
                  <a:schemeClr val="accent5"/>
                </a:solidFill>
              </a:rPr>
              <a:t>dinámicas.</a:t>
            </a:r>
            <a:endParaRPr sz="3000">
              <a:solidFill>
                <a:schemeClr val="accent5"/>
              </a:solidFill>
            </a:endParaRPr>
          </a:p>
          <a:p>
            <a:pPr indent="0" lvl="0" marL="0" rtl="0" algn="l">
              <a:spcBef>
                <a:spcPts val="0"/>
              </a:spcBef>
              <a:spcAft>
                <a:spcPts val="0"/>
              </a:spcAft>
              <a:buNone/>
            </a:pPr>
            <a:r>
              <a:t/>
            </a:r>
            <a:endParaRPr sz="3000">
              <a:solidFill>
                <a:schemeClr val="accent5"/>
              </a:solidFill>
            </a:endParaRPr>
          </a:p>
          <a:p>
            <a:pPr indent="0" lvl="0" marL="0" rtl="0" algn="l">
              <a:spcBef>
                <a:spcPts val="0"/>
              </a:spcBef>
              <a:spcAft>
                <a:spcPts val="0"/>
              </a:spcAft>
              <a:buNone/>
            </a:pPr>
            <a:r>
              <a:rPr lang="es-419" sz="2400">
                <a:solidFill>
                  <a:schemeClr val="accent5"/>
                </a:solidFill>
              </a:rPr>
              <a:t>Lineal: </a:t>
            </a:r>
            <a:r>
              <a:rPr lang="es-419" sz="2400"/>
              <a:t>Cada elemento tiene un único predecesor y un único sucesor.</a:t>
            </a:r>
            <a:endParaRPr sz="2400"/>
          </a:p>
          <a:p>
            <a:pPr indent="0" lvl="0" marL="0" rtl="0" algn="l">
              <a:spcBef>
                <a:spcPts val="0"/>
              </a:spcBef>
              <a:spcAft>
                <a:spcPts val="0"/>
              </a:spcAft>
              <a:buNone/>
            </a:pPr>
            <a:r>
              <a:t/>
            </a:r>
            <a:endParaRPr sz="3000">
              <a:solidFill>
                <a:schemeClr val="accent5"/>
              </a:solidFill>
            </a:endParaRPr>
          </a:p>
          <a:p>
            <a:pPr indent="0" lvl="0" marL="0" rtl="0" algn="l">
              <a:spcBef>
                <a:spcPts val="0"/>
              </a:spcBef>
              <a:spcAft>
                <a:spcPts val="0"/>
              </a:spcAft>
              <a:buClr>
                <a:schemeClr val="dk2"/>
              </a:buClr>
              <a:buSzPts val="1100"/>
              <a:buFont typeface="Arial"/>
              <a:buNone/>
            </a:pPr>
            <a:r>
              <a:rPr lang="es-419" sz="2400">
                <a:solidFill>
                  <a:schemeClr val="accent5"/>
                </a:solidFill>
              </a:rPr>
              <a:t>Dinámica:  </a:t>
            </a:r>
            <a:r>
              <a:rPr lang="es-419" sz="2400"/>
              <a:t>Su tamaño no es fijo y se puede definir conforme se requiera, es decir, se pueden agregar o eliminar datos de la lista.</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83100" y="310750"/>
            <a:ext cx="8624100" cy="442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000">
                <a:solidFill>
                  <a:srgbClr val="FF9900"/>
                </a:solidFill>
                <a:latin typeface="Lato"/>
                <a:ea typeface="Lato"/>
                <a:cs typeface="Lato"/>
                <a:sym typeface="Lato"/>
              </a:rPr>
              <a:t>¿</a:t>
            </a:r>
            <a:r>
              <a:rPr lang="es-419" sz="3000">
                <a:solidFill>
                  <a:schemeClr val="accent5"/>
                </a:solidFill>
              </a:rPr>
              <a:t>Que diferencias y similitudes hay entre las listas y los arreglos?</a:t>
            </a:r>
            <a:endParaRPr sz="3000">
              <a:solidFill>
                <a:schemeClr val="accent5"/>
              </a:solidFill>
            </a:endParaRPr>
          </a:p>
          <a:p>
            <a:pPr indent="0" lvl="0" marL="0" rtl="0" algn="l">
              <a:spcBef>
                <a:spcPts val="1000"/>
              </a:spcBef>
              <a:spcAft>
                <a:spcPts val="0"/>
              </a:spcAft>
              <a:buNone/>
            </a:pPr>
            <a:r>
              <a:t/>
            </a:r>
            <a:endParaRPr sz="2000">
              <a:solidFill>
                <a:schemeClr val="accent5"/>
              </a:solidFill>
            </a:endParaRPr>
          </a:p>
          <a:p>
            <a:pPr indent="0" lvl="0" marL="0" rtl="0" algn="l">
              <a:spcBef>
                <a:spcPts val="1000"/>
              </a:spcBef>
              <a:spcAft>
                <a:spcPts val="0"/>
              </a:spcAft>
              <a:buNone/>
            </a:pPr>
            <a:r>
              <a:rPr lang="es-419" sz="2100">
                <a:solidFill>
                  <a:schemeClr val="accent5"/>
                </a:solidFill>
              </a:rPr>
              <a:t>Similitudes: </a:t>
            </a:r>
            <a:r>
              <a:rPr lang="es-419" sz="2100"/>
              <a:t>Ambos son conjuntos de nodos alineados de manera lineal que almacenan datos.</a:t>
            </a:r>
            <a:endParaRPr sz="2100"/>
          </a:p>
          <a:p>
            <a:pPr indent="0" lvl="0" marL="0" rtl="0" algn="l">
              <a:spcBef>
                <a:spcPts val="1000"/>
              </a:spcBef>
              <a:spcAft>
                <a:spcPts val="0"/>
              </a:spcAft>
              <a:buNone/>
            </a:pPr>
            <a:r>
              <a:t/>
            </a:r>
            <a:endParaRPr sz="2100"/>
          </a:p>
          <a:p>
            <a:pPr indent="0" lvl="0" marL="0" rtl="0" algn="l">
              <a:spcBef>
                <a:spcPts val="1000"/>
              </a:spcBef>
              <a:spcAft>
                <a:spcPts val="0"/>
              </a:spcAft>
              <a:buNone/>
            </a:pPr>
            <a:r>
              <a:rPr lang="es-419" sz="2100">
                <a:solidFill>
                  <a:schemeClr val="accent5"/>
                </a:solidFill>
              </a:rPr>
              <a:t>Diferencias: </a:t>
            </a:r>
            <a:r>
              <a:rPr lang="es-419" sz="2100"/>
              <a:t>En los arreglos el orden está determinado por un índice, en las listas es mediante una referencia.</a:t>
            </a:r>
            <a:endParaRPr sz="2100"/>
          </a:p>
          <a:p>
            <a:pPr indent="0" lvl="0" marL="0" rtl="0" algn="l">
              <a:spcBef>
                <a:spcPts val="1000"/>
              </a:spcBef>
              <a:spcAft>
                <a:spcPts val="1000"/>
              </a:spcAft>
              <a:buNone/>
            </a:pPr>
            <a:r>
              <a:rPr lang="es-419" sz="2100"/>
              <a:t>Las listas pueden cambiar su tamaño durante la ejecución, es decir, son dinámicas, los arreglos no lo son.</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83100" y="289325"/>
            <a:ext cx="8428800" cy="448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sz="3000">
                <a:solidFill>
                  <a:srgbClr val="FF9900"/>
                </a:solidFill>
                <a:latin typeface="Lato"/>
                <a:ea typeface="Lato"/>
                <a:cs typeface="Lato"/>
                <a:sym typeface="Lato"/>
              </a:rPr>
              <a:t>¿</a:t>
            </a:r>
            <a:r>
              <a:rPr lang="es-419" sz="3000">
                <a:solidFill>
                  <a:schemeClr val="accent5"/>
                </a:solidFill>
              </a:rPr>
              <a:t>Que diferencias y similitudes hay entre las pilas y los arreglos?</a:t>
            </a:r>
            <a:endParaRPr sz="3000">
              <a:solidFill>
                <a:schemeClr val="accent5"/>
              </a:solidFill>
            </a:endParaRPr>
          </a:p>
          <a:p>
            <a:pPr indent="0" lvl="0" marL="0" rtl="0" algn="ctr">
              <a:spcBef>
                <a:spcPts val="1000"/>
              </a:spcBef>
              <a:spcAft>
                <a:spcPts val="0"/>
              </a:spcAft>
              <a:buNone/>
            </a:pPr>
            <a:r>
              <a:t/>
            </a:r>
            <a:endParaRPr sz="2200">
              <a:solidFill>
                <a:schemeClr val="accent5"/>
              </a:solidFill>
            </a:endParaRPr>
          </a:p>
          <a:p>
            <a:pPr indent="0" lvl="0" marL="0" rtl="0" algn="l">
              <a:spcBef>
                <a:spcPts val="1000"/>
              </a:spcBef>
              <a:spcAft>
                <a:spcPts val="0"/>
              </a:spcAft>
              <a:buNone/>
            </a:pPr>
            <a:r>
              <a:rPr lang="es-419" sz="2100">
                <a:solidFill>
                  <a:schemeClr val="accent5"/>
                </a:solidFill>
              </a:rPr>
              <a:t>Similitudes: </a:t>
            </a:r>
            <a:r>
              <a:rPr lang="es-419" sz="2100"/>
              <a:t>Ambas son estructuras lineales y dinámicas.</a:t>
            </a:r>
            <a:endParaRPr sz="2100"/>
          </a:p>
          <a:p>
            <a:pPr indent="0" lvl="0" marL="0" rtl="0" algn="l">
              <a:spcBef>
                <a:spcPts val="1000"/>
              </a:spcBef>
              <a:spcAft>
                <a:spcPts val="0"/>
              </a:spcAft>
              <a:buNone/>
            </a:pPr>
            <a:r>
              <a:t/>
            </a:r>
            <a:endParaRPr sz="1700"/>
          </a:p>
          <a:p>
            <a:pPr indent="0" lvl="0" marL="0" rtl="0" algn="l">
              <a:spcBef>
                <a:spcPts val="1000"/>
              </a:spcBef>
              <a:spcAft>
                <a:spcPts val="1000"/>
              </a:spcAft>
              <a:buClr>
                <a:schemeClr val="dk2"/>
              </a:buClr>
              <a:buSzPts val="1100"/>
              <a:buFont typeface="Arial"/>
              <a:buNone/>
            </a:pPr>
            <a:r>
              <a:rPr lang="es-419" sz="2100">
                <a:solidFill>
                  <a:srgbClr val="FF9900"/>
                </a:solidFill>
              </a:rPr>
              <a:t>Diferencias:</a:t>
            </a:r>
            <a:r>
              <a:rPr lang="es-419" sz="2100"/>
              <a:t> En las listas podemos agregar un elemento en cualquier parte de la lista, eliminar datos según su referencia, o directamente eliminar la lista completa. En las pilas únicamente podemos agregar un nuevo elemento al final, e igualmente eliminar el último elemento agregado.</a:t>
            </a:r>
            <a:endParaRPr sz="210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77200" y="117850"/>
            <a:ext cx="8589600" cy="443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s-419" sz="3000">
                <a:solidFill>
                  <a:srgbClr val="FF9900"/>
                </a:solidFill>
                <a:latin typeface="Lato"/>
                <a:ea typeface="Lato"/>
                <a:cs typeface="Lato"/>
                <a:sym typeface="Lato"/>
              </a:rPr>
              <a:t>¿</a:t>
            </a:r>
            <a:r>
              <a:rPr lang="es-419" sz="3000">
                <a:solidFill>
                  <a:schemeClr val="accent5"/>
                </a:solidFill>
              </a:rPr>
              <a:t>Que diferencias y similitudes hay entre las colas y los arreglos?</a:t>
            </a:r>
            <a:endParaRPr sz="3000">
              <a:solidFill>
                <a:schemeClr val="accent5"/>
              </a:solidFill>
            </a:endParaRPr>
          </a:p>
          <a:p>
            <a:pPr indent="0" lvl="0" marL="0" rtl="0" algn="ctr">
              <a:spcBef>
                <a:spcPts val="1000"/>
              </a:spcBef>
              <a:spcAft>
                <a:spcPts val="0"/>
              </a:spcAft>
              <a:buClr>
                <a:schemeClr val="dk2"/>
              </a:buClr>
              <a:buSzPts val="1100"/>
              <a:buFont typeface="Arial"/>
              <a:buNone/>
            </a:pPr>
            <a:r>
              <a:t/>
            </a:r>
            <a:endParaRPr sz="2100">
              <a:solidFill>
                <a:schemeClr val="accent5"/>
              </a:solidFill>
            </a:endParaRPr>
          </a:p>
          <a:p>
            <a:pPr indent="0" lvl="0" marL="0" rtl="0" algn="l">
              <a:spcBef>
                <a:spcPts val="1000"/>
              </a:spcBef>
              <a:spcAft>
                <a:spcPts val="0"/>
              </a:spcAft>
              <a:buClr>
                <a:schemeClr val="dk2"/>
              </a:buClr>
              <a:buSzPts val="1100"/>
              <a:buFont typeface="Arial"/>
              <a:buNone/>
            </a:pPr>
            <a:r>
              <a:rPr lang="es-419" sz="2100">
                <a:solidFill>
                  <a:schemeClr val="accent5"/>
                </a:solidFill>
              </a:rPr>
              <a:t>Similitudes: </a:t>
            </a:r>
            <a:r>
              <a:rPr lang="es-419" sz="2100"/>
              <a:t>Ambas son estructuras lineales y dinámicas, y se puede operar en ambos extremos de la estructura.</a:t>
            </a:r>
            <a:endParaRPr sz="2100"/>
          </a:p>
          <a:p>
            <a:pPr indent="0" lvl="0" marL="0" rtl="0" algn="l">
              <a:spcBef>
                <a:spcPts val="1000"/>
              </a:spcBef>
              <a:spcAft>
                <a:spcPts val="0"/>
              </a:spcAft>
              <a:buClr>
                <a:schemeClr val="dk2"/>
              </a:buClr>
              <a:buSzPts val="1100"/>
              <a:buFont typeface="Arial"/>
              <a:buNone/>
            </a:pPr>
            <a:r>
              <a:t/>
            </a:r>
            <a:endParaRPr sz="1600"/>
          </a:p>
          <a:p>
            <a:pPr indent="0" lvl="0" marL="0" rtl="0" algn="l">
              <a:spcBef>
                <a:spcPts val="1000"/>
              </a:spcBef>
              <a:spcAft>
                <a:spcPts val="1000"/>
              </a:spcAft>
              <a:buClr>
                <a:schemeClr val="dk2"/>
              </a:buClr>
              <a:buSzPts val="1100"/>
              <a:buFont typeface="Arial"/>
              <a:buNone/>
            </a:pPr>
            <a:r>
              <a:rPr lang="es-419" sz="2100">
                <a:solidFill>
                  <a:srgbClr val="FF9900"/>
                </a:solidFill>
              </a:rPr>
              <a:t>Diferencias:</a:t>
            </a:r>
            <a:r>
              <a:rPr lang="es-419" sz="2100"/>
              <a:t> En las listas se puede agregar o eliminar datos a lo largo de todos los elementos; en las colas, estas operaciones pueden realizarse únicamente en los extremos (inicio y fin).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419" sz="2300">
                <a:solidFill>
                  <a:schemeClr val="dk2"/>
                </a:solidFill>
              </a:rPr>
              <a:t>Aplicaciones de uso común</a:t>
            </a:r>
            <a:endParaRPr b="0" sz="2300">
              <a:solidFill>
                <a:schemeClr val="dk2"/>
              </a:solidFill>
            </a:endParaRPr>
          </a:p>
          <a:p>
            <a:pPr indent="0" lvl="0" marL="0" rtl="0" algn="l">
              <a:spcBef>
                <a:spcPts val="0"/>
              </a:spcBef>
              <a:spcAft>
                <a:spcPts val="0"/>
              </a:spcAft>
              <a:buNone/>
            </a:pPr>
            <a:r>
              <a:t/>
            </a:r>
            <a:endParaRPr b="0" sz="2400">
              <a:solidFill>
                <a:schemeClr val="dk2"/>
              </a:solidFill>
            </a:endParaRPr>
          </a:p>
          <a:p>
            <a:pPr indent="0" lvl="0" marL="0" rtl="0" algn="just">
              <a:spcBef>
                <a:spcPts val="0"/>
              </a:spcBef>
              <a:spcAft>
                <a:spcPts val="0"/>
              </a:spcAft>
              <a:buNone/>
            </a:pPr>
            <a:r>
              <a:rPr b="0" lang="es-419" sz="1900">
                <a:solidFill>
                  <a:schemeClr val="dk2"/>
                </a:solidFill>
              </a:rPr>
              <a:t>Cualquier red social utiliza una lista simple, en la que cada elemento tiene un </a:t>
            </a:r>
            <a:r>
              <a:rPr b="0" lang="es-419" sz="1900">
                <a:solidFill>
                  <a:schemeClr val="dk2"/>
                </a:solidFill>
              </a:rPr>
              <a:t>único</a:t>
            </a:r>
            <a:r>
              <a:rPr b="0" lang="es-419" sz="1900">
                <a:solidFill>
                  <a:schemeClr val="dk2"/>
                </a:solidFill>
              </a:rPr>
              <a:t> sucesor que </a:t>
            </a:r>
            <a:r>
              <a:rPr b="0" lang="es-419" sz="1900">
                <a:solidFill>
                  <a:schemeClr val="dk2"/>
                </a:solidFill>
              </a:rPr>
              <a:t>será</a:t>
            </a:r>
            <a:r>
              <a:rPr b="0" lang="es-419" sz="1900">
                <a:solidFill>
                  <a:schemeClr val="dk2"/>
                </a:solidFill>
              </a:rPr>
              <a:t>  la siguiente </a:t>
            </a:r>
            <a:r>
              <a:rPr b="0" lang="es-419" sz="1900">
                <a:solidFill>
                  <a:schemeClr val="dk2"/>
                </a:solidFill>
              </a:rPr>
              <a:t>publicación</a:t>
            </a:r>
            <a:r>
              <a:rPr b="0" lang="es-419" sz="1900">
                <a:solidFill>
                  <a:schemeClr val="dk2"/>
                </a:solidFill>
              </a:rPr>
              <a:t>, hasta llegar a la </a:t>
            </a:r>
            <a:r>
              <a:rPr b="0" lang="es-419" sz="1900">
                <a:solidFill>
                  <a:schemeClr val="dk2"/>
                </a:solidFill>
              </a:rPr>
              <a:t>última</a:t>
            </a:r>
            <a:r>
              <a:rPr b="0" lang="es-419" sz="1900">
                <a:solidFill>
                  <a:schemeClr val="dk2"/>
                </a:solidFill>
              </a:rPr>
              <a:t>.</a:t>
            </a:r>
            <a:endParaRPr b="0" sz="1900">
              <a:solidFill>
                <a:schemeClr val="dk2"/>
              </a:solidFill>
            </a:endParaRPr>
          </a:p>
        </p:txBody>
      </p:sp>
      <p:pic>
        <p:nvPicPr>
          <p:cNvPr id="117" name="Google Shape;117;p20"/>
          <p:cNvPicPr preferRelativeResize="0"/>
          <p:nvPr/>
        </p:nvPicPr>
        <p:blipFill>
          <a:blip r:embed="rId3">
            <a:alphaModFix/>
          </a:blip>
          <a:stretch>
            <a:fillRect/>
          </a:stretch>
        </p:blipFill>
        <p:spPr>
          <a:xfrm>
            <a:off x="4463100" y="842825"/>
            <a:ext cx="4528498" cy="3457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123" name="Google Shape;123;p21"/>
          <p:cNvPicPr preferRelativeResize="0"/>
          <p:nvPr/>
        </p:nvPicPr>
        <p:blipFill rotWithShape="1">
          <a:blip r:embed="rId4">
            <a:alphaModFix/>
          </a:blip>
          <a:srcRect b="10011" l="9244" r="2118" t="5926"/>
          <a:stretch/>
        </p:blipFill>
        <p:spPr>
          <a:xfrm rot="154837">
            <a:off x="3903151" y="96778"/>
            <a:ext cx="1475571" cy="524194"/>
          </a:xfrm>
          <a:prstGeom prst="rect">
            <a:avLst/>
          </a:prstGeom>
          <a:noFill/>
          <a:ln>
            <a:noFill/>
          </a:ln>
        </p:spPr>
      </p:pic>
      <p:sp>
        <p:nvSpPr>
          <p:cNvPr id="124" name="Google Shape;124;p21"/>
          <p:cNvSpPr txBox="1"/>
          <p:nvPr/>
        </p:nvSpPr>
        <p:spPr>
          <a:xfrm>
            <a:off x="2768800" y="389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419" sz="3000">
                <a:solidFill>
                  <a:schemeClr val="lt2"/>
                </a:solidFill>
                <a:latin typeface="Raleway"/>
                <a:ea typeface="Raleway"/>
                <a:cs typeface="Raleway"/>
                <a:sym typeface="Raleway"/>
              </a:rPr>
              <a:t>Codificando en C</a:t>
            </a:r>
            <a:endParaRPr b="1" sz="3000">
              <a:solidFill>
                <a:schemeClr val="lt2"/>
              </a:solidFill>
              <a:latin typeface="Raleway"/>
              <a:ea typeface="Raleway"/>
              <a:cs typeface="Raleway"/>
              <a:sym typeface="Raleway"/>
            </a:endParaRPr>
          </a:p>
        </p:txBody>
      </p:sp>
      <p:sp>
        <p:nvSpPr>
          <p:cNvPr id="125" name="Google Shape;125;p21"/>
          <p:cNvSpPr txBox="1"/>
          <p:nvPr>
            <p:ph idx="4294967295" type="body"/>
          </p:nvPr>
        </p:nvSpPr>
        <p:spPr>
          <a:xfrm>
            <a:off x="2855550" y="756025"/>
            <a:ext cx="3432900" cy="39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Crear nodo:</a:t>
            </a:r>
            <a:br>
              <a:rPr lang="es-419" sz="1200">
                <a:latin typeface="Raleway"/>
                <a:ea typeface="Raleway"/>
                <a:cs typeface="Raleway"/>
                <a:sym typeface="Raleway"/>
              </a:rPr>
            </a:br>
            <a:r>
              <a:rPr lang="es-419" sz="1200">
                <a:latin typeface="Raleway"/>
                <a:ea typeface="Raleway"/>
                <a:cs typeface="Raleway"/>
                <a:sym typeface="Raleway"/>
              </a:rPr>
              <a:t>¿Cómo agregarle a la lista un nodo?</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Insertando al inicio y final:</a:t>
            </a:r>
            <a:br>
              <a:rPr lang="es-419" sz="1400">
                <a:latin typeface="Raleway"/>
                <a:ea typeface="Raleway"/>
                <a:cs typeface="Raleway"/>
                <a:sym typeface="Raleway"/>
              </a:rPr>
            </a:br>
            <a:r>
              <a:rPr lang="es-419" sz="1200">
                <a:latin typeface="Raleway"/>
                <a:ea typeface="Raleway"/>
                <a:cs typeface="Raleway"/>
                <a:sym typeface="Raleway"/>
              </a:rPr>
              <a:t>Agregar valores al principio y al final de la lista.</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s-419" sz="1400">
                <a:solidFill>
                  <a:schemeClr val="dk1"/>
                </a:solidFill>
                <a:latin typeface="Raleway"/>
                <a:ea typeface="Raleway"/>
                <a:cs typeface="Raleway"/>
                <a:sym typeface="Raleway"/>
              </a:rPr>
              <a:t>Imprimir lista:</a:t>
            </a:r>
            <a:br>
              <a:rPr lang="es-419" sz="1200">
                <a:latin typeface="Raleway"/>
                <a:ea typeface="Raleway"/>
                <a:cs typeface="Raleway"/>
                <a:sym typeface="Raleway"/>
              </a:rPr>
            </a:br>
            <a:r>
              <a:rPr lang="es-419" sz="1200">
                <a:latin typeface="Raleway"/>
                <a:ea typeface="Raleway"/>
                <a:cs typeface="Raleway"/>
                <a:sym typeface="Raleway"/>
              </a:rPr>
              <a:t>Comprobando el orden en el que se guardaron.</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s-419" sz="1400">
                <a:solidFill>
                  <a:schemeClr val="dk1"/>
                </a:solidFill>
                <a:latin typeface="Raleway"/>
                <a:ea typeface="Raleway"/>
                <a:cs typeface="Raleway"/>
                <a:sym typeface="Raleway"/>
              </a:rPr>
              <a:t>Lista vacía:</a:t>
            </a:r>
            <a:br>
              <a:rPr lang="es-419" sz="1200">
                <a:latin typeface="Raleway"/>
                <a:ea typeface="Raleway"/>
                <a:cs typeface="Raleway"/>
                <a:sym typeface="Raleway"/>
              </a:rPr>
            </a:br>
            <a:r>
              <a:rPr lang="es-419" sz="1200">
                <a:latin typeface="Raleway"/>
                <a:ea typeface="Raleway"/>
                <a:cs typeface="Raleway"/>
                <a:sym typeface="Raleway"/>
              </a:rPr>
              <a:t>¿Lista NULL o con elementos?</a:t>
            </a:r>
            <a:endParaRPr sz="1200">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s-419" sz="1400">
                <a:solidFill>
                  <a:schemeClr val="dk1"/>
                </a:solidFill>
                <a:latin typeface="Raleway"/>
                <a:ea typeface="Raleway"/>
                <a:cs typeface="Raleway"/>
                <a:sym typeface="Raleway"/>
              </a:rPr>
              <a:t>Buscar elemento:</a:t>
            </a:r>
            <a:br>
              <a:rPr lang="es-419" sz="1200">
                <a:latin typeface="Raleway"/>
                <a:ea typeface="Raleway"/>
                <a:cs typeface="Raleway"/>
                <a:sym typeface="Raleway"/>
              </a:rPr>
            </a:br>
            <a:r>
              <a:rPr lang="es-419" sz="1200">
                <a:latin typeface="Raleway"/>
                <a:ea typeface="Raleway"/>
                <a:cs typeface="Raleway"/>
                <a:sym typeface="Raleway"/>
              </a:rPr>
              <a:t>¿Un valor en específico en toda la lista?</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