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70568-2A93-478F-86F0-890418BA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E3A590-BDC8-4FCC-B589-369F478D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DF9FF-87AF-49AB-9135-1E857FB4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62A3A-DC97-47B8-AE80-9300E0B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46AA4-A277-4CEA-8DD2-0053D76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80C85-F005-462D-8805-92CDD18B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5D645-3391-4677-BCB9-9650AD04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C7C7F-6856-4D6F-B45B-32F2D7A6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718EC-DF46-4D15-BEA1-4D3DD8D7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DF93D7-02A2-4AD6-8B54-FBFA8684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AEE4B-A4AD-4761-9EEE-916500D8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5A65A-75F7-4B0D-82C8-ED0E8F60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E6C96-4CAB-43CB-BA0C-944FA94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CA4D7-3188-47D7-9BD9-B1631459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03180-E54E-4152-88B0-1B622213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CD87-063F-4400-902C-921D1C7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A3F4E-61E7-45D8-8B1E-2968A42C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1F746-AF7D-420C-B058-D1FDBFEF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C62BD-67B6-4A47-9F28-2FF574C6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1BA3F-5B26-453A-BE5A-636BD387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CAF70-2E14-434C-9A38-108A2FF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D9FA96-2BA3-4723-B391-4021D6B4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7B8D0-122F-4128-9AF0-7C93CB3A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32684-B0F0-4FE4-BCC3-E7D7263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C57BE-1E43-4C8E-8B58-341503CC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1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9C615-5C73-429B-8189-FA0F0AD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67E02-78AA-4C84-9957-39F40903E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EE6940-7FAE-4D95-AC81-FC30130F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597F02-CECA-423A-9AB7-0000CF72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7F51EF-D850-4F4D-A6EC-21D8DD85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55869-4269-48FA-8CEE-5BD8BC0E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3F9F5-7CD3-4E0F-A236-09A1EC53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85319-7482-4FC7-A17F-BE49B170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D7B7A8-3BB7-48FC-A87D-CD30DA05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7E1A82-F7D3-4D30-8C3E-68B94878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42B324-2F8C-4DAE-926D-0C1D535B9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3B3435-5CCE-4F78-AE63-DC80C1BC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E46897-F7B1-466A-98F0-08A003A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8AA3A8-EAD4-446A-BFAB-8D525523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3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0A640-FFC8-4101-85D0-FEBBE80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3CE07B-A67D-48B4-AD35-1496793C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F1783D-56C6-48D4-AA87-3D388E0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EE87FB-B6FC-4C8C-9A0A-1CC6AAA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99162D-80A4-47CE-98E6-0FC2C4C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676CE-728C-4E17-B896-4214BE79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942E4-5401-4F71-8C75-A1E32DE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75C5C-FCF4-4093-A053-A47924A6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C77D0-A839-4315-A1B5-3E98112A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38502D-EF96-44B2-AC73-CD34B1A2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166F76-32CD-45B4-AF61-56810EB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FC896-49CA-4E0C-9E89-1A2AFE4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E25ED-212F-46B9-86B6-A575FDFE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2FC9-2F2A-4565-BFAD-A007E2D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65641D-1151-429D-8D75-33F78E640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F9DDBD-52F2-47A5-BDCD-E8D3A5CC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0E65A-4CEC-4F1D-B0D5-CFCBEAD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3B22-A52A-4844-A81A-41A992FE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EEC0C2-F467-42CA-A27A-659D9D01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112E6-9442-43D3-87F2-40723879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3A810-4C5E-4910-8230-C494DA49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1F4BE-55C1-4894-8102-AFA9EA9CC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5486-B423-4A54-973B-DFBEC2F62C5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66D1C-C6CF-46F6-83CD-D4C6E7A95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43797-A4DF-45B1-83AD-83383395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07A15656-1D7C-4AFA-B673-49AC9FD9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5D40468-BF20-4E2D-8110-610BB65B22EE}"/>
              </a:ext>
            </a:extLst>
          </p:cNvPr>
          <p:cNvSpPr/>
          <p:nvPr/>
        </p:nvSpPr>
        <p:spPr>
          <a:xfrm>
            <a:off x="160420" y="236621"/>
            <a:ext cx="3657600" cy="27111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С#. Мини-программы</a:t>
            </a:r>
            <a:b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1-2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23AC973-6DD8-4DF2-B4C0-6F18D8CD826F}"/>
              </a:ext>
            </a:extLst>
          </p:cNvPr>
          <p:cNvSpPr/>
          <p:nvPr/>
        </p:nvSpPr>
        <p:spPr>
          <a:xfrm>
            <a:off x="8213558" y="3641558"/>
            <a:ext cx="3785937" cy="30319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Меринов Дмитрий, студент 195 группы</a:t>
            </a:r>
          </a:p>
        </p:txBody>
      </p:sp>
    </p:spTree>
    <p:extLst>
      <p:ext uri="{BB962C8B-B14F-4D97-AF65-F5344CB8AC3E}">
        <p14:creationId xmlns:p14="http://schemas.microsoft.com/office/powerpoint/2010/main" val="22179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7C2FE42-3CCB-4194-9C4B-1E6BA391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AADBAA2-C778-47F4-9D9B-A62F2CE1A427}"/>
              </a:ext>
            </a:extLst>
          </p:cNvPr>
          <p:cNvSpPr/>
          <p:nvPr/>
        </p:nvSpPr>
        <p:spPr>
          <a:xfrm>
            <a:off x="1820779" y="92242"/>
            <a:ext cx="8550442" cy="2779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Перейдём в панель «Свойства» и попробуем поменять некоторые параметры, например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изменяем параметр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на «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MainForm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также  можете попробовать изменить и другие параметры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024E68-C25D-42DF-8F37-07A9170A5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3212808"/>
            <a:ext cx="2790825" cy="1547312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8509A7D-AC16-425B-8170-3E4D30249893}"/>
              </a:ext>
            </a:extLst>
          </p:cNvPr>
          <p:cNvCxnSpPr>
            <a:cxnSpLocks/>
          </p:cNvCxnSpPr>
          <p:nvPr/>
        </p:nvCxnSpPr>
        <p:spPr>
          <a:xfrm>
            <a:off x="4170947" y="2871537"/>
            <a:ext cx="673769" cy="802106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3B02EA-B197-413A-BEF8-B25AD70E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6" y="3212808"/>
            <a:ext cx="2809875" cy="158115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AF9E12F-3DE7-4A5F-8AA6-BFF759597855}"/>
              </a:ext>
            </a:extLst>
          </p:cNvPr>
          <p:cNvCxnSpPr/>
          <p:nvPr/>
        </p:nvCxnSpPr>
        <p:spPr>
          <a:xfrm flipH="1" flipV="1">
            <a:off x="2573630" y="4604084"/>
            <a:ext cx="1324602" cy="1633977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E29DAA9-ECED-4247-A2B9-DE7184B7C9C0}"/>
              </a:ext>
            </a:extLst>
          </p:cNvPr>
          <p:cNvSpPr/>
          <p:nvPr/>
        </p:nvSpPr>
        <p:spPr>
          <a:xfrm>
            <a:off x="3723502" y="5061436"/>
            <a:ext cx="4744994" cy="15109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изменили текст формы, грубо говоря -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6717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A10876DD-EBFB-44D3-A6F0-7FEDA66E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01FCF1-6D04-4ADC-BEFA-78C45879A887}"/>
              </a:ext>
            </a:extLst>
          </p:cNvPr>
          <p:cNvSpPr/>
          <p:nvPr/>
        </p:nvSpPr>
        <p:spPr>
          <a:xfrm>
            <a:off x="2735179" y="208548"/>
            <a:ext cx="6721642" cy="279132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«Панели элементов» добавляем в нашу форму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EED1A3-F873-43A8-A4F1-5800319C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821" y="593558"/>
            <a:ext cx="2724150" cy="59405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093D1-4612-4684-BC4B-214CB6A23D4F}"/>
              </a:ext>
            </a:extLst>
          </p:cNvPr>
          <p:cNvCxnSpPr/>
          <p:nvPr/>
        </p:nvCxnSpPr>
        <p:spPr>
          <a:xfrm flipV="1">
            <a:off x="8967537" y="890587"/>
            <a:ext cx="786063" cy="17082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FEB13-B5D6-4EC4-8E35-1A3F0FCCA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576" y="3208422"/>
            <a:ext cx="6894847" cy="35049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3DB74AE-7B1F-4D11-B4C6-6897B0501151}"/>
              </a:ext>
            </a:extLst>
          </p:cNvPr>
          <p:cNvCxnSpPr/>
          <p:nvPr/>
        </p:nvCxnSpPr>
        <p:spPr>
          <a:xfrm flipV="1">
            <a:off x="1540042" y="3858127"/>
            <a:ext cx="1331495" cy="117909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A2BA6CD-4DD3-42B6-9B2B-533A56CD9C0E}"/>
              </a:ext>
            </a:extLst>
          </p:cNvPr>
          <p:cNvSpPr/>
          <p:nvPr/>
        </p:nvSpPr>
        <p:spPr>
          <a:xfrm>
            <a:off x="80427" y="3858127"/>
            <a:ext cx="2125362" cy="18287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получиться следующим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28284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B1EB9AE-DE48-4E91-8513-0E52C65B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5940DE-A44F-4BFD-BEC2-B3ACACA50A71}"/>
              </a:ext>
            </a:extLst>
          </p:cNvPr>
          <p:cNvSpPr/>
          <p:nvPr/>
        </p:nvSpPr>
        <p:spPr>
          <a:xfrm>
            <a:off x="2817341" y="0"/>
            <a:ext cx="6746789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нам нужно задать так называемое «событие» вкладке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событие закрытия программы по нажатию на вкладку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8F0A40-A4E1-470B-B389-0A9F2035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1" y="2639712"/>
            <a:ext cx="3095625" cy="40005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D639C70-56C0-49D7-BF68-89541C2523F7}"/>
              </a:ext>
            </a:extLst>
          </p:cNvPr>
          <p:cNvCxnSpPr/>
          <p:nvPr/>
        </p:nvCxnSpPr>
        <p:spPr>
          <a:xfrm flipH="1" flipV="1">
            <a:off x="1260389" y="3188043"/>
            <a:ext cx="3484606" cy="93911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B56BCC-B028-49D3-89EC-F7518A17D2D5}"/>
              </a:ext>
            </a:extLst>
          </p:cNvPr>
          <p:cNvSpPr/>
          <p:nvPr/>
        </p:nvSpPr>
        <p:spPr>
          <a:xfrm>
            <a:off x="4682310" y="3428999"/>
            <a:ext cx="4881820" cy="2625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на «молнию» и выбираем действие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двойным нажатием</a:t>
            </a:r>
          </a:p>
        </p:txBody>
      </p:sp>
    </p:spTree>
    <p:extLst>
      <p:ext uri="{BB962C8B-B14F-4D97-AF65-F5344CB8AC3E}">
        <p14:creationId xmlns:p14="http://schemas.microsoft.com/office/powerpoint/2010/main" val="65206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B3999162-693B-4D6D-BDB4-76AD8BC7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2FB8E7C-FC29-419C-8A25-D6A0B1EFDDC5}"/>
              </a:ext>
            </a:extLst>
          </p:cNvPr>
          <p:cNvSpPr/>
          <p:nvPr/>
        </p:nvSpPr>
        <p:spPr>
          <a:xfrm>
            <a:off x="201827" y="162184"/>
            <a:ext cx="11788346" cy="15924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перебрасывает в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файле создаётся метод нажатия на нашу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всего одну команду: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Теперь, после нажатия на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EAE656-818B-4ED3-9F86-B3482996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73" y="2218810"/>
            <a:ext cx="7735330" cy="417503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1AD66A-05A5-431B-A79C-012D5072BACD}"/>
              </a:ext>
            </a:extLst>
          </p:cNvPr>
          <p:cNvCxnSpPr>
            <a:cxnSpLocks/>
          </p:cNvCxnSpPr>
          <p:nvPr/>
        </p:nvCxnSpPr>
        <p:spPr>
          <a:xfrm flipH="1">
            <a:off x="4716379" y="1482811"/>
            <a:ext cx="4279340" cy="389129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F0B53BE-858B-4AC1-8E3B-0633E4C8CEF8}"/>
              </a:ext>
            </a:extLst>
          </p:cNvPr>
          <p:cNvSpPr/>
          <p:nvPr/>
        </p:nvSpPr>
        <p:spPr>
          <a:xfrm>
            <a:off x="9615616" y="3078376"/>
            <a:ext cx="2475470" cy="26744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</a:rPr>
              <a:t>Запускаем программу и проверяем!</a:t>
            </a:r>
          </a:p>
        </p:txBody>
      </p:sp>
    </p:spTree>
    <p:extLst>
      <p:ext uri="{BB962C8B-B14F-4D97-AF65-F5344CB8AC3E}">
        <p14:creationId xmlns:p14="http://schemas.microsoft.com/office/powerpoint/2010/main" val="97451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2F75E9C2-31C6-48C3-88B2-6A845F8D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FD33120-D6C1-4A8A-9A7E-00E6B78C102B}"/>
              </a:ext>
            </a:extLst>
          </p:cNvPr>
          <p:cNvSpPr/>
          <p:nvPr/>
        </p:nvSpPr>
        <p:spPr>
          <a:xfrm>
            <a:off x="0" y="247134"/>
            <a:ext cx="7092778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дважды на нашу вкладку. Нас перебрасывает в файл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прописываем методу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DE9AF9-3F40-41AA-B799-C939F50D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5" y="3694671"/>
            <a:ext cx="7493181" cy="2310713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FB290FB-4D9C-4701-9672-3438412BE00F}"/>
              </a:ext>
            </a:extLst>
          </p:cNvPr>
          <p:cNvCxnSpPr/>
          <p:nvPr/>
        </p:nvCxnSpPr>
        <p:spPr>
          <a:xfrm flipH="1">
            <a:off x="1925053" y="2459970"/>
            <a:ext cx="481263" cy="17004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B353726-FAF3-4F0B-8132-AAA8FFEE82C5}"/>
              </a:ext>
            </a:extLst>
          </p:cNvPr>
          <p:cNvSpPr/>
          <p:nvPr/>
        </p:nvSpPr>
        <p:spPr>
          <a:xfrm>
            <a:off x="9866870" y="247135"/>
            <a:ext cx="2100648" cy="20017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добавим через запятую заголовок «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DD9552-E591-454B-AB0B-91747C7EB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257" y="3694671"/>
            <a:ext cx="3829050" cy="2310713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10241E3-25CB-4AF8-B07F-DC61B4B532C6}"/>
              </a:ext>
            </a:extLst>
          </p:cNvPr>
          <p:cNvCxnSpPr>
            <a:cxnSpLocks/>
          </p:cNvCxnSpPr>
          <p:nvPr/>
        </p:nvCxnSpPr>
        <p:spPr>
          <a:xfrm flipH="1">
            <a:off x="8923096" y="1927655"/>
            <a:ext cx="1375936" cy="200266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6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375E9313-15D4-40D7-81A0-0870E3313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5AB2D-99B8-4A35-BCB1-88658FB7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Урок 5: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C08CA-BDAD-42AC-9CC9-4BAF3F6C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Создадим </a:t>
            </a: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для того чтобы запомнить выпадающие числа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ru-RU" dirty="0">
                <a:highlight>
                  <a:srgbClr val="FFFF00"/>
                </a:highlight>
              </a:rPr>
              <a:t>Расположим его и переименуем в свойствах элемента.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После этого необходимо переключить его в многострочный и включим </a:t>
            </a:r>
            <a:r>
              <a:rPr lang="en-US" dirty="0" err="1">
                <a:highlight>
                  <a:srgbClr val="FFFF00"/>
                </a:highlight>
              </a:rPr>
              <a:t>ReadOnly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85D251-CF5D-43F6-A384-981E11F44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67"/>
          <a:stretch/>
        </p:blipFill>
        <p:spPr>
          <a:xfrm>
            <a:off x="1371600" y="2959100"/>
            <a:ext cx="3975354" cy="93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C5C641-CBDD-4A27-B18C-31E8204E5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" y="5372100"/>
            <a:ext cx="3850148" cy="93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A6E46-278D-4933-A2C6-357E9F37A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73" y="5386388"/>
            <a:ext cx="3419513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2FE58B5-C47B-49E4-9BC5-482AD4CA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05AED-63D6-481E-A576-70D761D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Обработчик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E4259-F7C6-4E91-BD51-9DD67CC1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Для того чтобы созданные числа записывались в наше новое поле, нужно добавить в обработчик событий для кнопки следующее: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E9FD9-807A-4622-805B-13048550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429000"/>
            <a:ext cx="7048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816AD0E2-4BC6-4D0A-9657-C40E6582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35874-E3F3-4329-B8BA-5534718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Проверка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0D3496-63CA-482B-9B90-60A6572A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2766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8867CF-06BF-4A14-A95B-8CCAADE9FE2D}"/>
              </a:ext>
            </a:extLst>
          </p:cNvPr>
          <p:cNvSpPr txBox="1"/>
          <p:nvPr/>
        </p:nvSpPr>
        <p:spPr>
          <a:xfrm>
            <a:off x="5776868" y="1690688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highlight>
                  <a:srgbClr val="FFFF00"/>
                </a:highlight>
              </a:rPr>
              <a:t>Также можем добавить возможность прокручивать список с помощью слайдера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F279AE-BF0D-4A2B-A382-52495A3C4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868" y="3161507"/>
            <a:ext cx="5284832" cy="12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0EE51A38-9D06-44E1-A5DA-9D63F2FBA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CB8A8-7D30-410F-A459-C34EC86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Очистка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07A85-5184-4E53-B587-CAAF908A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Создаем кнопку, задаем ей параметры и переходим в обработчик событий, где прописываем следующее: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0E2B4-CF81-469E-8B55-66753F5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005137"/>
            <a:ext cx="6827894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B4E8C6A-B7B6-41E2-A292-077EAE0B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732DE-1A69-405A-B1BA-5BA1C56F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Копируем результаты из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4DC4A-A031-4860-947F-ADC8F632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Создадим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очередную кнопку с название </a:t>
            </a:r>
            <a:r>
              <a:rPr lang="en-US" dirty="0" err="1">
                <a:highlight>
                  <a:srgbClr val="FFFF00"/>
                </a:highlight>
              </a:rPr>
              <a:t>btnRandomCopy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и в обработчике событий с помощью класса </a:t>
            </a:r>
            <a:r>
              <a:rPr lang="en-US" dirty="0">
                <a:highlight>
                  <a:srgbClr val="FFFF00"/>
                </a:highlight>
              </a:rPr>
              <a:t>Clipboard </a:t>
            </a:r>
            <a:r>
              <a:rPr lang="ru-RU" dirty="0">
                <a:highlight>
                  <a:srgbClr val="FFFF00"/>
                </a:highlight>
              </a:rPr>
              <a:t>выполним метод </a:t>
            </a:r>
            <a:r>
              <a:rPr lang="en-US" dirty="0" err="1">
                <a:highlight>
                  <a:srgbClr val="FFFF00"/>
                </a:highlight>
              </a:rPr>
              <a:t>SetText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ru-RU" dirty="0">
                <a:highlight>
                  <a:srgbClr val="FFFF00"/>
                </a:highlight>
              </a:rPr>
              <a:t>переменная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ru-RU" dirty="0">
                <a:highlight>
                  <a:srgbClr val="FFFF00"/>
                </a:highlight>
              </a:rPr>
              <a:t>свойство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ru-RU" dirty="0">
                <a:highlight>
                  <a:srgbClr val="FFFF00"/>
                </a:highlight>
              </a:rPr>
              <a:t>.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9DC0E9-B3FA-4547-9C30-4A5CD565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328194"/>
            <a:ext cx="4457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6197CEFA-E419-479B-97C0-99B2C08B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09A37D-64F1-45E9-8D54-3D065C7F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4" y="2744078"/>
            <a:ext cx="4430209" cy="4000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3BE4E6-FC14-48E2-B2BB-90C7E95CE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477" y="2744078"/>
            <a:ext cx="4430209" cy="40007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B8F888-6227-4E8B-93B0-230523C15FDA}"/>
              </a:ext>
            </a:extLst>
          </p:cNvPr>
          <p:cNvSpPr/>
          <p:nvPr/>
        </p:nvSpPr>
        <p:spPr>
          <a:xfrm>
            <a:off x="7642477" y="112295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составить из 4-х символов «+»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E0BFAF-135A-415C-BF22-8BA8DE0D093C}"/>
              </a:ext>
            </a:extLst>
          </p:cNvPr>
          <p:cNvSpPr/>
          <p:nvPr/>
        </p:nvSpPr>
        <p:spPr>
          <a:xfrm>
            <a:off x="119314" y="112294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С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относится к «СИ» подобным языкам(Похож на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C++)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8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26BBA10A-34D0-4096-A8DD-8C5F3351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9D3B-6872-45B6-BFAF-197F6646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Создание случайных чисел без повторений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F86D0-0D6D-4259-92C5-D9475CE2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В обработчике событий кнопки генерации пропишем условие с методом </a:t>
            </a:r>
            <a:r>
              <a:rPr lang="en-US" dirty="0" err="1">
                <a:highlight>
                  <a:srgbClr val="FFFF00"/>
                </a:highlight>
              </a:rPr>
              <a:t>IndexOf</a:t>
            </a:r>
            <a:r>
              <a:rPr lang="ru-RU" dirty="0">
                <a:highlight>
                  <a:srgbClr val="FFFF00"/>
                </a:highlight>
              </a:rPr>
              <a:t>, который пытается найти строчку в тексте  и если она не найдена, то добавляет.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1972C4-0513-47E3-934D-3530B15B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4117975"/>
            <a:ext cx="7277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3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0EAE9C81-530A-4C99-8D7E-9D41A85A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AC59A-FB00-4A96-B8DC-EFA6C63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Добавление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57174-7676-4445-AE06-175B35E9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Создадим возможность </a:t>
            </a:r>
            <a:r>
              <a:rPr lang="ru-RU" dirty="0" err="1">
                <a:highlight>
                  <a:srgbClr val="FFFF00"/>
                </a:highlight>
              </a:rPr>
              <a:t>вкл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ru-RU" dirty="0" err="1">
                <a:highlight>
                  <a:srgbClr val="FFFF00"/>
                </a:highlight>
              </a:rPr>
              <a:t>выкл</a:t>
            </a:r>
            <a:r>
              <a:rPr lang="ru-RU" dirty="0">
                <a:highlight>
                  <a:srgbClr val="FFFF00"/>
                </a:highlight>
              </a:rPr>
              <a:t> предыдущей функции.</a:t>
            </a:r>
          </a:p>
          <a:p>
            <a:r>
              <a:rPr lang="ru-RU" dirty="0">
                <a:highlight>
                  <a:srgbClr val="FFFF00"/>
                </a:highlight>
              </a:rPr>
              <a:t>Для этого добавим элемент </a:t>
            </a:r>
            <a:r>
              <a:rPr lang="en-US" dirty="0" err="1">
                <a:highlight>
                  <a:srgbClr val="FFFF00"/>
                </a:highlight>
              </a:rPr>
              <a:t>CheckBox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и в обработчике </a:t>
            </a:r>
            <a:r>
              <a:rPr lang="ru-RU" dirty="0" err="1">
                <a:highlight>
                  <a:srgbClr val="FFFF00"/>
                </a:highlight>
              </a:rPr>
              <a:t>событй</a:t>
            </a:r>
            <a:r>
              <a:rPr lang="ru-RU" dirty="0">
                <a:highlight>
                  <a:srgbClr val="FFFF00"/>
                </a:highlight>
              </a:rPr>
              <a:t> кнопки генерации пропишем еще одно условие: 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42D1-C98B-48C6-9375-8F50C6F0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58344"/>
            <a:ext cx="9588077" cy="2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1B6FB5FB-A662-41F7-A2B4-22760121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EA80-FBAA-43A5-BBA0-0923B809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Создание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13EC3-7FD9-453F-93B0-CC9347BA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Вместо условия проверки создадим цикл </a:t>
            </a:r>
            <a:r>
              <a:rPr lang="en-US" dirty="0">
                <a:highlight>
                  <a:srgbClr val="FFFF00"/>
                </a:highlight>
              </a:rPr>
              <a:t>while</a:t>
            </a:r>
            <a:r>
              <a:rPr lang="ru-RU" dirty="0">
                <a:highlight>
                  <a:srgbClr val="FFFF00"/>
                </a:highlight>
              </a:rPr>
              <a:t> в котором число будет генерироваться до тех пор, пока они все не переберутся</a:t>
            </a:r>
          </a:p>
          <a:p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54EC5-3AE3-4315-AB6E-D76E3DBA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2997200"/>
            <a:ext cx="765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60614628-4C7C-4302-8E88-976BC9DB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2ED22-C354-4121-9373-9E41AD55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Избавляемся от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FD0B3-1A46-4160-BD3A-F4736584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Когда все числа уже будут записаны в </a:t>
            </a: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ru-RU" dirty="0">
                <a:highlight>
                  <a:srgbClr val="FFFF00"/>
                </a:highlight>
              </a:rPr>
              <a:t>, из-за цикла программа зависнет.</a:t>
            </a:r>
          </a:p>
          <a:p>
            <a:r>
              <a:rPr lang="ru-RU" dirty="0">
                <a:highlight>
                  <a:srgbClr val="FFFF00"/>
                </a:highlight>
              </a:rPr>
              <a:t>Для того чтобы этого избежать, добавим счетчик, который считает количество попыток сгенерировать новое число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3B45D-C880-4F48-B4E8-00B1222A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689479"/>
            <a:ext cx="5382400" cy="24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DC30590D-441C-498B-98B4-EB71C63F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1109C-480B-463C-91F9-0F967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13FF6-B6CD-45CD-B07B-FA23A178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Теперь у нас есть параметр, который позволяет избежать повторений сгенерированных чисел в списке и который не позволит генерировать уже существующие в этом списке числа до тех пор, пока не переберет весь диапазон.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9D3131-03D8-4B71-AC2B-771D73DD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522027"/>
            <a:ext cx="4649788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C709B006-814C-4F01-9C05-2375BD5E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6719-9E25-433C-8128-D02E6CBA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Урок 6: Создание Блокнота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6B13-01B3-4082-8168-EBA608B0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Создадим 3 вкладку в </a:t>
            </a:r>
            <a:r>
              <a:rPr lang="en-US" dirty="0" err="1">
                <a:highlight>
                  <a:srgbClr val="FFFF00"/>
                </a:highlight>
              </a:rPr>
              <a:t>tabControl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и переименуем свойство </a:t>
            </a:r>
            <a:r>
              <a:rPr lang="en-US" dirty="0">
                <a:highlight>
                  <a:srgbClr val="FFFF00"/>
                </a:highlight>
              </a:rPr>
              <a:t>text.</a:t>
            </a: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E3AE9-9845-44CD-94DB-EE79D797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99" y="2591594"/>
            <a:ext cx="4573769" cy="21836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F7652-0A0D-4C5E-B740-6EF79480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46" y="2568575"/>
            <a:ext cx="5476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9E785DD6-6082-464A-8784-870623E5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2A35B-4AC8-4218-87BA-B5BA65C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9BEA8-4653-4D6C-84F9-BD0862D1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Добавим</a:t>
            </a:r>
            <a:r>
              <a:rPr lang="en-US" dirty="0">
                <a:highlight>
                  <a:srgbClr val="FFFF00"/>
                </a:highlight>
              </a:rPr>
              <a:t>				</a:t>
            </a:r>
            <a:r>
              <a:rPr lang="ru-RU" dirty="0">
                <a:highlight>
                  <a:srgbClr val="FFFF00"/>
                </a:highlight>
              </a:rPr>
              <a:t>и растянем его на все окно.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Создадим подпункт «блокнот»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42654-89D3-4F79-AFAE-4FC1D886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825625"/>
            <a:ext cx="2773947" cy="790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B3C11-2FE8-44CC-8246-AA657E704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986256"/>
            <a:ext cx="3772482" cy="831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30B9C7-4CAA-4975-8BCA-24230A83E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900" y="4489222"/>
            <a:ext cx="3569890" cy="14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F51F4A18-0CC7-499A-B3C5-694FC68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В обработчике событий прописываем структуру </a:t>
            </a:r>
            <a:r>
              <a:rPr lang="en-US" dirty="0" err="1">
                <a:highlight>
                  <a:srgbClr val="FFFF00"/>
                </a:highlight>
              </a:rPr>
              <a:t>DateTime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ru-RU" dirty="0">
                <a:highlight>
                  <a:srgbClr val="FFFF00"/>
                </a:highlight>
              </a:rPr>
              <a:t>которая выведет текущую дату в кратком формате.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Проверим: </a:t>
            </a:r>
            <a:r>
              <a:rPr lang="en-US" dirty="0">
                <a:highlight>
                  <a:srgbClr val="FFFF00"/>
                </a:highlight>
              </a:rPr>
              <a:t>				</a:t>
            </a:r>
            <a:r>
              <a:rPr lang="ru-RU" dirty="0">
                <a:highlight>
                  <a:srgbClr val="FFFF00"/>
                </a:highlight>
              </a:rPr>
              <a:t>*Также можем добавить </a:t>
            </a:r>
            <a:r>
              <a:rPr lang="en-US" dirty="0">
                <a:highlight>
                  <a:srgbClr val="FFFF00"/>
                </a:highlight>
              </a:rPr>
              <a:t>“\n”</a:t>
            </a: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D7D69-2D4D-4D0F-A0DD-78CE5266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3049587"/>
            <a:ext cx="7522985" cy="1954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94D497-3978-4F48-AC5D-34353C2B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337" y="4996605"/>
            <a:ext cx="2760663" cy="13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9754754F-3C86-44D6-828D-4B6A65B1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По аналогии добавляем обработчик событий на вставку времени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59ED8-94F1-461B-AA96-47755BEA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82094"/>
            <a:ext cx="6353974" cy="14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6D4DBD9-D1D0-479B-A9C8-9D71B7CA2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6AC4-9FDE-446D-B5D3-F41D2C2B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Горячие клавиши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83389-EC58-44E7-8FC2-4E60EE4B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Для удобства в свойствах меню включим </a:t>
            </a:r>
            <a:r>
              <a:rPr lang="en-US" dirty="0" err="1">
                <a:highlight>
                  <a:srgbClr val="FFFF00"/>
                </a:highlight>
              </a:rPr>
              <a:t>ShortCutKeys</a:t>
            </a:r>
            <a:r>
              <a:rPr lang="ru-RU" dirty="0">
                <a:highlight>
                  <a:srgbClr val="FFFF00"/>
                </a:highlight>
              </a:rPr>
              <a:t> и добавим комбинацию на вставку времени и даты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Теперь при нажатии сочетания клавиш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Ctrl+Shift+D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Ctrl+Shift+T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 будут вставлять дата и время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9F5FB7-1088-4D41-9176-C0DB85F8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97174"/>
            <a:ext cx="3284333" cy="2016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D7E03-20E5-4899-AE8A-AA4373B0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187" y="2797174"/>
            <a:ext cx="3669180" cy="16875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CEE90-6601-46FE-9FE2-1BB159BAA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477" y="4784723"/>
            <a:ext cx="3181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C7365717-BEEE-4D40-BF75-9ABEB8EE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16F43D7-030C-4760-A415-3B0800670566}"/>
              </a:ext>
            </a:extLst>
          </p:cNvPr>
          <p:cNvSpPr/>
          <p:nvPr/>
        </p:nvSpPr>
        <p:spPr>
          <a:xfrm>
            <a:off x="1764631" y="4219074"/>
            <a:ext cx="8662737" cy="24544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нашего первого приложения нам потребуется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Studio(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Express,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выше – тем лучше)</a:t>
            </a:r>
          </a:p>
        </p:txBody>
      </p:sp>
      <p:pic>
        <p:nvPicPr>
          <p:cNvPr id="2052" name="Picture 4" descr="https://i0.wp.com/msoffice-prowork.com/wp-content/uploads/2019/05/visual_studio_2015.jpg?fit=1200%2C674&amp;ssl=1">
            <a:extLst>
              <a:ext uri="{FF2B5EF4-FFF2-40B4-BE49-F238E27FC236}">
                <a16:creationId xmlns:a16="http://schemas.microsoft.com/office/drawing/2014/main" id="{60A1B4D6-E972-43C6-8137-0E3930B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5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vmhistory.ru/images/programming/msvs_1.jpg">
            <a:extLst>
              <a:ext uri="{FF2B5EF4-FFF2-40B4-BE49-F238E27FC236}">
                <a16:creationId xmlns:a16="http://schemas.microsoft.com/office/drawing/2014/main" id="{0780F9DE-A149-4E7C-8195-9AB4044E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4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1348610-0DEA-4834-99FD-A9F33BDE05B4}"/>
              </a:ext>
            </a:extLst>
          </p:cNvPr>
          <p:cNvSpPr/>
          <p:nvPr/>
        </p:nvSpPr>
        <p:spPr>
          <a:xfrm>
            <a:off x="3352799" y="3160295"/>
            <a:ext cx="5486400" cy="874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1: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«Подготовка рабочей среды»</a:t>
            </a:r>
          </a:p>
        </p:txBody>
      </p:sp>
    </p:spTree>
    <p:extLst>
      <p:ext uri="{BB962C8B-B14F-4D97-AF65-F5344CB8AC3E}">
        <p14:creationId xmlns:p14="http://schemas.microsoft.com/office/powerpoint/2010/main" val="142195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DAD48D3-9FF4-4639-8415-5D994F2B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8CE0-CE13-4CDA-BC39-C0521AE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Сохранить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ru-RU" dirty="0">
                <a:highlight>
                  <a:srgbClr val="FFFF00"/>
                </a:highlight>
              </a:rPr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3673B-2AAA-4CC6-B167-ADFA13E7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Для добавления разделителя пишем </a:t>
            </a:r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ru-RU" dirty="0">
                <a:highlight>
                  <a:srgbClr val="FFFF00"/>
                </a:highlight>
              </a:rPr>
              <a:t>–</a:t>
            </a:r>
            <a:r>
              <a:rPr lang="en-US" dirty="0">
                <a:highlight>
                  <a:srgbClr val="FFFF00"/>
                </a:highlight>
              </a:rPr>
              <a:t>”</a:t>
            </a:r>
            <a:r>
              <a:rPr lang="ru-RU" dirty="0">
                <a:highlight>
                  <a:srgbClr val="FFFF00"/>
                </a:highlight>
              </a:rPr>
              <a:t>: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 Добавляем «сохранить» и «загрузить»</a:t>
            </a:r>
          </a:p>
          <a:p>
            <a:r>
              <a:rPr lang="ru-RU" dirty="0">
                <a:highlight>
                  <a:srgbClr val="FFFF00"/>
                </a:highlight>
              </a:rPr>
              <a:t>В обработчике событий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ru-RU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F9A36D-0143-4855-B7F4-9DA215D8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25" y="1927225"/>
            <a:ext cx="3162546" cy="8937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918CD-70CA-4832-A2A6-B51F65AA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437" y="2955925"/>
            <a:ext cx="2693168" cy="1768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0C4AD-196B-486F-A8F1-F629D4D14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4001294"/>
            <a:ext cx="4095750" cy="923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57D9E-9A41-48EA-B91D-8319928C8D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400"/>
          <a:stretch/>
        </p:blipFill>
        <p:spPr>
          <a:xfrm>
            <a:off x="1120000" y="5016897"/>
            <a:ext cx="4095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A03ED2C-54D6-42B6-A595-D75216BB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2D8D1-6B80-4841-B173-4296598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Сохранить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ru-RU" dirty="0">
                <a:highlight>
                  <a:srgbClr val="FFFF00"/>
                </a:highlight>
              </a:rPr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F909C-59AE-46A8-B430-83E0FC5E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Файл сохранился в папке. Его можно и загрузить.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Добавим горячие клавиши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1F17BC-3FB0-4960-A119-8477B565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2486025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AF9A6-CCB1-42E4-BA3F-8131DE4B7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75" y="2486025"/>
            <a:ext cx="3143250" cy="1552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7D07F4-8420-41C7-8C73-36BBEB59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025" y="4492624"/>
            <a:ext cx="4033308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9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9A23316E-CFAE-4687-BBEA-74F964CB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52C66-330F-48D5-A86C-97EADB8C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Обработка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CAC37-3250-4ED4-9C95-16D3BA6D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В блок </a:t>
            </a:r>
            <a:r>
              <a:rPr lang="en-US" dirty="0">
                <a:highlight>
                  <a:srgbClr val="FFFF00"/>
                </a:highlight>
              </a:rPr>
              <a:t>try </a:t>
            </a:r>
            <a:r>
              <a:rPr lang="ru-RU" dirty="0">
                <a:highlight>
                  <a:srgbClr val="FFFF00"/>
                </a:highlight>
              </a:rPr>
              <a:t>заключим наше действие, а в </a:t>
            </a:r>
            <a:r>
              <a:rPr lang="en-US" dirty="0">
                <a:highlight>
                  <a:srgbClr val="FFFF00"/>
                </a:highlight>
              </a:rPr>
              <a:t>catch </a:t>
            </a:r>
            <a:r>
              <a:rPr lang="ru-RU" dirty="0">
                <a:highlight>
                  <a:srgbClr val="FFFF00"/>
                </a:highlight>
              </a:rPr>
              <a:t>последствия ошибки.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Попробуем открыть несуществующий файл: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303C0F-36B4-4C42-B306-BBD9D34D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406" y="4738688"/>
            <a:ext cx="1771650" cy="143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94C87-9DE3-449E-82B0-128C2A69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2709861"/>
            <a:ext cx="7058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30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1B6E77CB-4EC0-4AAE-BC1F-37E6123D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D6EFA-9FEE-4F68-9E1A-C9F5947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Создание метода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82FB8D-DDA5-40D1-B4CE-DFD820E5A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150" y="1690688"/>
            <a:ext cx="7153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20756929-B100-40ED-B006-F6A4B843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FD24F-64A7-4CCF-B487-2095277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Автоматическая загрузка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8D781-FBD5-4D79-A79E-63A3B8E8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Сделаем так, чтобы при запуске программы, у нас автоматически загружался готовый файл с текстом в наш блокнот. </a:t>
            </a:r>
          </a:p>
          <a:p>
            <a:r>
              <a:rPr lang="ru-RU" dirty="0">
                <a:highlight>
                  <a:srgbClr val="FFFF00"/>
                </a:highlight>
              </a:rPr>
              <a:t>Для этого с помощью нашего блокнота создадим файл и что-нибудь напишем.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В обработчике событий основной </a:t>
            </a:r>
          </a:p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формы добавим событие </a:t>
            </a:r>
            <a:r>
              <a:rPr lang="en-US" dirty="0">
                <a:highlight>
                  <a:srgbClr val="FFFF00"/>
                </a:highlight>
              </a:rPr>
              <a:t>Load</a:t>
            </a: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729FA-1E59-427E-9EA3-788BD33D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72" y="5081588"/>
            <a:ext cx="3057525" cy="1095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E97240-5858-4DBA-AD54-9A3A5BECA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0"/>
          <a:stretch/>
        </p:blipFill>
        <p:spPr>
          <a:xfrm>
            <a:off x="7378700" y="3623643"/>
            <a:ext cx="3975100" cy="1825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C02788-2DDD-4139-9AFA-CBA6A227C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583"/>
          <a:stretch/>
        </p:blipFill>
        <p:spPr>
          <a:xfrm>
            <a:off x="4293469" y="5449094"/>
            <a:ext cx="4143375" cy="7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46EFFBCB-FB25-462E-BBB6-89F8EA47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84F781-1D54-42A1-BFFB-0A3F5C18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646948"/>
            <a:ext cx="9020175" cy="4058651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28560E3-6288-4FC8-9EBC-10FC17990DAA}"/>
              </a:ext>
            </a:extLst>
          </p:cNvPr>
          <p:cNvSpPr/>
          <p:nvPr/>
        </p:nvSpPr>
        <p:spPr>
          <a:xfrm>
            <a:off x="2261937" y="256674"/>
            <a:ext cx="7379368" cy="2133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проект. Выбираем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EF22B91-1C18-4B85-99D6-C2BF49356287}"/>
              </a:ext>
            </a:extLst>
          </p:cNvPr>
          <p:cNvCxnSpPr>
            <a:cxnSpLocks/>
          </p:cNvCxnSpPr>
          <p:nvPr/>
        </p:nvCxnSpPr>
        <p:spPr>
          <a:xfrm flipH="1">
            <a:off x="7860633" y="3641558"/>
            <a:ext cx="898356" cy="18288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DE3716BC-E50F-4287-A26A-1E25057B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548EB-BB8B-4CA1-BF47-C7B5106E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749"/>
            <a:ext cx="12192000" cy="5513251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B2937A0-4313-422A-AAB9-CF06523150CC}"/>
              </a:ext>
            </a:extLst>
          </p:cNvPr>
          <p:cNvSpPr/>
          <p:nvPr/>
        </p:nvSpPr>
        <p:spPr>
          <a:xfrm>
            <a:off x="112294" y="144379"/>
            <a:ext cx="11758863" cy="10559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 «Панель управления», Панель «Свойства» и «Обозреватель решений»</a:t>
            </a:r>
          </a:p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(как показано на скриншоте). Нам важно их наличие.</a:t>
            </a:r>
          </a:p>
        </p:txBody>
      </p:sp>
    </p:spTree>
    <p:extLst>
      <p:ext uri="{BB962C8B-B14F-4D97-AF65-F5344CB8AC3E}">
        <p14:creationId xmlns:p14="http://schemas.microsoft.com/office/powerpoint/2010/main" val="220509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96A6B480-9B36-497E-B5A5-D76DC282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FBD9584-F561-427B-A8D1-F368FBCC118D}"/>
              </a:ext>
            </a:extLst>
          </p:cNvPr>
          <p:cNvSpPr/>
          <p:nvPr/>
        </p:nvSpPr>
        <p:spPr>
          <a:xfrm>
            <a:off x="3272589" y="160422"/>
            <a:ext cx="5646821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2:  Подготовка формы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FAECD5-B674-4685-AD07-D6A4B78F2A23}"/>
              </a:ext>
            </a:extLst>
          </p:cNvPr>
          <p:cNvSpPr/>
          <p:nvPr/>
        </p:nvSpPr>
        <p:spPr>
          <a:xfrm>
            <a:off x="256673" y="1973179"/>
            <a:ext cx="583932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23B649-CB29-4090-ACCA-1B5920A1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4" y="3723775"/>
            <a:ext cx="5839326" cy="2660984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785FD7-F906-4D2F-9989-1ACACB772EBB}"/>
              </a:ext>
            </a:extLst>
          </p:cNvPr>
          <p:cNvSpPr/>
          <p:nvPr/>
        </p:nvSpPr>
        <p:spPr>
          <a:xfrm>
            <a:off x="6192251" y="1937084"/>
            <a:ext cx="574307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 проект «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MyUtilites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утилиты)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D1884A-AB0C-4E07-A50E-D20110DF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51" y="3723774"/>
            <a:ext cx="5743075" cy="26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550C95B2-4633-44E9-B829-02AB7B86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384CD3-3027-4026-9A04-01697A1F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26" y="2165683"/>
            <a:ext cx="7036147" cy="454793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4A8863-5E44-4F92-B24B-3C86E2A715C8}"/>
              </a:ext>
            </a:extLst>
          </p:cNvPr>
          <p:cNvSpPr/>
          <p:nvPr/>
        </p:nvSpPr>
        <p:spPr>
          <a:xfrm>
            <a:off x="352926" y="320842"/>
            <a:ext cx="10924674" cy="1700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наш основной код будет находиться в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к коду формы можно с помощью нажатия горячей клавиши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нажав правой кнопкой мыши по форме и далее выбрать «Перейти к коду»</a:t>
            </a:r>
          </a:p>
        </p:txBody>
      </p:sp>
    </p:spTree>
    <p:extLst>
      <p:ext uri="{BB962C8B-B14F-4D97-AF65-F5344CB8AC3E}">
        <p14:creationId xmlns:p14="http://schemas.microsoft.com/office/powerpoint/2010/main" val="347977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DB64748F-C70C-4FF3-9D97-7B20A8A6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01E94F-6178-4019-B253-5235352F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45" y="1879433"/>
            <a:ext cx="8419310" cy="497856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957CE63-0D0C-45AC-B9C4-B1FCD28CF531}"/>
              </a:ext>
            </a:extLst>
          </p:cNvPr>
          <p:cNvSpPr/>
          <p:nvPr/>
        </p:nvSpPr>
        <p:spPr>
          <a:xfrm>
            <a:off x="721895" y="160421"/>
            <a:ext cx="10523621" cy="13796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нами откроется следующий код</a:t>
            </a:r>
          </a:p>
        </p:txBody>
      </p:sp>
    </p:spTree>
    <p:extLst>
      <p:ext uri="{BB962C8B-B14F-4D97-AF65-F5344CB8AC3E}">
        <p14:creationId xmlns:p14="http://schemas.microsoft.com/office/powerpoint/2010/main" val="403752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sto.org/webt/21/_h/u6/21_hu6mi0r6toeblz3tnufvlipo.jpeg">
            <a:extLst>
              <a:ext uri="{FF2B5EF4-FFF2-40B4-BE49-F238E27FC236}">
                <a16:creationId xmlns:a16="http://schemas.microsoft.com/office/drawing/2014/main" id="{75F104CF-989A-4A08-9580-BA1D1FAB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518E01-89F2-441D-8F43-FEDC06C1470E}"/>
              </a:ext>
            </a:extLst>
          </p:cNvPr>
          <p:cNvSpPr/>
          <p:nvPr/>
        </p:nvSpPr>
        <p:spPr>
          <a:xfrm>
            <a:off x="2598821" y="160421"/>
            <a:ext cx="6513095" cy="2422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Рекомендую ознакомиться и с другими файлами кода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Form1.Designer,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C17EBC-A052-49BE-9727-9150A3EA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0" y="2743200"/>
            <a:ext cx="6513095" cy="3617997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534FE2F-2A7F-4B81-93C1-7938F24C9C4C}"/>
              </a:ext>
            </a:extLst>
          </p:cNvPr>
          <p:cNvCxnSpPr/>
          <p:nvPr/>
        </p:nvCxnSpPr>
        <p:spPr>
          <a:xfrm flipV="1">
            <a:off x="1331495" y="5165558"/>
            <a:ext cx="1732547" cy="1195639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00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848</Words>
  <Application>Microsoft Office PowerPoint</Application>
  <PresentationFormat>Широкоэкранный</PresentationFormat>
  <Paragraphs>104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Урок 5: Генератор случайных чисел</vt:lpstr>
      <vt:lpstr>Обработчик событий</vt:lpstr>
      <vt:lpstr>Проверка</vt:lpstr>
      <vt:lpstr>Очистка списка</vt:lpstr>
      <vt:lpstr>Копируем результаты из списка</vt:lpstr>
      <vt:lpstr>Создание случайных чисел без повторений</vt:lpstr>
      <vt:lpstr>Добавление функции</vt:lpstr>
      <vt:lpstr>Создание цикла</vt:lpstr>
      <vt:lpstr>Избавляемся от проблем</vt:lpstr>
      <vt:lpstr>Результат</vt:lpstr>
      <vt:lpstr>Урок 6: Создание Блокнота</vt:lpstr>
      <vt:lpstr>Поле</vt:lpstr>
      <vt:lpstr>Вставка времени и даты</vt:lpstr>
      <vt:lpstr>Вставка времени и даты</vt:lpstr>
      <vt:lpstr>Горячие клавиши</vt:lpstr>
      <vt:lpstr>Сохранить/загрузить</vt:lpstr>
      <vt:lpstr>Сохранить/загрузить</vt:lpstr>
      <vt:lpstr>Обработка исключений</vt:lpstr>
      <vt:lpstr>Создание метода</vt:lpstr>
      <vt:lpstr>Автоматическая загрузка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14</cp:revision>
  <dcterms:created xsi:type="dcterms:W3CDTF">2021-10-12T06:03:16Z</dcterms:created>
  <dcterms:modified xsi:type="dcterms:W3CDTF">2021-10-27T06:40:26Z</dcterms:modified>
</cp:coreProperties>
</file>