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7"/>
  </p:notesMasterIdLst>
  <p:sldIdLst>
    <p:sldId id="256" r:id="rId2"/>
    <p:sldId id="258" r:id="rId3"/>
    <p:sldId id="262" r:id="rId4"/>
    <p:sldId id="263" r:id="rId5"/>
    <p:sldId id="297" r:id="rId6"/>
    <p:sldId id="298" r:id="rId7"/>
    <p:sldId id="311" r:id="rId8"/>
    <p:sldId id="335" r:id="rId9"/>
    <p:sldId id="299" r:id="rId10"/>
    <p:sldId id="301" r:id="rId11"/>
    <p:sldId id="302" r:id="rId12"/>
    <p:sldId id="303" r:id="rId13"/>
    <p:sldId id="307" r:id="rId14"/>
    <p:sldId id="309" r:id="rId15"/>
    <p:sldId id="310" r:id="rId16"/>
    <p:sldId id="336" r:id="rId17"/>
    <p:sldId id="338" r:id="rId18"/>
    <p:sldId id="337" r:id="rId19"/>
    <p:sldId id="340" r:id="rId20"/>
    <p:sldId id="316" r:id="rId21"/>
    <p:sldId id="317" r:id="rId22"/>
    <p:sldId id="318" r:id="rId23"/>
    <p:sldId id="333" r:id="rId24"/>
    <p:sldId id="319" r:id="rId25"/>
    <p:sldId id="320" r:id="rId26"/>
    <p:sldId id="321" r:id="rId27"/>
    <p:sldId id="323" r:id="rId28"/>
    <p:sldId id="339" r:id="rId29"/>
    <p:sldId id="326" r:id="rId30"/>
    <p:sldId id="327" r:id="rId31"/>
    <p:sldId id="328" r:id="rId32"/>
    <p:sldId id="329" r:id="rId33"/>
    <p:sldId id="331" r:id="rId34"/>
    <p:sldId id="332" r:id="rId35"/>
    <p:sldId id="269" r:id="rId36"/>
  </p:sldIdLst>
  <p:sldSz cx="9144000" cy="5143500" type="screen16x9"/>
  <p:notesSz cx="6858000" cy="9144000"/>
  <p:embeddedFontLst>
    <p:embeddedFont>
      <p:font typeface="Fira Sans Condensed Light" charset="0"/>
      <p:regular r:id="rId38"/>
      <p:bold r:id="rId39"/>
      <p:italic r:id="rId40"/>
      <p:boldItalic r:id="rId41"/>
    </p:embeddedFont>
    <p:embeddedFont>
      <p:font typeface="Advent Pro Light" charset="0"/>
      <p:regular r:id="rId42"/>
      <p:bold r:id="rId43"/>
    </p:embeddedFont>
    <p:embeddedFont>
      <p:font typeface="Constantia" pitchFamily="18" charset="0"/>
      <p:regular r:id="rId44"/>
      <p:bold r:id="rId45"/>
      <p:italic r:id="rId46"/>
      <p:boldItalic r:id="rId47"/>
    </p:embeddedFont>
    <p:embeddedFont>
      <p:font typeface="Rajdhani" charset="0"/>
      <p:regular r:id="rId48"/>
      <p:bold r:id="rId49"/>
    </p:embeddedFont>
    <p:embeddedFont>
      <p:font typeface="Josefin Slab" charset="0"/>
      <p:regular r:id="rId50"/>
      <p:bold r:id="rId51"/>
      <p:italic r:id="rId52"/>
      <p:boldItalic r:id="rId53"/>
    </p:embeddedFont>
    <p:embeddedFont>
      <p:font typeface="Anton"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FC3"/>
    <a:srgbClr val="04222E"/>
    <a:srgbClr val="033347"/>
    <a:srgbClr val="1353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C524957-35D8-4256-A930-9CD5485E0A58}">
  <a:tblStyle styleId="{0C524957-35D8-4256-A930-9CD5485E0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3954" autoAdjust="0"/>
  </p:normalViewPr>
  <p:slideViewPr>
    <p:cSldViewPr>
      <p:cViewPr>
        <p:scale>
          <a:sx n="75" d="100"/>
          <a:sy n="75" d="100"/>
        </p:scale>
        <p:origin x="-1094" y="-648"/>
      </p:cViewPr>
      <p:guideLst>
        <p:guide orient="horz" pos="1620"/>
        <p:guide pos="2880"/>
      </p:guideLst>
    </p:cSldViewPr>
  </p:slideViewPr>
  <p:outlineViewPr>
    <p:cViewPr>
      <p:scale>
        <a:sx n="33" d="100"/>
        <a:sy n="33" d="100"/>
      </p:scale>
      <p:origin x="0" y="1391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dk2" tx2="lt2" accent1="accent1" accent2="accent2" accent3="accent3" accent4="accent4" accent5="accent5" accent6="accent6" hlink="hlink" folHlink="folHlink"/>
  <c:chart>
    <c:autoTitleDeleted val="1"/>
    <c:plotArea>
      <c:layout>
        <c:manualLayout>
          <c:layoutTarget val="inner"/>
          <c:xMode val="edge"/>
          <c:yMode val="edge"/>
          <c:x val="3.2258064516129031E-2"/>
          <c:y val="0.12146623717489859"/>
          <c:w val="0.58566082465498259"/>
          <c:h val="0.82524934383202098"/>
        </c:manualLayout>
      </c:layout>
      <c:pieChart>
        <c:varyColors val="1"/>
        <c:ser>
          <c:idx val="0"/>
          <c:order val="0"/>
          <c:tx>
            <c:strRef>
              <c:f>Sheet1!$B$1</c:f>
              <c:strCache>
                <c:ptCount val="1"/>
                <c:pt idx="0">
                  <c:v>Sales</c:v>
                </c:pt>
              </c:strCache>
            </c:strRef>
          </c:tx>
          <c:explosion val="56"/>
          <c:dPt>
            <c:idx val="0"/>
            <c:bubble3D val="0"/>
            <c:explosion val="10"/>
          </c:dPt>
          <c:dPt>
            <c:idx val="1"/>
            <c:bubble3D val="0"/>
            <c:explosion val="13"/>
          </c:dPt>
          <c:dPt>
            <c:idx val="2"/>
            <c:bubble3D val="0"/>
            <c:explosion val="16"/>
          </c:dPt>
          <c:dPt>
            <c:idx val="3"/>
            <c:bubble3D val="0"/>
            <c:explosion val="10"/>
          </c:dPt>
          <c:cat>
            <c:strRef>
              <c:f>Sheet1!$A$2:$A$5</c:f>
              <c:strCache>
                <c:ptCount val="4"/>
                <c:pt idx="0">
                  <c:v>Bearing Faults</c:v>
                </c:pt>
                <c:pt idx="1">
                  <c:v>Stator Faults</c:v>
                </c:pt>
                <c:pt idx="2">
                  <c:v>Rotor Faults</c:v>
                </c:pt>
                <c:pt idx="3">
                  <c:v>Other Fautls</c:v>
                </c:pt>
              </c:strCache>
            </c:strRef>
          </c:cat>
          <c:val>
            <c:numRef>
              <c:f>Sheet1!$B$2:$B$5</c:f>
              <c:numCache>
                <c:formatCode>General</c:formatCode>
                <c:ptCount val="4"/>
                <c:pt idx="0">
                  <c:v>44</c:v>
                </c:pt>
                <c:pt idx="1">
                  <c:v>22</c:v>
                </c:pt>
                <c:pt idx="2">
                  <c:v>8</c:v>
                </c:pt>
                <c:pt idx="3">
                  <c:v>26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6415544831089659"/>
          <c:y val="0.2018253400143164"/>
          <c:w val="0.41971551943103891"/>
          <c:h val="0.69420901932712953"/>
        </c:manualLayout>
      </c:layout>
      <c:overlay val="0"/>
      <c:txPr>
        <a:bodyPr/>
        <a:lstStyle/>
        <a:p>
          <a:pPr>
            <a:defRPr>
              <a:solidFill>
                <a:schemeClr val="tx2"/>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35872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t>Artificial intelligence is a field, which combines robust data-sets and computer science, to enable problem-solving. It also encompasses fields of machine learning and deep learning, which are frequently mentioned in conjunction with AI. These disciplines are comprised of artificial intelligence algorithms which seek to create expert systems which make classifications or predictions based on input data.</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t>We can say that machine learning is a sub-field of artificial intelligence. Deep learning is a sub-field of machine learning, and neural networks make up the backbone of deep learning algorithms. In fact, it is the number of node layers, or depth, of neural networks that distinguishes a single neural network from a deep learning algorithm, which must have more than three.</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r>
              <a:rPr lang="en-US" sz="1100" dirty="0" smtClean="0"/>
              <a:t>As we have seen machine learning use data-sets and computer science, to enable problem-solving , which means we will be able to use it for diagnosis and detection of industry machinery faults , more specifically induction motor bearing faults .</a:t>
            </a:r>
            <a:endParaRPr lang="en-US" sz="11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smtClean="0"/>
              <a:t> Data and with big amount is collected from industry and science , some is made public and can be accessed from websites and repositories , however obtaining the appropriate data with the quality and quantity needed is still challenging for research . </a:t>
            </a:r>
            <a:r>
              <a:rPr lang="en-US" sz="1100" smtClean="0"/>
              <a:t>For our study we used a bench-mark data set provided by Paderborn University .Table below shows principal characteristics of the data we took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r>
              <a:rPr lang="en-US" sz="1100" dirty="0" smtClean="0"/>
              <a:t>Pattern recognition techniques have been investigated as useful and powerful tools to detect faults, AI techniques include several sophisticated approaches such as fuzzy logic , Artificial neural network (ANN),support vector machine (SVM),decision tree , K-nearest neighbors (KNN).</a:t>
            </a:r>
          </a:p>
          <a:p>
            <a:pPr marL="0" lvl="0" indent="0"/>
            <a:endParaRPr lang="en-US" sz="1100" dirty="0" smtClean="0"/>
          </a:p>
          <a:p>
            <a:pPr marL="0" lvl="0" indent="0"/>
            <a:r>
              <a:rPr lang="en-US" sz="1100" dirty="0" smtClean="0"/>
              <a:t>We will be using MLP (Multi Layer Perceptron) as our principal algorithm for our studies and we will make comparisons of results to SVM and KNN algorithms , the architecture of the MLP we have used can be seen in the figure below (For simplification we used reduced number of neurons)</a:t>
            </a: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r>
              <a:rPr lang="en-US" sz="1100" dirty="0" smtClean="0"/>
              <a:t>Prediction accuracy that obtained from using envelope signal was not satisfying as the higher accuracy is 65.62% which was obtained using torque signal with KNN algorithm .</a:t>
            </a:r>
          </a:p>
          <a:p>
            <a:pPr marL="0" lvl="0" indent="0"/>
            <a:endParaRPr lang="en-US" sz="1100" dirty="0" smtClean="0"/>
          </a:p>
          <a:p>
            <a:pPr marL="0" lvl="0" indent="0"/>
            <a:r>
              <a:rPr lang="en-US" sz="1100" dirty="0" smtClean="0"/>
              <a:t>However using FFT signal as input increased the accuracy , the higher accuracy obtained was 85.76% which can be satisfying .</a:t>
            </a: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r>
              <a:rPr lang="en-US" sz="1100" dirty="0" smtClean="0"/>
              <a:t>We have seen the extracting features had a huge impact on the accuracy score , and it’s totally logic, since having a lot of features (5000 features) leads to an </a:t>
            </a:r>
            <a:r>
              <a:rPr lang="en-US" sz="1100" dirty="0" err="1" smtClean="0"/>
              <a:t>overfiting</a:t>
            </a:r>
            <a:r>
              <a:rPr lang="en-US" sz="1100" dirty="0" smtClean="0"/>
              <a:t> model . Mostly total correct prediction obtained using combined features with MLP</a:t>
            </a:r>
          </a:p>
          <a:p>
            <a:pPr marL="0" lvl="0" indent="0"/>
            <a:endParaRPr lang="en-US" sz="1100" dirty="0" smtClean="0"/>
          </a:p>
          <a:p>
            <a:pPr marL="0" lvl="0" indent="0"/>
            <a:r>
              <a:rPr lang="en-US" sz="1100" dirty="0" smtClean="0"/>
              <a:t>Extracting features is the way to prevent that . There were still a possible way to also improve the accuracy , and it was by combining the extracted features  which gave correct prediction for almost all the tested samples.</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dirty="0" smtClean="0"/>
              <a:t>The use of AI made the detection and  diagnosis of faults more accurate and </a:t>
            </a:r>
          </a:p>
          <a:p>
            <a:pPr lvl="0"/>
            <a:r>
              <a:rPr lang="en-US" sz="1100" dirty="0" smtClean="0"/>
              <a:t>powerful , and in our application we made the use of that and showed more </a:t>
            </a:r>
          </a:p>
          <a:p>
            <a:pPr lvl="0"/>
            <a:r>
              <a:rPr lang="en-US" sz="1100" dirty="0" smtClean="0"/>
              <a:t>specifically how can the deep learning (features extraction using unsupervised </a:t>
            </a:r>
          </a:p>
          <a:p>
            <a:pPr lvl="0"/>
            <a:r>
              <a:rPr lang="en-US" sz="1100" dirty="0" smtClean="0"/>
              <a:t>learning) optimize and cause a wide improvement in the detection accuracy .</a:t>
            </a:r>
          </a:p>
          <a:p>
            <a:pPr lvl="0"/>
            <a:endParaRPr lang="en-US" sz="1100" dirty="0" smtClean="0"/>
          </a:p>
          <a:p>
            <a:r>
              <a:rPr lang="en-US" sz="1100" dirty="0" smtClean="0"/>
              <a:t>By that , our application  which made almost a perfect prediction of different </a:t>
            </a:r>
          </a:p>
          <a:p>
            <a:r>
              <a:rPr lang="en-US" sz="1100" dirty="0" smtClean="0"/>
              <a:t>beating health state can help to prevent failures  which can lead to high costs in </a:t>
            </a:r>
          </a:p>
          <a:p>
            <a:r>
              <a:rPr lang="en-US" sz="1100" dirty="0" smtClean="0"/>
              <a:t>applications because of downtimes  and maintenance cost.</a:t>
            </a:r>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r>
              <a:rPr lang="en-US" sz="1100" dirty="0" smtClean="0">
                <a:latin typeface="Constantia" pitchFamily="18" charset="0"/>
              </a:rPr>
              <a:t>Induction motor, also known as an The asynchronous motor, is an electrical machine powered by a system of alternating voltages and currents.</a:t>
            </a:r>
          </a:p>
          <a:p>
            <a:pPr marL="0" lvl="0" indent="0"/>
            <a:r>
              <a:rPr lang="en-US" sz="1100" dirty="0" smtClean="0">
                <a:latin typeface="Constantia" pitchFamily="18" charset="0"/>
              </a:rPr>
              <a:t>Induction motor is made up of two parts that are important to its operation: the stator (Usually the fixed part) and the rotor (usually the rotating part) in addition to mechanical parts allowing the rotation of the rotor and the holding of the different sub-assemblies.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r>
              <a:rPr lang="en-US" sz="1100" dirty="0" smtClean="0"/>
              <a:t>In this modern world, machines play a crucial role in different industries </a:t>
            </a:r>
            <a:br>
              <a:rPr lang="en-US" sz="1100" dirty="0" smtClean="0"/>
            </a:br>
            <a:r>
              <a:rPr lang="en-US" sz="1100" dirty="0" smtClean="0"/>
              <a:t>and they have replaced the need for labor work. With the tremendous </a:t>
            </a:r>
            <a:br>
              <a:rPr lang="en-US" sz="1100" dirty="0" smtClean="0"/>
            </a:br>
            <a:r>
              <a:rPr lang="en-US" sz="1100" dirty="0" smtClean="0"/>
              <a:t>development in technology dependence on manual work is decreased </a:t>
            </a:r>
            <a:br>
              <a:rPr lang="en-US" sz="1100" dirty="0" smtClean="0"/>
            </a:br>
            <a:r>
              <a:rPr lang="en-US" sz="1100" dirty="0" smtClean="0"/>
              <a:t>significantly. </a:t>
            </a:r>
          </a:p>
          <a:p>
            <a:pPr marL="0" lvl="0" indent="0"/>
            <a:r>
              <a:rPr lang="en-US" sz="1100" dirty="0" smtClean="0"/>
              <a:t>The induction represent approximately 80% of all motors used in industry and for all kinds of applications such as trains (e.g. Eurostar) (e.g. Eurostar), hoisting systems, production line drives, robotics, ventilation, and many other areas. That's mainly due to its robustness ,excellent reliability ,low cost with high efficiency.</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t>Despite all the induction motor qualities It’s prone to failures , which can be subject to internal and external stresses inherent in the machine itself or in the operating conditions; Critical failures in the electrical and mechanical . These failures can lead to excessive deterioration of the production process ,forcing them to stop , also unplanned maintenance can lead to significant costs and therefore loss of revenue.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t>Bearings play a very important role in the operation of all types of electrical machines , it can represent about 44% of all motor failures .There are many causes of bearing failure, such as lubricant contamination, excessive load or electrical causes such as overloading. In general, rolling bearings are made up of an outer and an inner race which are separated by cylindrical balls and rollers. </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t>Bearings play a very important role in the operation of all types of electrical machines , it can represent about 44% of all motor failures .There are many causes of bearing failure, such as lubricant contamination, excessive load or electrical causes such as overloading. </a:t>
            </a:r>
            <a:r>
              <a:rPr lang="en-US" sz="1100" smtClean="0"/>
              <a:t>In general, rolling bearings are made up of an outer and an inner race which are separated by cylindrical balls and rollers. </a:t>
            </a: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r>
              <a:rPr lang="en-US" sz="1100" dirty="0" smtClean="0"/>
              <a:t>A great deal of research has been carried out to develop various methods capable of not just detect serious failures but also estimate the remaining lifetime of a machine in order to limit them by avoiding catastrophic failure conditions . </a:t>
            </a:r>
          </a:p>
          <a:p>
            <a:pPr marL="0" lvl="0" indent="0"/>
            <a:r>
              <a:rPr lang="en-US" sz="1100" dirty="0" smtClean="0"/>
              <a:t>One of the recent failures detection techniques who proved to have great detection and efficiency of results is detection using artificial intelligence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9" r:id="rId4"/>
    <p:sldLayoutId id="2147483660" r:id="rId5"/>
    <p:sldLayoutId id="2147483661"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57200" y="666750"/>
            <a:ext cx="7543800" cy="2590500"/>
          </a:xfrm>
          <a:prstGeom prst="rect">
            <a:avLst/>
          </a:prstGeom>
        </p:spPr>
        <p:txBody>
          <a:bodyPr spcFirstLastPara="1" wrap="square" lIns="91425" tIns="91425" rIns="91425" bIns="91425" anchor="b" anchorCtr="0">
            <a:noAutofit/>
          </a:bodyPr>
          <a:lstStyle/>
          <a:p>
            <a:r>
              <a:rPr lang="en" sz="4000" dirty="0" smtClean="0">
                <a:latin typeface="Rajdhani"/>
                <a:ea typeface="Rajdhani"/>
                <a:cs typeface="Rajdhani"/>
                <a:sym typeface="Rajdhani"/>
              </a:rPr>
              <a:t/>
            </a:r>
            <a:br>
              <a:rPr lang="en" sz="4000" dirty="0" smtClean="0">
                <a:latin typeface="Rajdhani"/>
                <a:ea typeface="Rajdhani"/>
                <a:cs typeface="Rajdhani"/>
                <a:sym typeface="Rajdhani"/>
              </a:rPr>
            </a:br>
            <a:r>
              <a:rPr lang="en-US" sz="4000" dirty="0" smtClean="0">
                <a:latin typeface="Rajdhani" charset="0"/>
                <a:cs typeface="Rajdhani" charset="0"/>
              </a:rPr>
              <a:t>IMPROVED </a:t>
            </a:r>
            <a:r>
              <a:rPr lang="en-US" sz="4000" dirty="0">
                <a:latin typeface="Rajdhani" charset="0"/>
                <a:cs typeface="Rajdhani" charset="0"/>
              </a:rPr>
              <a:t>FAULTS DETECTION AND DIAGNOSIS OF AN ELECTRICAL</a:t>
            </a:r>
            <a:br>
              <a:rPr lang="en-US" sz="4000" dirty="0">
                <a:latin typeface="Rajdhani" charset="0"/>
                <a:cs typeface="Rajdhani" charset="0"/>
              </a:rPr>
            </a:br>
            <a:r>
              <a:rPr lang="en-US" sz="4000" dirty="0">
                <a:latin typeface="Rajdhani" charset="0"/>
                <a:cs typeface="Rajdhani" charset="0"/>
              </a:rPr>
              <a:t>MACHINE-DEEP LEARNING </a:t>
            </a:r>
            <a:r>
              <a:rPr lang="en-US" sz="4000" dirty="0" smtClean="0">
                <a:latin typeface="Rajdhani" charset="0"/>
                <a:cs typeface="Rajdhani" charset="0"/>
              </a:rPr>
              <a:t>BASED APPROCHES</a:t>
            </a:r>
            <a:endParaRPr sz="4000" dirty="0">
              <a:latin typeface="Rajdhani" charset="0"/>
              <a:ea typeface="Rajdhani"/>
              <a:cs typeface="Rajdhani" charset="0"/>
              <a:sym typeface="Rajdhani"/>
            </a:endParaRPr>
          </a:p>
        </p:txBody>
      </p:sp>
      <p:sp>
        <p:nvSpPr>
          <p:cNvPr id="103" name="Google Shape;103;p24"/>
          <p:cNvSpPr txBox="1">
            <a:spLocks noGrp="1"/>
          </p:cNvSpPr>
          <p:nvPr>
            <p:ph type="subTitle" idx="1"/>
          </p:nvPr>
        </p:nvSpPr>
        <p:spPr>
          <a:xfrm>
            <a:off x="720000" y="3585074"/>
            <a:ext cx="4156800" cy="967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latin typeface="Fira Sans Condensed Light"/>
                <a:ea typeface="Fira Sans Condensed Light"/>
                <a:cs typeface="Fira Sans Condensed Light"/>
                <a:sym typeface="Fira Sans Condensed Light"/>
              </a:rPr>
              <a:t>By:</a:t>
            </a:r>
          </a:p>
          <a:p>
            <a:pPr marL="0" lvl="0" indent="0" algn="l" rtl="0">
              <a:spcBef>
                <a:spcPts val="0"/>
              </a:spcBef>
              <a:spcAft>
                <a:spcPts val="0"/>
              </a:spcAft>
              <a:buNone/>
            </a:pPr>
            <a:r>
              <a:rPr lang="en" sz="2000" dirty="0" smtClean="0">
                <a:latin typeface="Fira Sans Condensed Light"/>
                <a:ea typeface="Fira Sans Condensed Light"/>
                <a:cs typeface="Fira Sans Condensed Light"/>
                <a:sym typeface="Fira Sans Condensed Light"/>
              </a:rPr>
              <a:t>SEDDI Youcef</a:t>
            </a:r>
          </a:p>
          <a:p>
            <a:pPr marL="0" lvl="0" indent="0" algn="l" rtl="0">
              <a:spcBef>
                <a:spcPts val="0"/>
              </a:spcBef>
              <a:spcAft>
                <a:spcPts val="0"/>
              </a:spcAft>
              <a:buNone/>
            </a:pPr>
            <a:r>
              <a:rPr lang="en" sz="2000" dirty="0" smtClean="0">
                <a:latin typeface="Fira Sans Condensed Light"/>
                <a:ea typeface="Fira Sans Condensed Light"/>
                <a:cs typeface="Fira Sans Condensed Light"/>
                <a:sym typeface="Fira Sans Condensed Light"/>
              </a:rPr>
              <a:t>SENNOUSSI Chakib Salah Eddine</a:t>
            </a:r>
            <a:endParaRPr sz="2000" dirty="0">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52401" y="590550"/>
            <a:ext cx="4572000"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MACHINE LEARNING</a:t>
            </a:r>
            <a:br>
              <a:rPr lang="en" dirty="0" smtClean="0"/>
            </a:br>
            <a:r>
              <a:rPr lang="en" dirty="0" smtClean="0"/>
              <a:t>GENERALITIES</a:t>
            </a:r>
            <a:endParaRPr dirty="0"/>
          </a:p>
        </p:txBody>
      </p:sp>
      <p:sp>
        <p:nvSpPr>
          <p:cNvPr id="175" name="Google Shape;175;p30"/>
          <p:cNvSpPr txBox="1">
            <a:spLocks noGrp="1"/>
          </p:cNvSpPr>
          <p:nvPr>
            <p:ph type="subTitle" idx="1"/>
          </p:nvPr>
        </p:nvSpPr>
        <p:spPr>
          <a:xfrm>
            <a:off x="4917750" y="3290550"/>
            <a:ext cx="3311850" cy="729000"/>
          </a:xfrm>
          <a:prstGeom prst="rect">
            <a:avLst/>
          </a:prstGeom>
        </p:spPr>
        <p:txBody>
          <a:bodyPr spcFirstLastPara="1" wrap="square" lIns="91425" tIns="91425" rIns="91425" bIns="91425" anchor="t" anchorCtr="0">
            <a:noAutofit/>
          </a:bodyPr>
          <a:lstStyle/>
          <a:p>
            <a:pPr marL="0" lvl="0" indent="0">
              <a:spcAft>
                <a:spcPts val="1600"/>
              </a:spcAft>
            </a:pPr>
            <a:r>
              <a:rPr lang="en-US" sz="2000" dirty="0" smtClean="0"/>
              <a:t>Generalities </a:t>
            </a:r>
            <a:r>
              <a:rPr lang="en-US" sz="2000" dirty="0"/>
              <a:t>on the machine learning</a:t>
            </a:r>
            <a:endParaRPr lang="en-US" sz="2000"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202297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219200" y="1259402"/>
            <a:ext cx="7620000" cy="2438400"/>
          </a:xfrm>
          <a:prstGeom prst="rect">
            <a:avLst/>
          </a:prstGeom>
        </p:spPr>
        <p:txBody>
          <a:bodyPr spcFirstLastPara="1" wrap="square" lIns="91425" tIns="91425" rIns="91425" bIns="91425" anchor="ctr" anchorCtr="0">
            <a:noAutofit/>
          </a:bodyPr>
          <a:lstStyle/>
          <a:p>
            <a:pPr marL="0" lvl="0" indent="0"/>
            <a:r>
              <a:rPr lang="en-US" sz="3000" dirty="0" smtClean="0"/>
              <a:t>Artificial intelligence </a:t>
            </a:r>
            <a:r>
              <a:rPr lang="en-US" sz="3000" dirty="0"/>
              <a:t>is a field, which combines robust data-sets and computer </a:t>
            </a:r>
            <a:r>
              <a:rPr lang="en-US" sz="3000" dirty="0" smtClean="0"/>
              <a:t>science, to </a:t>
            </a:r>
            <a:r>
              <a:rPr lang="en-US" sz="3000" dirty="0"/>
              <a:t>enable problem-solving. </a:t>
            </a:r>
          </a:p>
        </p:txBody>
      </p:sp>
      <p:sp>
        <p:nvSpPr>
          <p:cNvPr id="186" name="Google Shape;186;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WHAT IS AI ?</a:t>
            </a:r>
            <a:endParaRPr sz="4000" dirty="0"/>
          </a:p>
        </p:txBody>
      </p:sp>
      <p:cxnSp>
        <p:nvCxnSpPr>
          <p:cNvPr id="258" name="Google Shape;258;p31"/>
          <p:cNvCxnSpPr/>
          <p:nvPr/>
        </p:nvCxnSpPr>
        <p:spPr>
          <a:xfrm>
            <a:off x="990600" y="12763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56652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randombar(horizontal)">
                                      <p:cBhvr>
                                        <p:cTn id="7" dur="500"/>
                                        <p:tgtEl>
                                          <p:spTgt spid="1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10"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219200" y="1287780"/>
            <a:ext cx="7315200" cy="3493770"/>
          </a:xfrm>
          <a:prstGeom prst="rect">
            <a:avLst/>
          </a:prstGeom>
        </p:spPr>
        <p:txBody>
          <a:bodyPr spcFirstLastPara="1" wrap="square" lIns="91425" tIns="91425" rIns="91425" bIns="91425" anchor="ctr" anchorCtr="0">
            <a:noAutofit/>
          </a:bodyPr>
          <a:lstStyle/>
          <a:p>
            <a:pPr marL="0" lvl="0" indent="0"/>
            <a:r>
              <a:rPr lang="en-US" sz="3000" dirty="0" smtClean="0"/>
              <a:t>We can say that machine </a:t>
            </a:r>
            <a:r>
              <a:rPr lang="en-US" sz="3000" dirty="0"/>
              <a:t>learning is a sub-field of artificial intelligence. Deep learning is a </a:t>
            </a:r>
            <a:r>
              <a:rPr lang="en-US" sz="3000" dirty="0" smtClean="0"/>
              <a:t>sub-field of </a:t>
            </a:r>
            <a:r>
              <a:rPr lang="en-US" sz="3000" dirty="0"/>
              <a:t>machine learning, and neural networks make up the backbone of deep learning algorithms. </a:t>
            </a:r>
          </a:p>
        </p:txBody>
      </p:sp>
      <p:sp>
        <p:nvSpPr>
          <p:cNvPr id="186" name="Google Shape;186;p31"/>
          <p:cNvSpPr txBox="1">
            <a:spLocks noGrp="1"/>
          </p:cNvSpPr>
          <p:nvPr>
            <p:ph type="title"/>
          </p:nvPr>
        </p:nvSpPr>
        <p:spPr>
          <a:xfrm>
            <a:off x="533400" y="285750"/>
            <a:ext cx="8153400" cy="796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WHAT IS THE DIFFERENCE BETWEEN AI , ML , DL</a:t>
            </a:r>
            <a:endParaRPr sz="4000" dirty="0"/>
          </a:p>
        </p:txBody>
      </p:sp>
      <p:cxnSp>
        <p:nvCxnSpPr>
          <p:cNvPr id="258" name="Google Shape;258;p31"/>
          <p:cNvCxnSpPr/>
          <p:nvPr/>
        </p:nvCxnSpPr>
        <p:spPr>
          <a:xfrm>
            <a:off x="990600" y="16573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13402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randombar(horizontal)">
                                      <p:cBhvr>
                                        <p:cTn id="10"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25400" y="197245"/>
            <a:ext cx="8915400" cy="10099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WHAT IS DIFFERENCT BETWEEN AI , ML , DL</a:t>
            </a:r>
            <a:endParaRPr sz="4000" dirty="0"/>
          </a:p>
        </p:txBody>
      </p:sp>
      <p:sp>
        <p:nvSpPr>
          <p:cNvPr id="10" name="Oval 9"/>
          <p:cNvSpPr/>
          <p:nvPr/>
        </p:nvSpPr>
        <p:spPr>
          <a:xfrm>
            <a:off x="3429000" y="1248616"/>
            <a:ext cx="3657600" cy="3657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76700" y="1572467"/>
            <a:ext cx="3009900" cy="30099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00600" y="1896571"/>
            <a:ext cx="2286000" cy="22860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12367" y="2196068"/>
            <a:ext cx="1861407" cy="338554"/>
          </a:xfrm>
          <a:prstGeom prst="rect">
            <a:avLst/>
          </a:prstGeom>
        </p:spPr>
        <p:txBody>
          <a:bodyPr wrap="none">
            <a:spAutoFit/>
          </a:bodyPr>
          <a:lstStyle/>
          <a:p>
            <a:r>
              <a:rPr lang="en-US" sz="1600" b="1" dirty="0" smtClean="0">
                <a:solidFill>
                  <a:schemeClr val="tx2"/>
                </a:solidFill>
              </a:rPr>
              <a:t>Machine learning</a:t>
            </a:r>
            <a:endParaRPr lang="en-US" sz="1600" b="1" dirty="0">
              <a:solidFill>
                <a:schemeClr val="tx2"/>
              </a:solidFill>
            </a:endParaRPr>
          </a:p>
        </p:txBody>
      </p:sp>
      <p:sp>
        <p:nvSpPr>
          <p:cNvPr id="20" name="Google Shape;8551;p53"/>
          <p:cNvSpPr/>
          <p:nvPr/>
        </p:nvSpPr>
        <p:spPr>
          <a:xfrm rot="16200000">
            <a:off x="900873" y="3350505"/>
            <a:ext cx="169015" cy="191416"/>
          </a:xfrm>
          <a:prstGeom prst="diamond">
            <a:avLst/>
          </a:prstGeom>
          <a:solidFill>
            <a:schemeClr val="bg2"/>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52;p53"/>
          <p:cNvSpPr/>
          <p:nvPr/>
        </p:nvSpPr>
        <p:spPr>
          <a:xfrm rot="16200000">
            <a:off x="900873" y="1196043"/>
            <a:ext cx="169015" cy="191416"/>
          </a:xfrm>
          <a:prstGeom prst="diamond">
            <a:avLst/>
          </a:prstGeom>
          <a:solidFill>
            <a:schemeClr val="accent1"/>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53;p53"/>
          <p:cNvSpPr/>
          <p:nvPr/>
        </p:nvSpPr>
        <p:spPr>
          <a:xfrm rot="16200000">
            <a:off x="900873" y="4483239"/>
            <a:ext cx="169015" cy="191416"/>
          </a:xfrm>
          <a:prstGeom prst="diamond">
            <a:avLst/>
          </a:prstGeom>
          <a:solidFill>
            <a:srgbClr val="FFFF00"/>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54;p53"/>
          <p:cNvSpPr/>
          <p:nvPr/>
        </p:nvSpPr>
        <p:spPr>
          <a:xfrm rot="16200000">
            <a:off x="900873" y="2269637"/>
            <a:ext cx="169015" cy="191416"/>
          </a:xfrm>
          <a:prstGeom prst="diamond">
            <a:avLst/>
          </a:prstGeom>
          <a:solidFill>
            <a:schemeClr val="tx2"/>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8556;p53"/>
          <p:cNvCxnSpPr/>
          <p:nvPr/>
        </p:nvCxnSpPr>
        <p:spPr>
          <a:xfrm rot="16200000">
            <a:off x="609705" y="4017212"/>
            <a:ext cx="751329" cy="0"/>
          </a:xfrm>
          <a:prstGeom prst="straightConnector1">
            <a:avLst/>
          </a:prstGeom>
          <a:solidFill>
            <a:schemeClr val="tx2">
              <a:lumMod val="90000"/>
            </a:schemeClr>
          </a:solidFill>
          <a:ln w="9525" cap="flat" cmpd="sng">
            <a:solidFill>
              <a:srgbClr val="5F7D95"/>
            </a:solidFill>
            <a:prstDash val="solid"/>
            <a:round/>
            <a:headEnd type="none" w="med" len="med"/>
            <a:tailEnd type="none" w="med" len="med"/>
          </a:ln>
        </p:spPr>
      </p:cxnSp>
      <p:cxnSp>
        <p:nvCxnSpPr>
          <p:cNvPr id="26" name="Google Shape;8557;p53"/>
          <p:cNvCxnSpPr/>
          <p:nvPr/>
        </p:nvCxnSpPr>
        <p:spPr>
          <a:xfrm rot="16200000">
            <a:off x="609705" y="2893754"/>
            <a:ext cx="751329" cy="0"/>
          </a:xfrm>
          <a:prstGeom prst="straightConnector1">
            <a:avLst/>
          </a:prstGeom>
          <a:solidFill>
            <a:schemeClr val="tx2">
              <a:lumMod val="90000"/>
            </a:schemeClr>
          </a:solidFill>
          <a:ln w="9525" cap="flat" cmpd="sng">
            <a:solidFill>
              <a:srgbClr val="5F7D95"/>
            </a:solidFill>
            <a:prstDash val="solid"/>
            <a:round/>
            <a:headEnd type="none" w="med" len="med"/>
            <a:tailEnd type="none" w="med" len="med"/>
          </a:ln>
        </p:spPr>
      </p:cxnSp>
      <p:cxnSp>
        <p:nvCxnSpPr>
          <p:cNvPr id="27" name="Google Shape;8558;p53"/>
          <p:cNvCxnSpPr/>
          <p:nvPr/>
        </p:nvCxnSpPr>
        <p:spPr>
          <a:xfrm rot="16200000">
            <a:off x="609705" y="1836887"/>
            <a:ext cx="751329" cy="0"/>
          </a:xfrm>
          <a:prstGeom prst="straightConnector1">
            <a:avLst/>
          </a:prstGeom>
          <a:solidFill>
            <a:schemeClr val="tx2">
              <a:lumMod val="90000"/>
            </a:schemeClr>
          </a:solidFill>
          <a:ln w="9525" cap="flat" cmpd="sng">
            <a:solidFill>
              <a:srgbClr val="5F7D95"/>
            </a:solidFill>
            <a:prstDash val="solid"/>
            <a:round/>
            <a:headEnd type="none" w="med" len="med"/>
            <a:tailEnd type="none" w="med" len="med"/>
          </a:ln>
        </p:spPr>
      </p:cxnSp>
      <p:sp>
        <p:nvSpPr>
          <p:cNvPr id="48" name="Rectangle 47"/>
          <p:cNvSpPr/>
          <p:nvPr/>
        </p:nvSpPr>
        <p:spPr>
          <a:xfrm>
            <a:off x="1112367" y="1143348"/>
            <a:ext cx="2196435" cy="338554"/>
          </a:xfrm>
          <a:prstGeom prst="rect">
            <a:avLst/>
          </a:prstGeom>
        </p:spPr>
        <p:txBody>
          <a:bodyPr wrap="none">
            <a:spAutoFit/>
          </a:bodyPr>
          <a:lstStyle/>
          <a:p>
            <a:r>
              <a:rPr lang="en-US" sz="1600" b="1" dirty="0">
                <a:solidFill>
                  <a:schemeClr val="tx2"/>
                </a:solidFill>
              </a:rPr>
              <a:t>Artificial intelligence</a:t>
            </a:r>
          </a:p>
        </p:txBody>
      </p:sp>
      <p:sp>
        <p:nvSpPr>
          <p:cNvPr id="49" name="Rectangle 48"/>
          <p:cNvSpPr/>
          <p:nvPr/>
        </p:nvSpPr>
        <p:spPr>
          <a:xfrm>
            <a:off x="1112367" y="3276936"/>
            <a:ext cx="1781257" cy="338554"/>
          </a:xfrm>
          <a:prstGeom prst="rect">
            <a:avLst/>
          </a:prstGeom>
        </p:spPr>
        <p:txBody>
          <a:bodyPr wrap="none">
            <a:spAutoFit/>
          </a:bodyPr>
          <a:lstStyle/>
          <a:p>
            <a:r>
              <a:rPr lang="en-US" sz="1600" b="1" dirty="0" smtClean="0">
                <a:solidFill>
                  <a:schemeClr val="tx2"/>
                </a:solidFill>
              </a:rPr>
              <a:t>Neural networks</a:t>
            </a:r>
            <a:endParaRPr lang="en-US" sz="1600" b="1" dirty="0">
              <a:solidFill>
                <a:schemeClr val="tx2"/>
              </a:solidFill>
            </a:endParaRPr>
          </a:p>
        </p:txBody>
      </p:sp>
      <p:sp>
        <p:nvSpPr>
          <p:cNvPr id="50" name="Rectangle 49"/>
          <p:cNvSpPr/>
          <p:nvPr/>
        </p:nvSpPr>
        <p:spPr>
          <a:xfrm>
            <a:off x="1177178" y="4409670"/>
            <a:ext cx="1540806" cy="338554"/>
          </a:xfrm>
          <a:prstGeom prst="rect">
            <a:avLst/>
          </a:prstGeom>
        </p:spPr>
        <p:txBody>
          <a:bodyPr wrap="none">
            <a:spAutoFit/>
          </a:bodyPr>
          <a:lstStyle/>
          <a:p>
            <a:r>
              <a:rPr lang="en-US" sz="1600" b="1" dirty="0" smtClean="0">
                <a:solidFill>
                  <a:schemeClr val="tx2"/>
                </a:solidFill>
              </a:rPr>
              <a:t>Deep learning</a:t>
            </a:r>
            <a:endParaRPr lang="en-US" sz="1600" b="1" dirty="0">
              <a:solidFill>
                <a:schemeClr val="tx2"/>
              </a:solidFill>
            </a:endParaRPr>
          </a:p>
        </p:txBody>
      </p:sp>
      <p:sp>
        <p:nvSpPr>
          <p:cNvPr id="52" name="Oval 51"/>
          <p:cNvSpPr/>
          <p:nvPr/>
        </p:nvSpPr>
        <p:spPr>
          <a:xfrm>
            <a:off x="5410200" y="2235407"/>
            <a:ext cx="1684020" cy="168402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953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1000"/>
                                        <p:tgtEl>
                                          <p:spTgt spid="1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ircle(in)">
                                      <p:cBhvr>
                                        <p:cTn id="13" dur="1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1000"/>
                                        <p:tgtEl>
                                          <p:spTgt spid="3"/>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1000"/>
                                        <p:tgtEl>
                                          <p:spTgt spid="13"/>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circle(in)">
                                      <p:cBhvr>
                                        <p:cTn id="24" dur="10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randombar(horizontal)">
                                      <p:cBhvr>
                                        <p:cTn id="29" dur="1000"/>
                                        <p:tgtEl>
                                          <p:spTgt spid="49"/>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heel(1)">
                                      <p:cBhvr>
                                        <p:cTn id="32" dur="1000"/>
                                        <p:tgtEl>
                                          <p:spTgt spid="16"/>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ircle(in)">
                                      <p:cBhvr>
                                        <p:cTn id="35" dur="10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randombar(horizontal)">
                                      <p:cBhvr>
                                        <p:cTn id="40" dur="1000"/>
                                        <p:tgtEl>
                                          <p:spTgt spid="50"/>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heel(1)">
                                      <p:cBhvr>
                                        <p:cTn id="43" dur="1000"/>
                                        <p:tgtEl>
                                          <p:spTgt spid="5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ircle(in)">
                                      <p:cBhvr>
                                        <p:cTn id="4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animBg="1"/>
      <p:bldP spid="3" grpId="0"/>
      <p:bldP spid="20" grpId="0" animBg="1"/>
      <p:bldP spid="21" grpId="0" animBg="1"/>
      <p:bldP spid="22" grpId="0" animBg="1"/>
      <p:bldP spid="23" grpId="0" animBg="1"/>
      <p:bldP spid="48" grpId="0"/>
      <p:bldP spid="49" grpId="0"/>
      <p:bldP spid="50" grpId="0"/>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219200" y="1094961"/>
            <a:ext cx="6376647" cy="1447800"/>
          </a:xfrm>
          <a:prstGeom prst="rect">
            <a:avLst/>
          </a:prstGeom>
        </p:spPr>
        <p:txBody>
          <a:bodyPr spcFirstLastPara="1" wrap="square" lIns="91425" tIns="91425" rIns="91425" bIns="91425" anchor="ctr" anchorCtr="0">
            <a:noAutofit/>
          </a:bodyPr>
          <a:lstStyle/>
          <a:p>
            <a:pPr marL="0" lvl="0" indent="0"/>
            <a:r>
              <a:rPr lang="en-US" sz="1600" dirty="0" smtClean="0"/>
              <a:t>   </a:t>
            </a:r>
          </a:p>
        </p:txBody>
      </p:sp>
      <p:sp>
        <p:nvSpPr>
          <p:cNvPr id="186" name="Google Shape;186;p31"/>
          <p:cNvSpPr txBox="1">
            <a:spLocks noGrp="1"/>
          </p:cNvSpPr>
          <p:nvPr>
            <p:ph type="title"/>
          </p:nvPr>
        </p:nvSpPr>
        <p:spPr>
          <a:xfrm>
            <a:off x="718615"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MACHINE LEARNING FOR IM FAULTS DETECTION</a:t>
            </a:r>
            <a:endParaRPr dirty="0"/>
          </a:p>
        </p:txBody>
      </p:sp>
      <p:grpSp>
        <p:nvGrpSpPr>
          <p:cNvPr id="5" name="Google Shape;407;p32"/>
          <p:cNvGrpSpPr/>
          <p:nvPr/>
        </p:nvGrpSpPr>
        <p:grpSpPr>
          <a:xfrm>
            <a:off x="3931382" y="1953530"/>
            <a:ext cx="1742164" cy="1578363"/>
            <a:chOff x="1040275" y="238125"/>
            <a:chExt cx="5538450" cy="5237950"/>
          </a:xfrm>
        </p:grpSpPr>
        <p:sp>
          <p:nvSpPr>
            <p:cNvPr id="6"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6;p32"/>
            <p:cNvSpPr/>
            <p:nvPr/>
          </p:nvSpPr>
          <p:spPr>
            <a:xfrm>
              <a:off x="3255598" y="1913224"/>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C:\Users\Salah\Pictures\test\Group 1 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17900"/>
            <a:ext cx="553973" cy="55397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alah\Pictures\test\Group 2 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67" y="1363779"/>
            <a:ext cx="553973" cy="5539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433272" y="1363779"/>
            <a:ext cx="698153" cy="490154"/>
            <a:chOff x="2177686" y="3005337"/>
            <a:chExt cx="481907" cy="297270"/>
          </a:xfrm>
        </p:grpSpPr>
        <p:pic>
          <p:nvPicPr>
            <p:cNvPr id="6148" name="Picture 4" descr="C:\Users\Salah\Pictures\test\Group 3 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3019236"/>
              <a:ext cx="177107" cy="28337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Salah\Pictures\test\Group 4 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2486" y="3005337"/>
              <a:ext cx="177107" cy="283371"/>
            </a:xfrm>
            <a:prstGeom prst="rect">
              <a:avLst/>
            </a:prstGeom>
            <a:noFill/>
            <a:extLst>
              <a:ext uri="{909E8E84-426E-40DD-AFC4-6F175D3DCCD1}">
                <a14:hiddenFill xmlns:a14="http://schemas.microsoft.com/office/drawing/2010/main">
                  <a:solidFill>
                    <a:srgbClr val="FFFFFF"/>
                  </a:solidFill>
                </a14:hiddenFill>
              </a:ext>
            </a:extLst>
          </p:spPr>
        </p:pic>
      </p:grpSp>
      <p:pic>
        <p:nvPicPr>
          <p:cNvPr id="6150" name="Picture 6" descr="C:\Users\Salah\Pictures\test\factory 1 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315658"/>
            <a:ext cx="1946462" cy="1946462"/>
          </a:xfrm>
          <a:prstGeom prst="rect">
            <a:avLst/>
          </a:prstGeom>
          <a:noFill/>
          <a:extLst>
            <a:ext uri="{909E8E84-426E-40DD-AFC4-6F175D3DCCD1}">
              <a14:hiddenFill xmlns:a14="http://schemas.microsoft.com/office/drawing/2010/main">
                <a:solidFill>
                  <a:srgbClr val="FFFFFF"/>
                </a:solidFill>
              </a14:hiddenFill>
            </a:ext>
          </a:extLst>
        </p:spPr>
      </p:pic>
      <p:grpSp>
        <p:nvGrpSpPr>
          <p:cNvPr id="243" name="Google Shape;8549;p53"/>
          <p:cNvGrpSpPr/>
          <p:nvPr/>
        </p:nvGrpSpPr>
        <p:grpSpPr>
          <a:xfrm>
            <a:off x="2415139" y="2728704"/>
            <a:ext cx="5000220" cy="45719"/>
            <a:chOff x="1471412" y="442955"/>
            <a:chExt cx="2520132" cy="11949"/>
          </a:xfrm>
          <a:solidFill>
            <a:schemeClr val="bg1"/>
          </a:solidFill>
        </p:grpSpPr>
        <p:cxnSp>
          <p:nvCxnSpPr>
            <p:cNvPr id="249" name="Google Shape;8555;p53"/>
            <p:cNvCxnSpPr/>
            <p:nvPr/>
          </p:nvCxnSpPr>
          <p:spPr>
            <a:xfrm flipV="1">
              <a:off x="1471412" y="444242"/>
              <a:ext cx="751673" cy="10662"/>
            </a:xfrm>
            <a:prstGeom prst="straightConnector1">
              <a:avLst/>
            </a:prstGeom>
            <a:grpFill/>
            <a:ln w="9525" cap="flat" cmpd="sng">
              <a:solidFill>
                <a:srgbClr val="5F7D95"/>
              </a:solidFill>
              <a:prstDash val="solid"/>
              <a:round/>
              <a:headEnd type="none" w="med" len="med"/>
              <a:tailEnd type="none" w="med" len="med"/>
            </a:ln>
          </p:spPr>
        </p:cxnSp>
        <p:cxnSp>
          <p:nvCxnSpPr>
            <p:cNvPr id="250" name="Google Shape;8556;p53"/>
            <p:cNvCxnSpPr/>
            <p:nvPr/>
          </p:nvCxnSpPr>
          <p:spPr>
            <a:xfrm>
              <a:off x="3097304" y="442955"/>
              <a:ext cx="894240" cy="0"/>
            </a:xfrm>
            <a:prstGeom prst="straightConnector1">
              <a:avLst/>
            </a:prstGeom>
            <a:grpFill/>
            <a:ln w="9525" cap="flat" cmpd="sng">
              <a:solidFill>
                <a:srgbClr val="5F7D95"/>
              </a:solidFill>
              <a:prstDash val="solid"/>
              <a:round/>
              <a:headEnd type="none" w="med" len="med"/>
              <a:tailEnd type="none" w="med" len="med"/>
            </a:ln>
          </p:spPr>
        </p:cxnSp>
      </p:grpSp>
      <p:pic>
        <p:nvPicPr>
          <p:cNvPr id="6171" name="Picture 27" descr="C:\Users\Salah\Pictures\test\notepad 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8544" y="1917752"/>
            <a:ext cx="1673721" cy="1673721"/>
          </a:xfrm>
          <a:prstGeom prst="rect">
            <a:avLst/>
          </a:prstGeom>
          <a:noFill/>
          <a:extLst>
            <a:ext uri="{909E8E84-426E-40DD-AFC4-6F175D3DCCD1}">
              <a14:hiddenFill xmlns:a14="http://schemas.microsoft.com/office/drawing/2010/main">
                <a:solidFill>
                  <a:srgbClr val="FFFFFF"/>
                </a:solidFill>
              </a14:hiddenFill>
            </a:ext>
          </a:extLst>
        </p:spPr>
      </p:pic>
      <p:sp>
        <p:nvSpPr>
          <p:cNvPr id="288" name="TextBox 287"/>
          <p:cNvSpPr txBox="1"/>
          <p:nvPr/>
        </p:nvSpPr>
        <p:spPr>
          <a:xfrm>
            <a:off x="3948226" y="3360887"/>
            <a:ext cx="2090251" cy="707886"/>
          </a:xfrm>
          <a:prstGeom prst="rect">
            <a:avLst/>
          </a:prstGeom>
          <a:noFill/>
        </p:spPr>
        <p:txBody>
          <a:bodyPr wrap="square" rtlCol="0">
            <a:spAutoFit/>
          </a:bodyPr>
          <a:lstStyle/>
          <a:p>
            <a:r>
              <a:rPr lang="en-US" sz="2000" b="1" dirty="0" smtClean="0">
                <a:solidFill>
                  <a:schemeClr val="tx2"/>
                </a:solidFill>
              </a:rPr>
              <a:t>Trained ML models</a:t>
            </a:r>
            <a:endParaRPr lang="en-US" sz="2000" b="1" dirty="0">
              <a:solidFill>
                <a:schemeClr val="tx2"/>
              </a:solidFill>
            </a:endParaRPr>
          </a:p>
        </p:txBody>
      </p:sp>
      <p:sp>
        <p:nvSpPr>
          <p:cNvPr id="290" name="TextBox 289"/>
          <p:cNvSpPr txBox="1"/>
          <p:nvPr/>
        </p:nvSpPr>
        <p:spPr>
          <a:xfrm>
            <a:off x="636557" y="3514775"/>
            <a:ext cx="1672587" cy="400110"/>
          </a:xfrm>
          <a:prstGeom prst="rect">
            <a:avLst/>
          </a:prstGeom>
          <a:noFill/>
        </p:spPr>
        <p:txBody>
          <a:bodyPr wrap="square" rtlCol="0">
            <a:spAutoFit/>
          </a:bodyPr>
          <a:lstStyle/>
          <a:p>
            <a:r>
              <a:rPr lang="en-US" sz="2000" b="1" dirty="0" smtClean="0">
                <a:solidFill>
                  <a:schemeClr val="tx2"/>
                </a:solidFill>
              </a:rPr>
              <a:t>Faults data</a:t>
            </a:r>
            <a:endParaRPr lang="en-US" sz="2000" b="1" dirty="0">
              <a:solidFill>
                <a:schemeClr val="tx2"/>
              </a:solidFill>
            </a:endParaRPr>
          </a:p>
        </p:txBody>
      </p:sp>
      <p:sp>
        <p:nvSpPr>
          <p:cNvPr id="291" name="TextBox 290"/>
          <p:cNvSpPr txBox="1"/>
          <p:nvPr/>
        </p:nvSpPr>
        <p:spPr>
          <a:xfrm>
            <a:off x="7537659" y="3587037"/>
            <a:ext cx="1377741" cy="707886"/>
          </a:xfrm>
          <a:prstGeom prst="rect">
            <a:avLst/>
          </a:prstGeom>
          <a:noFill/>
        </p:spPr>
        <p:txBody>
          <a:bodyPr wrap="square" rtlCol="0">
            <a:spAutoFit/>
          </a:bodyPr>
          <a:lstStyle/>
          <a:p>
            <a:r>
              <a:rPr lang="en-US" sz="2000" b="1" dirty="0" smtClean="0">
                <a:solidFill>
                  <a:schemeClr val="tx2"/>
                </a:solidFill>
              </a:rPr>
              <a:t>Detection results</a:t>
            </a:r>
            <a:endParaRPr lang="en-US" sz="2000" b="1" dirty="0">
              <a:solidFill>
                <a:schemeClr val="tx2"/>
              </a:solidFill>
            </a:endParaRPr>
          </a:p>
        </p:txBody>
      </p:sp>
    </p:spTree>
    <p:extLst>
      <p:ext uri="{BB962C8B-B14F-4D97-AF65-F5344CB8AC3E}">
        <p14:creationId xmlns:p14="http://schemas.microsoft.com/office/powerpoint/2010/main" val="417823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wipe(down)">
                                      <p:cBhvr>
                                        <p:cTn id="12" dur="500"/>
                                        <p:tgtEl>
                                          <p:spTgt spid="243"/>
                                        </p:tgtEl>
                                      </p:cBhvr>
                                    </p:animEffect>
                                  </p:childTnLst>
                                </p:cTn>
                              </p:par>
                              <p:par>
                                <p:cTn id="13" presetID="14" presetClass="entr" presetSubtype="1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randombar(horizontal)">
                                      <p:cBhvr>
                                        <p:cTn id="15" dur="500"/>
                                        <p:tgtEl>
                                          <p:spTgt spid="6146"/>
                                        </p:tgtEl>
                                      </p:cBhvr>
                                    </p:animEffect>
                                  </p:childTnLst>
                                </p:cTn>
                              </p:par>
                              <p:par>
                                <p:cTn id="16" presetID="14" presetClass="entr" presetSubtype="10" fill="hold" nodeType="with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randombar(horizontal)">
                                      <p:cBhvr>
                                        <p:cTn id="18" dur="500"/>
                                        <p:tgtEl>
                                          <p:spTgt spid="6147"/>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nodeType="withEffect">
                                  <p:stCondLst>
                                    <p:cond delay="0"/>
                                  </p:stCondLst>
                                  <p:childTnLst>
                                    <p:set>
                                      <p:cBhvr>
                                        <p:cTn id="23" dur="1" fill="hold">
                                          <p:stCondLst>
                                            <p:cond delay="0"/>
                                          </p:stCondLst>
                                        </p:cTn>
                                        <p:tgtEl>
                                          <p:spTgt spid="6150"/>
                                        </p:tgtEl>
                                        <p:attrNameLst>
                                          <p:attrName>style.visibility</p:attrName>
                                        </p:attrNameLst>
                                      </p:cBhvr>
                                      <p:to>
                                        <p:strVal val="visible"/>
                                      </p:to>
                                    </p:set>
                                    <p:animEffect transition="in" filter="randombar(horizontal)">
                                      <p:cBhvr>
                                        <p:cTn id="24" dur="500"/>
                                        <p:tgtEl>
                                          <p:spTgt spid="6150"/>
                                        </p:tgtEl>
                                      </p:cBhvr>
                                    </p:animEffect>
                                  </p:childTnLst>
                                </p:cTn>
                              </p:par>
                              <p:par>
                                <p:cTn id="25" presetID="8" presetClass="emph" presetSubtype="0" repeatCount="indefinite" fill="hold" nodeType="withEffect">
                                  <p:stCondLst>
                                    <p:cond delay="0"/>
                                  </p:stCondLst>
                                  <p:childTnLst>
                                    <p:animRot by="21600000">
                                      <p:cBhvr>
                                        <p:cTn id="26" dur="5000" fill="hold"/>
                                        <p:tgtEl>
                                          <p:spTgt spid="6146"/>
                                        </p:tgtEl>
                                        <p:attrNameLst>
                                          <p:attrName>r</p:attrName>
                                        </p:attrNameLst>
                                      </p:cBhvr>
                                    </p:animRot>
                                  </p:childTnLst>
                                </p:cTn>
                              </p:par>
                              <p:par>
                                <p:cTn id="27" presetID="8" presetClass="emph" presetSubtype="0" repeatCount="indefinite" fill="hold" nodeType="withEffect">
                                  <p:stCondLst>
                                    <p:cond delay="0"/>
                                  </p:stCondLst>
                                  <p:childTnLst>
                                    <p:animRot by="21600000">
                                      <p:cBhvr>
                                        <p:cTn id="28" dur="5000" fill="hold"/>
                                        <p:tgtEl>
                                          <p:spTgt spid="6147"/>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0"/>
                                        </p:tgtEl>
                                        <p:attrNameLst>
                                          <p:attrName>style.visibility</p:attrName>
                                        </p:attrNameLst>
                                      </p:cBhvr>
                                      <p:to>
                                        <p:strVal val="visible"/>
                                      </p:to>
                                    </p:set>
                                    <p:animEffect transition="in" filter="wipe(down)">
                                      <p:cBhvr>
                                        <p:cTn id="33" dur="900"/>
                                        <p:tgtEl>
                                          <p:spTgt spid="29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800"/>
                                        <p:tgtEl>
                                          <p:spTgt spid="5"/>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88"/>
                                        </p:tgtEl>
                                        <p:attrNameLst>
                                          <p:attrName>style.visibility</p:attrName>
                                        </p:attrNameLst>
                                      </p:cBhvr>
                                      <p:to>
                                        <p:strVal val="visible"/>
                                      </p:to>
                                    </p:set>
                                    <p:animEffect transition="in" filter="randombar(horizontal)">
                                      <p:cBhvr>
                                        <p:cTn id="41" dur="1100"/>
                                        <p:tgtEl>
                                          <p:spTgt spid="2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91"/>
                                        </p:tgtEl>
                                        <p:attrNameLst>
                                          <p:attrName>style.visibility</p:attrName>
                                        </p:attrNameLst>
                                      </p:cBhvr>
                                      <p:to>
                                        <p:strVal val="visible"/>
                                      </p:to>
                                    </p:set>
                                    <p:animEffect transition="in" filter="wipe(down)">
                                      <p:cBhvr>
                                        <p:cTn id="46" dur="900"/>
                                        <p:tgtEl>
                                          <p:spTgt spid="291"/>
                                        </p:tgtEl>
                                      </p:cBhvr>
                                    </p:animEffect>
                                  </p:childTnLst>
                                </p:cTn>
                              </p:par>
                              <p:par>
                                <p:cTn id="47" presetID="14" presetClass="entr" presetSubtype="10" fill="hold" nodeType="withEffect">
                                  <p:stCondLst>
                                    <p:cond delay="0"/>
                                  </p:stCondLst>
                                  <p:childTnLst>
                                    <p:set>
                                      <p:cBhvr>
                                        <p:cTn id="48" dur="1" fill="hold">
                                          <p:stCondLst>
                                            <p:cond delay="0"/>
                                          </p:stCondLst>
                                        </p:cTn>
                                        <p:tgtEl>
                                          <p:spTgt spid="6171"/>
                                        </p:tgtEl>
                                        <p:attrNameLst>
                                          <p:attrName>style.visibility</p:attrName>
                                        </p:attrNameLst>
                                      </p:cBhvr>
                                      <p:to>
                                        <p:strVal val="visible"/>
                                      </p:to>
                                    </p:set>
                                    <p:animEffect transition="in" filter="randombar(horizontal)">
                                      <p:cBhvr>
                                        <p:cTn id="49" dur="900"/>
                                        <p:tgtEl>
                                          <p:spTgt spid="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288" grpId="0"/>
      <p:bldP spid="290" grpId="0"/>
      <p:bldP spid="2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80999" y="590550"/>
            <a:ext cx="4343401"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DATA-BASE ANALYSIS</a:t>
            </a:r>
            <a:endParaRPr dirty="0"/>
          </a:p>
        </p:txBody>
      </p:sp>
      <p:sp>
        <p:nvSpPr>
          <p:cNvPr id="175" name="Google Shape;175;p30"/>
          <p:cNvSpPr txBox="1">
            <a:spLocks noGrp="1"/>
          </p:cNvSpPr>
          <p:nvPr>
            <p:ph type="subTitle" idx="1"/>
          </p:nvPr>
        </p:nvSpPr>
        <p:spPr>
          <a:xfrm>
            <a:off x="4917750" y="3290550"/>
            <a:ext cx="3311850" cy="729000"/>
          </a:xfrm>
          <a:prstGeom prst="rect">
            <a:avLst/>
          </a:prstGeom>
        </p:spPr>
        <p:txBody>
          <a:bodyPr spcFirstLastPara="1" wrap="square" lIns="91425" tIns="91425" rIns="91425" bIns="91425" anchor="t" anchorCtr="0">
            <a:noAutofit/>
          </a:bodyPr>
          <a:lstStyle/>
          <a:p>
            <a:pPr marL="0" lvl="0" indent="0">
              <a:spcAft>
                <a:spcPts val="1600"/>
              </a:spcAft>
            </a:pPr>
            <a:r>
              <a:rPr lang="en-US" sz="2000" dirty="0" smtClean="0"/>
              <a:t>Visualization </a:t>
            </a:r>
            <a:r>
              <a:rPr lang="en-US" sz="2000" dirty="0"/>
              <a:t>and Analysis of our data-sets and signals</a:t>
            </a:r>
            <a:endParaRPr lang="en-US" sz="2000" dirty="0"/>
          </a:p>
        </p:txBody>
      </p:sp>
      <p:sp>
        <p:nvSpPr>
          <p:cNvPr id="176" name="Google Shape;176;p30"/>
          <p:cNvSpPr txBox="1">
            <a:spLocks noGrp="1"/>
          </p:cNvSpPr>
          <p:nvPr>
            <p:ph type="title" idx="2"/>
          </p:nvPr>
        </p:nvSpPr>
        <p:spPr>
          <a:xfrm>
            <a:off x="4849170" y="1001125"/>
            <a:ext cx="216123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262150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838200" y="1047750"/>
            <a:ext cx="7543800" cy="3381790"/>
          </a:xfrm>
          <a:prstGeom prst="rect">
            <a:avLst/>
          </a:prstGeom>
        </p:spPr>
        <p:txBody>
          <a:bodyPr spcFirstLastPara="1" wrap="square" lIns="91425" tIns="91425" rIns="91425" bIns="91425" anchor="ctr" anchorCtr="0">
            <a:noAutofit/>
          </a:bodyPr>
          <a:lstStyle/>
          <a:p>
            <a:pPr marL="0" lvl="0" indent="0"/>
            <a:r>
              <a:rPr lang="en-US" sz="3000" dirty="0" smtClean="0"/>
              <a:t>   Data and with big amount is collected from industry and however obtaining the appropriate data with the quality and quantity needed is still challenging for research . For </a:t>
            </a:r>
            <a:r>
              <a:rPr lang="en-US" sz="3000" dirty="0"/>
              <a:t>our study we used a bench-mark data set provided by Paderborn University </a:t>
            </a:r>
            <a:r>
              <a:rPr lang="en-US" sz="3000" dirty="0" smtClean="0"/>
              <a:t>.</a:t>
            </a:r>
            <a:endParaRPr lang="en-US" sz="3000" dirty="0" smtClean="0"/>
          </a:p>
        </p:txBody>
      </p:sp>
      <p:sp>
        <p:nvSpPr>
          <p:cNvPr id="186" name="Google Shape;186;p31"/>
          <p:cNvSpPr txBox="1">
            <a:spLocks noGrp="1"/>
          </p:cNvSpPr>
          <p:nvPr>
            <p:ph type="title"/>
          </p:nvPr>
        </p:nvSpPr>
        <p:spPr>
          <a:xfrm>
            <a:off x="228600" y="361950"/>
            <a:ext cx="853439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PRESENTATION OF THE USED DATA-BASE</a:t>
            </a:r>
            <a:endParaRPr sz="4000" dirty="0"/>
          </a:p>
        </p:txBody>
      </p:sp>
      <p:cxnSp>
        <p:nvCxnSpPr>
          <p:cNvPr id="258" name="Google Shape;258;p31"/>
          <p:cNvCxnSpPr/>
          <p:nvPr/>
        </p:nvCxnSpPr>
        <p:spPr>
          <a:xfrm>
            <a:off x="762000" y="1276350"/>
            <a:ext cx="0" cy="30480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80866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219200" y="1428750"/>
            <a:ext cx="7162800" cy="1905000"/>
          </a:xfrm>
          <a:prstGeom prst="rect">
            <a:avLst/>
          </a:prstGeom>
        </p:spPr>
        <p:txBody>
          <a:bodyPr spcFirstLastPara="1" wrap="square" lIns="91425" tIns="91425" rIns="91425" bIns="91425" anchor="ctr" anchorCtr="0">
            <a:noAutofit/>
          </a:bodyPr>
          <a:lstStyle/>
          <a:p>
            <a:pPr marL="0" lvl="0" indent="0"/>
            <a:r>
              <a:rPr lang="en-US" sz="3000" dirty="0" smtClean="0"/>
              <a:t>   </a:t>
            </a:r>
            <a:r>
              <a:rPr lang="en-US" sz="3000" dirty="0"/>
              <a:t>To make a view on the data-set , we will apply envelope technique to the signals , for vibration and currents measurements we will find next results</a:t>
            </a:r>
          </a:p>
        </p:txBody>
      </p:sp>
      <p:sp>
        <p:nvSpPr>
          <p:cNvPr id="186" name="Google Shape;186;p31"/>
          <p:cNvSpPr txBox="1">
            <a:spLocks noGrp="1"/>
          </p:cNvSpPr>
          <p:nvPr>
            <p:ph type="title"/>
          </p:nvPr>
        </p:nvSpPr>
        <p:spPr>
          <a:xfrm>
            <a:off x="718615"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View on the data signals</a:t>
            </a:r>
            <a:endParaRPr sz="4000" dirty="0"/>
          </a:p>
        </p:txBody>
      </p:sp>
      <p:cxnSp>
        <p:nvCxnSpPr>
          <p:cNvPr id="258" name="Google Shape;258;p31"/>
          <p:cNvCxnSpPr/>
          <p:nvPr/>
        </p:nvCxnSpPr>
        <p:spPr>
          <a:xfrm>
            <a:off x="990600" y="12763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00148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718615"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View on the data signals</a:t>
            </a:r>
            <a:endParaRPr sz="4000" dirty="0"/>
          </a:p>
        </p:txBody>
      </p:sp>
      <p:cxnSp>
        <p:nvCxnSpPr>
          <p:cNvPr id="258" name="Google Shape;258;p31"/>
          <p:cNvCxnSpPr/>
          <p:nvPr/>
        </p:nvCxnSpPr>
        <p:spPr>
          <a:xfrm>
            <a:off x="990600" y="1276350"/>
            <a:ext cx="0" cy="2590800"/>
          </a:xfrm>
          <a:prstGeom prst="straightConnector1">
            <a:avLst/>
          </a:prstGeom>
          <a:noFill/>
          <a:ln w="19050" cap="flat" cmpd="sng">
            <a:solidFill>
              <a:schemeClr val="lt2"/>
            </a:solidFill>
            <a:prstDash val="solid"/>
            <a:round/>
            <a:headEnd type="oval" w="med" len="med"/>
            <a:tailEnd type="oval" w="med" len="med"/>
          </a:ln>
        </p:spPr>
      </p:cxnSp>
      <p:pic>
        <p:nvPicPr>
          <p:cNvPr id="1026" name="Picture 2" descr="D:\Programming workbench\PFE\Docs\seleted__data\currentPl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279" y="1276350"/>
            <a:ext cx="3244811" cy="243268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ogramming workbench\PFE\Docs\seleted__data\vibrationPl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199" y="1276350"/>
            <a:ext cx="3311525" cy="24326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270760" y="4019550"/>
            <a:ext cx="990600" cy="307777"/>
          </a:xfrm>
          <a:prstGeom prst="rect">
            <a:avLst/>
          </a:prstGeom>
          <a:noFill/>
        </p:spPr>
        <p:txBody>
          <a:bodyPr wrap="square" rtlCol="0">
            <a:spAutoFit/>
          </a:bodyPr>
          <a:lstStyle/>
          <a:p>
            <a:r>
              <a:rPr lang="en-US" b="1" dirty="0" smtClean="0">
                <a:solidFill>
                  <a:schemeClr val="tx2"/>
                </a:solidFill>
              </a:rPr>
              <a:t>Current</a:t>
            </a:r>
            <a:endParaRPr lang="en-US" b="1" dirty="0">
              <a:solidFill>
                <a:schemeClr val="tx2"/>
              </a:solidFill>
            </a:endParaRPr>
          </a:p>
        </p:txBody>
      </p:sp>
      <p:sp>
        <p:nvSpPr>
          <p:cNvPr id="9" name="TextBox 8"/>
          <p:cNvSpPr txBox="1"/>
          <p:nvPr/>
        </p:nvSpPr>
        <p:spPr>
          <a:xfrm>
            <a:off x="6189661" y="4019549"/>
            <a:ext cx="990600" cy="307777"/>
          </a:xfrm>
          <a:prstGeom prst="rect">
            <a:avLst/>
          </a:prstGeom>
          <a:noFill/>
        </p:spPr>
        <p:txBody>
          <a:bodyPr wrap="square" rtlCol="0">
            <a:spAutoFit/>
          </a:bodyPr>
          <a:lstStyle/>
          <a:p>
            <a:r>
              <a:rPr lang="en-US" b="1" dirty="0" smtClean="0">
                <a:solidFill>
                  <a:schemeClr val="tx2"/>
                </a:solidFill>
              </a:rPr>
              <a:t>Vibration</a:t>
            </a:r>
            <a:endParaRPr lang="en-US" b="1" dirty="0">
              <a:solidFill>
                <a:schemeClr val="tx2"/>
              </a:solidFill>
            </a:endParaRPr>
          </a:p>
        </p:txBody>
      </p:sp>
    </p:spTree>
    <p:extLst>
      <p:ext uri="{BB962C8B-B14F-4D97-AF65-F5344CB8AC3E}">
        <p14:creationId xmlns:p14="http://schemas.microsoft.com/office/powerpoint/2010/main" val="165646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143000" y="1504950"/>
            <a:ext cx="7239000" cy="2971800"/>
          </a:xfrm>
          <a:prstGeom prst="rect">
            <a:avLst/>
          </a:prstGeom>
        </p:spPr>
        <p:txBody>
          <a:bodyPr spcFirstLastPara="1" wrap="square" lIns="91425" tIns="91425" rIns="91425" bIns="91425" anchor="ctr" anchorCtr="0">
            <a:noAutofit/>
          </a:bodyPr>
          <a:lstStyle/>
          <a:p>
            <a:pPr marL="0" lvl="0" indent="0"/>
            <a:r>
              <a:rPr lang="en-US" sz="3000" dirty="0" smtClean="0"/>
              <a:t>   By using wavelet packet decomposition we were able to visualize different clustering of health states of bearing, which  means that good results might be obtained with machine learning algorithms</a:t>
            </a:r>
          </a:p>
          <a:p>
            <a:pPr marL="0" lvl="0" indent="0"/>
            <a:endParaRPr lang="en-US" sz="1600" dirty="0" smtClean="0"/>
          </a:p>
        </p:txBody>
      </p:sp>
      <p:sp>
        <p:nvSpPr>
          <p:cNvPr id="186" name="Google Shape;186;p31"/>
          <p:cNvSpPr txBox="1">
            <a:spLocks noGrp="1"/>
          </p:cNvSpPr>
          <p:nvPr>
            <p:ph type="title"/>
          </p:nvPr>
        </p:nvSpPr>
        <p:spPr>
          <a:xfrm>
            <a:off x="457200" y="133350"/>
            <a:ext cx="8305800" cy="1066800"/>
          </a:xfrm>
          <a:prstGeom prst="rect">
            <a:avLst/>
          </a:prstGeom>
        </p:spPr>
        <p:txBody>
          <a:bodyPr spcFirstLastPara="1" wrap="square" lIns="91425" tIns="91425" rIns="91425" bIns="91425" anchor="t" anchorCtr="0">
            <a:noAutofit/>
          </a:bodyPr>
          <a:lstStyle/>
          <a:p>
            <a:pPr lvl="0"/>
            <a:r>
              <a:rPr lang="en-US" sz="4000" dirty="0"/>
              <a:t>Clustering different </a:t>
            </a:r>
            <a:r>
              <a:rPr lang="en-US" sz="4000" dirty="0" smtClean="0"/>
              <a:t>health states of bearings</a:t>
            </a:r>
            <a:endParaRPr sz="4000" dirty="0"/>
          </a:p>
        </p:txBody>
      </p:sp>
      <p:cxnSp>
        <p:nvCxnSpPr>
          <p:cNvPr id="258" name="Google Shape;258;p31"/>
          <p:cNvCxnSpPr/>
          <p:nvPr/>
        </p:nvCxnSpPr>
        <p:spPr>
          <a:xfrm>
            <a:off x="741680" y="1657350"/>
            <a:ext cx="0" cy="28194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7718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770933" y="151626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smtClean="0"/>
              <a:t>INTRODUCTION</a:t>
            </a:r>
            <a:endParaRPr dirty="0"/>
          </a:p>
        </p:txBody>
      </p:sp>
      <p:sp>
        <p:nvSpPr>
          <p:cNvPr id="116" name="Google Shape;116;p26"/>
          <p:cNvSpPr txBox="1">
            <a:spLocks noGrp="1"/>
          </p:cNvSpPr>
          <p:nvPr>
            <p:ph type="subTitle" idx="1"/>
          </p:nvPr>
        </p:nvSpPr>
        <p:spPr>
          <a:xfrm>
            <a:off x="770932" y="1843215"/>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smtClean="0"/>
              <a:t>A brief of our study aim</a:t>
            </a:r>
            <a:endParaRPr dirty="0"/>
          </a:p>
        </p:txBody>
      </p:sp>
      <p:sp>
        <p:nvSpPr>
          <p:cNvPr id="117" name="Google Shape;117;p26"/>
          <p:cNvSpPr txBox="1">
            <a:spLocks noGrp="1"/>
          </p:cNvSpPr>
          <p:nvPr>
            <p:ph type="title" idx="2"/>
          </p:nvPr>
        </p:nvSpPr>
        <p:spPr>
          <a:xfrm>
            <a:off x="3417283" y="1466967"/>
            <a:ext cx="2774514"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smtClean="0"/>
              <a:t>DATA-BASE ANLYSIS</a:t>
            </a:r>
            <a:endParaRPr dirty="0"/>
          </a:p>
        </p:txBody>
      </p:sp>
      <p:sp>
        <p:nvSpPr>
          <p:cNvPr id="118" name="Google Shape;118;p26"/>
          <p:cNvSpPr txBox="1">
            <a:spLocks noGrp="1"/>
          </p:cNvSpPr>
          <p:nvPr>
            <p:ph type="subTitle" idx="3"/>
          </p:nvPr>
        </p:nvSpPr>
        <p:spPr>
          <a:xfrm>
            <a:off x="3417284" y="1793942"/>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smtClean="0"/>
              <a:t>Visualisation and Analysis of our data-sets and signals</a:t>
            </a:r>
            <a:endParaRPr dirty="0"/>
          </a:p>
        </p:txBody>
      </p:sp>
      <p:sp>
        <p:nvSpPr>
          <p:cNvPr id="119" name="Google Shape;119;p26"/>
          <p:cNvSpPr txBox="1">
            <a:spLocks noGrp="1"/>
          </p:cNvSpPr>
          <p:nvPr>
            <p:ph type="title" idx="4"/>
          </p:nvPr>
        </p:nvSpPr>
        <p:spPr>
          <a:xfrm>
            <a:off x="1524000" y="2854400"/>
            <a:ext cx="2641888"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smtClean="0"/>
              <a:t>ML GENERALITIES</a:t>
            </a:r>
            <a:endParaRPr dirty="0"/>
          </a:p>
        </p:txBody>
      </p:sp>
      <p:sp>
        <p:nvSpPr>
          <p:cNvPr id="120" name="Google Shape;120;p26"/>
          <p:cNvSpPr txBox="1">
            <a:spLocks noGrp="1"/>
          </p:cNvSpPr>
          <p:nvPr>
            <p:ph type="subTitle" idx="5"/>
          </p:nvPr>
        </p:nvSpPr>
        <p:spPr>
          <a:xfrm>
            <a:off x="1524000" y="318135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smtClean="0"/>
              <a:t>Generalties on the machine learning</a:t>
            </a:r>
            <a:endParaRPr dirty="0"/>
          </a:p>
        </p:txBody>
      </p:sp>
      <p:sp>
        <p:nvSpPr>
          <p:cNvPr id="121" name="Google Shape;121;p26"/>
          <p:cNvSpPr txBox="1">
            <a:spLocks noGrp="1"/>
          </p:cNvSpPr>
          <p:nvPr>
            <p:ph type="title" idx="6"/>
          </p:nvPr>
        </p:nvSpPr>
        <p:spPr>
          <a:xfrm>
            <a:off x="5029200" y="2854375"/>
            <a:ext cx="284595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smtClean="0"/>
              <a:t>FAULTS DETECTION</a:t>
            </a:r>
            <a:endParaRPr dirty="0"/>
          </a:p>
        </p:txBody>
      </p:sp>
      <p:sp>
        <p:nvSpPr>
          <p:cNvPr id="122" name="Google Shape;122;p26"/>
          <p:cNvSpPr txBox="1">
            <a:spLocks noGrp="1"/>
          </p:cNvSpPr>
          <p:nvPr>
            <p:ph type="subTitle" idx="7"/>
          </p:nvPr>
        </p:nvSpPr>
        <p:spPr>
          <a:xfrm>
            <a:off x="5029200" y="3181350"/>
            <a:ext cx="2339100" cy="644700"/>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US" dirty="0"/>
              <a:t>Bearing faults diagnosis and detection</a:t>
            </a:r>
          </a:p>
        </p:txBody>
      </p:sp>
      <p:sp>
        <p:nvSpPr>
          <p:cNvPr id="123" name="Google Shape;123;p26"/>
          <p:cNvSpPr txBox="1">
            <a:spLocks noGrp="1"/>
          </p:cNvSpPr>
          <p:nvPr>
            <p:ph type="title" idx="8"/>
          </p:nvPr>
        </p:nvSpPr>
        <p:spPr>
          <a:xfrm>
            <a:off x="924000" y="315025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152401" y="1788418"/>
            <a:ext cx="487357"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4308900" y="315091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04</a:t>
            </a:r>
            <a:endParaRPr dirty="0"/>
          </a:p>
        </p:txBody>
      </p:sp>
      <p:sp>
        <p:nvSpPr>
          <p:cNvPr id="126" name="Google Shape;126;p26"/>
          <p:cNvSpPr txBox="1">
            <a:spLocks noGrp="1"/>
          </p:cNvSpPr>
          <p:nvPr>
            <p:ph type="title" idx="14"/>
          </p:nvPr>
        </p:nvSpPr>
        <p:spPr>
          <a:xfrm>
            <a:off x="2801345" y="173439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127" name="Google Shape;127;p26"/>
          <p:cNvCxnSpPr/>
          <p:nvPr/>
        </p:nvCxnSpPr>
        <p:spPr>
          <a:xfrm>
            <a:off x="1524000" y="304636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3401345" y="1638083"/>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4908900" y="304570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639758" y="1683868"/>
            <a:ext cx="0" cy="630600"/>
          </a:xfrm>
          <a:prstGeom prst="straightConnector1">
            <a:avLst/>
          </a:prstGeom>
          <a:noFill/>
          <a:ln w="19050" cap="flat" cmpd="sng">
            <a:solidFill>
              <a:schemeClr val="lt2"/>
            </a:solidFill>
            <a:prstDash val="solid"/>
            <a:round/>
            <a:headEnd type="oval" w="med" len="med"/>
            <a:tailEnd type="oval" w="med" len="med"/>
          </a:ln>
        </p:spPr>
      </p:cxnSp>
      <p:sp>
        <p:nvSpPr>
          <p:cNvPr id="18" name="Google Shape;121;p26"/>
          <p:cNvSpPr txBox="1">
            <a:spLocks/>
          </p:cNvSpPr>
          <p:nvPr/>
        </p:nvSpPr>
        <p:spPr>
          <a:xfrm>
            <a:off x="6705600" y="1438515"/>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smtClean="0"/>
              <a:t>CONCLUSION</a:t>
            </a:r>
            <a:endParaRPr lang="en-US" dirty="0"/>
          </a:p>
        </p:txBody>
      </p:sp>
      <p:sp>
        <p:nvSpPr>
          <p:cNvPr id="19" name="Google Shape;122;p26"/>
          <p:cNvSpPr txBox="1">
            <a:spLocks/>
          </p:cNvSpPr>
          <p:nvPr/>
        </p:nvSpPr>
        <p:spPr>
          <a:xfrm>
            <a:off x="6705600" y="1765490"/>
            <a:ext cx="2339100"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pPr>
            <a:r>
              <a:rPr lang="en-US" dirty="0" smtClean="0"/>
              <a:t>A small conclusion of our work</a:t>
            </a:r>
            <a:endParaRPr lang="en-US" dirty="0"/>
          </a:p>
        </p:txBody>
      </p:sp>
      <p:sp>
        <p:nvSpPr>
          <p:cNvPr id="20" name="Google Shape;125;p26"/>
          <p:cNvSpPr txBox="1">
            <a:spLocks/>
          </p:cNvSpPr>
          <p:nvPr/>
        </p:nvSpPr>
        <p:spPr>
          <a:xfrm>
            <a:off x="6002823" y="1734398"/>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smtClean="0"/>
              <a:t>05</a:t>
            </a:r>
            <a:endParaRPr lang="en" dirty="0"/>
          </a:p>
        </p:txBody>
      </p:sp>
      <p:cxnSp>
        <p:nvCxnSpPr>
          <p:cNvPr id="21" name="Google Shape;129;p26"/>
          <p:cNvCxnSpPr/>
          <p:nvPr/>
        </p:nvCxnSpPr>
        <p:spPr>
          <a:xfrm>
            <a:off x="6585300" y="1629848"/>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anim calcmode="lin" valueType="num">
                                      <p:cBhvr>
                                        <p:cTn id="8" dur="1000" fill="hold"/>
                                        <p:tgtEl>
                                          <p:spTgt spid="124"/>
                                        </p:tgtEl>
                                        <p:attrNameLst>
                                          <p:attrName>ppt_x</p:attrName>
                                        </p:attrNameLst>
                                      </p:cBhvr>
                                      <p:tavLst>
                                        <p:tav tm="0">
                                          <p:val>
                                            <p:strVal val="#ppt_x"/>
                                          </p:val>
                                        </p:tav>
                                        <p:tav tm="100000">
                                          <p:val>
                                            <p:strVal val="#ppt_x"/>
                                          </p:val>
                                        </p:tav>
                                      </p:tavLst>
                                    </p:anim>
                                    <p:anim calcmode="lin" valueType="num">
                                      <p:cBhvr>
                                        <p:cTn id="9" dur="1000" fill="hold"/>
                                        <p:tgtEl>
                                          <p:spTgt spid="12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1000"/>
                                        <p:tgtEl>
                                          <p:spTgt spid="130"/>
                                        </p:tgtEl>
                                      </p:cBhvr>
                                    </p:animEffect>
                                    <p:anim calcmode="lin" valueType="num">
                                      <p:cBhvr>
                                        <p:cTn id="13" dur="1000" fill="hold"/>
                                        <p:tgtEl>
                                          <p:spTgt spid="130"/>
                                        </p:tgtEl>
                                        <p:attrNameLst>
                                          <p:attrName>ppt_x</p:attrName>
                                        </p:attrNameLst>
                                      </p:cBhvr>
                                      <p:tavLst>
                                        <p:tav tm="0">
                                          <p:val>
                                            <p:strVal val="#ppt_x"/>
                                          </p:val>
                                        </p:tav>
                                        <p:tav tm="100000">
                                          <p:val>
                                            <p:strVal val="#ppt_x"/>
                                          </p:val>
                                        </p:tav>
                                      </p:tavLst>
                                    </p:anim>
                                    <p:anim calcmode="lin" valueType="num">
                                      <p:cBhvr>
                                        <p:cTn id="14" dur="1000" fill="hold"/>
                                        <p:tgtEl>
                                          <p:spTgt spid="1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1000"/>
                                        <p:tgtEl>
                                          <p:spTgt spid="115"/>
                                        </p:tgtEl>
                                      </p:cBhvr>
                                    </p:animEffect>
                                    <p:anim calcmode="lin" valueType="num">
                                      <p:cBhvr>
                                        <p:cTn id="18" dur="1000" fill="hold"/>
                                        <p:tgtEl>
                                          <p:spTgt spid="115"/>
                                        </p:tgtEl>
                                        <p:attrNameLst>
                                          <p:attrName>ppt_x</p:attrName>
                                        </p:attrNameLst>
                                      </p:cBhvr>
                                      <p:tavLst>
                                        <p:tav tm="0">
                                          <p:val>
                                            <p:strVal val="#ppt_x"/>
                                          </p:val>
                                        </p:tav>
                                        <p:tav tm="100000">
                                          <p:val>
                                            <p:strVal val="#ppt_x"/>
                                          </p:val>
                                        </p:tav>
                                      </p:tavLst>
                                    </p:anim>
                                    <p:anim calcmode="lin" valueType="num">
                                      <p:cBhvr>
                                        <p:cTn id="19" dur="1000" fill="hold"/>
                                        <p:tgtEl>
                                          <p:spTgt spid="11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6">
                                            <p:txEl>
                                              <p:pRg st="0" end="0"/>
                                            </p:txEl>
                                          </p:spTgt>
                                        </p:tgtEl>
                                        <p:attrNameLst>
                                          <p:attrName>style.visibility</p:attrName>
                                        </p:attrNameLst>
                                      </p:cBhvr>
                                      <p:to>
                                        <p:strVal val="visible"/>
                                      </p:to>
                                    </p:set>
                                    <p:animEffect transition="in" filter="fade">
                                      <p:cBhvr>
                                        <p:cTn id="22" dur="1000"/>
                                        <p:tgtEl>
                                          <p:spTgt spid="116">
                                            <p:txEl>
                                              <p:pRg st="0" end="0"/>
                                            </p:txEl>
                                          </p:spTgt>
                                        </p:tgtEl>
                                      </p:cBhvr>
                                    </p:animEffect>
                                    <p:anim calcmode="lin" valueType="num">
                                      <p:cBhvr>
                                        <p:cTn id="23" dur="1000" fill="hold"/>
                                        <p:tgtEl>
                                          <p:spTgt spid="116">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7"/>
                                        </p:tgtEl>
                                        <p:attrNameLst>
                                          <p:attrName>style.visibility</p:attrName>
                                        </p:attrNameLst>
                                      </p:cBhvr>
                                      <p:to>
                                        <p:strVal val="visible"/>
                                      </p:to>
                                    </p:set>
                                    <p:animEffect transition="in" filter="fade">
                                      <p:cBhvr>
                                        <p:cTn id="29" dur="1000"/>
                                        <p:tgtEl>
                                          <p:spTgt spid="127"/>
                                        </p:tgtEl>
                                      </p:cBhvr>
                                    </p:animEffect>
                                    <p:anim calcmode="lin" valueType="num">
                                      <p:cBhvr>
                                        <p:cTn id="30" dur="1000" fill="hold"/>
                                        <p:tgtEl>
                                          <p:spTgt spid="127"/>
                                        </p:tgtEl>
                                        <p:attrNameLst>
                                          <p:attrName>ppt_x</p:attrName>
                                        </p:attrNameLst>
                                      </p:cBhvr>
                                      <p:tavLst>
                                        <p:tav tm="0">
                                          <p:val>
                                            <p:strVal val="#ppt_x"/>
                                          </p:val>
                                        </p:tav>
                                        <p:tav tm="100000">
                                          <p:val>
                                            <p:strVal val="#ppt_x"/>
                                          </p:val>
                                        </p:tav>
                                      </p:tavLst>
                                    </p:anim>
                                    <p:anim calcmode="lin" valueType="num">
                                      <p:cBhvr>
                                        <p:cTn id="31" dur="1000" fill="hold"/>
                                        <p:tgtEl>
                                          <p:spTgt spid="12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fade">
                                      <p:cBhvr>
                                        <p:cTn id="34" dur="1000"/>
                                        <p:tgtEl>
                                          <p:spTgt spid="123"/>
                                        </p:tgtEl>
                                      </p:cBhvr>
                                    </p:animEffect>
                                    <p:anim calcmode="lin" valueType="num">
                                      <p:cBhvr>
                                        <p:cTn id="35" dur="1000" fill="hold"/>
                                        <p:tgtEl>
                                          <p:spTgt spid="123"/>
                                        </p:tgtEl>
                                        <p:attrNameLst>
                                          <p:attrName>ppt_x</p:attrName>
                                        </p:attrNameLst>
                                      </p:cBhvr>
                                      <p:tavLst>
                                        <p:tav tm="0">
                                          <p:val>
                                            <p:strVal val="#ppt_x"/>
                                          </p:val>
                                        </p:tav>
                                        <p:tav tm="100000">
                                          <p:val>
                                            <p:strVal val="#ppt_x"/>
                                          </p:val>
                                        </p:tav>
                                      </p:tavLst>
                                    </p:anim>
                                    <p:anim calcmode="lin" valueType="num">
                                      <p:cBhvr>
                                        <p:cTn id="36" dur="1000" fill="hold"/>
                                        <p:tgtEl>
                                          <p:spTgt spid="1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9"/>
                                        </p:tgtEl>
                                        <p:attrNameLst>
                                          <p:attrName>style.visibility</p:attrName>
                                        </p:attrNameLst>
                                      </p:cBhvr>
                                      <p:to>
                                        <p:strVal val="visible"/>
                                      </p:to>
                                    </p:set>
                                    <p:animEffect transition="in" filter="fade">
                                      <p:cBhvr>
                                        <p:cTn id="39" dur="1000"/>
                                        <p:tgtEl>
                                          <p:spTgt spid="119"/>
                                        </p:tgtEl>
                                      </p:cBhvr>
                                    </p:animEffect>
                                    <p:anim calcmode="lin" valueType="num">
                                      <p:cBhvr>
                                        <p:cTn id="40" dur="1000" fill="hold"/>
                                        <p:tgtEl>
                                          <p:spTgt spid="119"/>
                                        </p:tgtEl>
                                        <p:attrNameLst>
                                          <p:attrName>ppt_x</p:attrName>
                                        </p:attrNameLst>
                                      </p:cBhvr>
                                      <p:tavLst>
                                        <p:tav tm="0">
                                          <p:val>
                                            <p:strVal val="#ppt_x"/>
                                          </p:val>
                                        </p:tav>
                                        <p:tav tm="100000">
                                          <p:val>
                                            <p:strVal val="#ppt_x"/>
                                          </p:val>
                                        </p:tav>
                                      </p:tavLst>
                                    </p:anim>
                                    <p:anim calcmode="lin" valueType="num">
                                      <p:cBhvr>
                                        <p:cTn id="41" dur="1000" fill="hold"/>
                                        <p:tgtEl>
                                          <p:spTgt spid="1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0">
                                            <p:txEl>
                                              <p:pRg st="0" end="0"/>
                                            </p:txEl>
                                          </p:spTgt>
                                        </p:tgtEl>
                                        <p:attrNameLst>
                                          <p:attrName>style.visibility</p:attrName>
                                        </p:attrNameLst>
                                      </p:cBhvr>
                                      <p:to>
                                        <p:strVal val="visible"/>
                                      </p:to>
                                    </p:set>
                                    <p:animEffect transition="in" filter="fade">
                                      <p:cBhvr>
                                        <p:cTn id="44" dur="1000"/>
                                        <p:tgtEl>
                                          <p:spTgt spid="120">
                                            <p:txEl>
                                              <p:pRg st="0" end="0"/>
                                            </p:txEl>
                                          </p:spTgt>
                                        </p:tgtEl>
                                      </p:cBhvr>
                                    </p:animEffect>
                                    <p:anim calcmode="lin" valueType="num">
                                      <p:cBhvr>
                                        <p:cTn id="45" dur="1000" fill="hold"/>
                                        <p:tgtEl>
                                          <p:spTgt spid="120">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1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126"/>
                                        </p:tgtEl>
                                        <p:attrNameLst>
                                          <p:attrName>style.visibility</p:attrName>
                                        </p:attrNameLst>
                                      </p:cBhvr>
                                      <p:to>
                                        <p:strVal val="visible"/>
                                      </p:to>
                                    </p:set>
                                    <p:animEffect transition="in" filter="fade">
                                      <p:cBhvr>
                                        <p:cTn id="51" dur="1000"/>
                                        <p:tgtEl>
                                          <p:spTgt spid="126"/>
                                        </p:tgtEl>
                                      </p:cBhvr>
                                    </p:animEffect>
                                    <p:anim calcmode="lin" valueType="num">
                                      <p:cBhvr>
                                        <p:cTn id="52" dur="1000" fill="hold"/>
                                        <p:tgtEl>
                                          <p:spTgt spid="126"/>
                                        </p:tgtEl>
                                        <p:attrNameLst>
                                          <p:attrName>ppt_x</p:attrName>
                                        </p:attrNameLst>
                                      </p:cBhvr>
                                      <p:tavLst>
                                        <p:tav tm="0">
                                          <p:val>
                                            <p:strVal val="#ppt_x"/>
                                          </p:val>
                                        </p:tav>
                                        <p:tav tm="100000">
                                          <p:val>
                                            <p:strVal val="#ppt_x"/>
                                          </p:val>
                                        </p:tav>
                                      </p:tavLst>
                                    </p:anim>
                                    <p:anim calcmode="lin" valueType="num">
                                      <p:cBhvr>
                                        <p:cTn id="53" dur="1000" fill="hold"/>
                                        <p:tgtEl>
                                          <p:spTgt spid="126"/>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128"/>
                                        </p:tgtEl>
                                        <p:attrNameLst>
                                          <p:attrName>style.visibility</p:attrName>
                                        </p:attrNameLst>
                                      </p:cBhvr>
                                      <p:to>
                                        <p:strVal val="visible"/>
                                      </p:to>
                                    </p:set>
                                    <p:animEffect transition="in" filter="fade">
                                      <p:cBhvr>
                                        <p:cTn id="56" dur="1000"/>
                                        <p:tgtEl>
                                          <p:spTgt spid="128"/>
                                        </p:tgtEl>
                                      </p:cBhvr>
                                    </p:animEffect>
                                    <p:anim calcmode="lin" valueType="num">
                                      <p:cBhvr>
                                        <p:cTn id="57" dur="1000" fill="hold"/>
                                        <p:tgtEl>
                                          <p:spTgt spid="128"/>
                                        </p:tgtEl>
                                        <p:attrNameLst>
                                          <p:attrName>ppt_x</p:attrName>
                                        </p:attrNameLst>
                                      </p:cBhvr>
                                      <p:tavLst>
                                        <p:tav tm="0">
                                          <p:val>
                                            <p:strVal val="#ppt_x"/>
                                          </p:val>
                                        </p:tav>
                                        <p:tav tm="100000">
                                          <p:val>
                                            <p:strVal val="#ppt_x"/>
                                          </p:val>
                                        </p:tav>
                                      </p:tavLst>
                                    </p:anim>
                                    <p:anim calcmode="lin" valueType="num">
                                      <p:cBhvr>
                                        <p:cTn id="58" dur="1000" fill="hold"/>
                                        <p:tgtEl>
                                          <p:spTgt spid="128"/>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118">
                                            <p:txEl>
                                              <p:pRg st="0" end="0"/>
                                            </p:txEl>
                                          </p:spTgt>
                                        </p:tgtEl>
                                        <p:attrNameLst>
                                          <p:attrName>style.visibility</p:attrName>
                                        </p:attrNameLst>
                                      </p:cBhvr>
                                      <p:to>
                                        <p:strVal val="visible"/>
                                      </p:to>
                                    </p:set>
                                    <p:animEffect transition="in" filter="fade">
                                      <p:cBhvr>
                                        <p:cTn id="61" dur="1000"/>
                                        <p:tgtEl>
                                          <p:spTgt spid="118">
                                            <p:txEl>
                                              <p:pRg st="0" end="0"/>
                                            </p:txEl>
                                          </p:spTgt>
                                        </p:tgtEl>
                                      </p:cBhvr>
                                    </p:animEffect>
                                    <p:anim calcmode="lin" valueType="num">
                                      <p:cBhvr>
                                        <p:cTn id="62" dur="1000" fill="hold"/>
                                        <p:tgtEl>
                                          <p:spTgt spid="118">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118">
                                            <p:txEl>
                                              <p:pRg st="0" end="0"/>
                                            </p:txEl>
                                          </p:spTgt>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fade">
                                      <p:cBhvr>
                                        <p:cTn id="66" dur="1000"/>
                                        <p:tgtEl>
                                          <p:spTgt spid="117"/>
                                        </p:tgtEl>
                                      </p:cBhvr>
                                    </p:animEffect>
                                    <p:anim calcmode="lin" valueType="num">
                                      <p:cBhvr>
                                        <p:cTn id="67" dur="1000" fill="hold"/>
                                        <p:tgtEl>
                                          <p:spTgt spid="117"/>
                                        </p:tgtEl>
                                        <p:attrNameLst>
                                          <p:attrName>ppt_x</p:attrName>
                                        </p:attrNameLst>
                                      </p:cBhvr>
                                      <p:tavLst>
                                        <p:tav tm="0">
                                          <p:val>
                                            <p:strVal val="#ppt_x"/>
                                          </p:val>
                                        </p:tav>
                                        <p:tav tm="100000">
                                          <p:val>
                                            <p:strVal val="#ppt_x"/>
                                          </p:val>
                                        </p:tav>
                                      </p:tavLst>
                                    </p:anim>
                                    <p:anim calcmode="lin" valueType="num">
                                      <p:cBhvr>
                                        <p:cTn id="68"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25"/>
                                        </p:tgtEl>
                                        <p:attrNameLst>
                                          <p:attrName>style.visibility</p:attrName>
                                        </p:attrNameLst>
                                      </p:cBhvr>
                                      <p:to>
                                        <p:strVal val="visible"/>
                                      </p:to>
                                    </p:set>
                                    <p:animEffect transition="in" filter="fade">
                                      <p:cBhvr>
                                        <p:cTn id="73" dur="1000"/>
                                        <p:tgtEl>
                                          <p:spTgt spid="125"/>
                                        </p:tgtEl>
                                      </p:cBhvr>
                                    </p:animEffect>
                                    <p:anim calcmode="lin" valueType="num">
                                      <p:cBhvr>
                                        <p:cTn id="74" dur="1000" fill="hold"/>
                                        <p:tgtEl>
                                          <p:spTgt spid="125"/>
                                        </p:tgtEl>
                                        <p:attrNameLst>
                                          <p:attrName>ppt_x</p:attrName>
                                        </p:attrNameLst>
                                      </p:cBhvr>
                                      <p:tavLst>
                                        <p:tav tm="0">
                                          <p:val>
                                            <p:strVal val="#ppt_x"/>
                                          </p:val>
                                        </p:tav>
                                        <p:tav tm="100000">
                                          <p:val>
                                            <p:strVal val="#ppt_x"/>
                                          </p:val>
                                        </p:tav>
                                      </p:tavLst>
                                    </p:anim>
                                    <p:anim calcmode="lin" valueType="num">
                                      <p:cBhvr>
                                        <p:cTn id="75" dur="1000" fill="hold"/>
                                        <p:tgtEl>
                                          <p:spTgt spid="12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29"/>
                                        </p:tgtEl>
                                        <p:attrNameLst>
                                          <p:attrName>style.visibility</p:attrName>
                                        </p:attrNameLst>
                                      </p:cBhvr>
                                      <p:to>
                                        <p:strVal val="visible"/>
                                      </p:to>
                                    </p:set>
                                    <p:animEffect transition="in" filter="fade">
                                      <p:cBhvr>
                                        <p:cTn id="78" dur="1000"/>
                                        <p:tgtEl>
                                          <p:spTgt spid="129"/>
                                        </p:tgtEl>
                                      </p:cBhvr>
                                    </p:animEffect>
                                    <p:anim calcmode="lin" valueType="num">
                                      <p:cBhvr>
                                        <p:cTn id="79" dur="1000" fill="hold"/>
                                        <p:tgtEl>
                                          <p:spTgt spid="129"/>
                                        </p:tgtEl>
                                        <p:attrNameLst>
                                          <p:attrName>ppt_x</p:attrName>
                                        </p:attrNameLst>
                                      </p:cBhvr>
                                      <p:tavLst>
                                        <p:tav tm="0">
                                          <p:val>
                                            <p:strVal val="#ppt_x"/>
                                          </p:val>
                                        </p:tav>
                                        <p:tav tm="100000">
                                          <p:val>
                                            <p:strVal val="#ppt_x"/>
                                          </p:val>
                                        </p:tav>
                                      </p:tavLst>
                                    </p:anim>
                                    <p:anim calcmode="lin" valueType="num">
                                      <p:cBhvr>
                                        <p:cTn id="80" dur="1000" fill="hold"/>
                                        <p:tgtEl>
                                          <p:spTgt spid="1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22">
                                            <p:txEl>
                                              <p:pRg st="0" end="0"/>
                                            </p:txEl>
                                          </p:spTgt>
                                        </p:tgtEl>
                                        <p:attrNameLst>
                                          <p:attrName>style.visibility</p:attrName>
                                        </p:attrNameLst>
                                      </p:cBhvr>
                                      <p:to>
                                        <p:strVal val="visible"/>
                                      </p:to>
                                    </p:set>
                                    <p:animEffect transition="in" filter="fade">
                                      <p:cBhvr>
                                        <p:cTn id="83" dur="1000"/>
                                        <p:tgtEl>
                                          <p:spTgt spid="122">
                                            <p:txEl>
                                              <p:pRg st="0" end="0"/>
                                            </p:txEl>
                                          </p:spTgt>
                                        </p:tgtEl>
                                      </p:cBhvr>
                                    </p:animEffect>
                                    <p:anim calcmode="lin" valueType="num">
                                      <p:cBhvr>
                                        <p:cTn id="84" dur="1000" fill="hold"/>
                                        <p:tgtEl>
                                          <p:spTgt spid="122">
                                            <p:txEl>
                                              <p:pRg st="0" end="0"/>
                                            </p:txEl>
                                          </p:spTgt>
                                        </p:tgtEl>
                                        <p:attrNameLst>
                                          <p:attrName>ppt_x</p:attrName>
                                        </p:attrNameLst>
                                      </p:cBhvr>
                                      <p:tavLst>
                                        <p:tav tm="0">
                                          <p:val>
                                            <p:strVal val="#ppt_x"/>
                                          </p:val>
                                        </p:tav>
                                        <p:tav tm="100000">
                                          <p:val>
                                            <p:strVal val="#ppt_x"/>
                                          </p:val>
                                        </p:tav>
                                      </p:tavLst>
                                    </p:anim>
                                    <p:anim calcmode="lin" valueType="num">
                                      <p:cBhvr>
                                        <p:cTn id="85" dur="1000" fill="hold"/>
                                        <p:tgtEl>
                                          <p:spTgt spid="122">
                                            <p:txEl>
                                              <p:pRg st="0" end="0"/>
                                            </p:txEl>
                                          </p:spTgt>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21"/>
                                        </p:tgtEl>
                                        <p:attrNameLst>
                                          <p:attrName>style.visibility</p:attrName>
                                        </p:attrNameLst>
                                      </p:cBhvr>
                                      <p:to>
                                        <p:strVal val="visible"/>
                                      </p:to>
                                    </p:set>
                                    <p:animEffect transition="in" filter="fade">
                                      <p:cBhvr>
                                        <p:cTn id="88" dur="1000"/>
                                        <p:tgtEl>
                                          <p:spTgt spid="121"/>
                                        </p:tgtEl>
                                      </p:cBhvr>
                                    </p:animEffect>
                                    <p:anim calcmode="lin" valueType="num">
                                      <p:cBhvr>
                                        <p:cTn id="89" dur="1000" fill="hold"/>
                                        <p:tgtEl>
                                          <p:spTgt spid="121"/>
                                        </p:tgtEl>
                                        <p:attrNameLst>
                                          <p:attrName>ppt_x</p:attrName>
                                        </p:attrNameLst>
                                      </p:cBhvr>
                                      <p:tavLst>
                                        <p:tav tm="0">
                                          <p:val>
                                            <p:strVal val="#ppt_x"/>
                                          </p:val>
                                        </p:tav>
                                        <p:tav tm="100000">
                                          <p:val>
                                            <p:strVal val="#ppt_x"/>
                                          </p:val>
                                        </p:tav>
                                      </p:tavLst>
                                    </p:anim>
                                    <p:anim calcmode="lin" valueType="num">
                                      <p:cBhvr>
                                        <p:cTn id="90"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7" presetClass="entr" presetSubtype="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1000"/>
                                        <p:tgtEl>
                                          <p:spTgt spid="20"/>
                                        </p:tgtEl>
                                      </p:cBhvr>
                                    </p:animEffect>
                                    <p:anim calcmode="lin" valueType="num">
                                      <p:cBhvr>
                                        <p:cTn id="96" dur="1000" fill="hold"/>
                                        <p:tgtEl>
                                          <p:spTgt spid="20"/>
                                        </p:tgtEl>
                                        <p:attrNameLst>
                                          <p:attrName>ppt_x</p:attrName>
                                        </p:attrNameLst>
                                      </p:cBhvr>
                                      <p:tavLst>
                                        <p:tav tm="0">
                                          <p:val>
                                            <p:strVal val="#ppt_x"/>
                                          </p:val>
                                        </p:tav>
                                        <p:tav tm="100000">
                                          <p:val>
                                            <p:strVal val="#ppt_x"/>
                                          </p:val>
                                        </p:tav>
                                      </p:tavLst>
                                    </p:anim>
                                    <p:anim calcmode="lin" valueType="num">
                                      <p:cBhvr>
                                        <p:cTn id="97" dur="1000" fill="hold"/>
                                        <p:tgtEl>
                                          <p:spTgt spid="20"/>
                                        </p:tgtEl>
                                        <p:attrNameLst>
                                          <p:attrName>ppt_y</p:attrName>
                                        </p:attrNameLst>
                                      </p:cBhvr>
                                      <p:tavLst>
                                        <p:tav tm="0">
                                          <p:val>
                                            <p:strVal val="#ppt_y-.1"/>
                                          </p:val>
                                        </p:tav>
                                        <p:tav tm="100000">
                                          <p:val>
                                            <p:strVal val="#ppt_y"/>
                                          </p:val>
                                        </p:tav>
                                      </p:tavLst>
                                    </p:anim>
                                  </p:childTnLst>
                                </p:cTn>
                              </p:par>
                              <p:par>
                                <p:cTn id="98" presetID="47" presetClass="entr" presetSubtype="0"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ppt_x</p:attrName>
                                        </p:attrNameLst>
                                      </p:cBhvr>
                                      <p:tavLst>
                                        <p:tav tm="0">
                                          <p:val>
                                            <p:strVal val="#ppt_x"/>
                                          </p:val>
                                        </p:tav>
                                        <p:tav tm="100000">
                                          <p:val>
                                            <p:strVal val="#ppt_x"/>
                                          </p:val>
                                        </p:tav>
                                      </p:tavLst>
                                    </p:anim>
                                    <p:anim calcmode="lin" valueType="num">
                                      <p:cBhvr>
                                        <p:cTn id="102" dur="1000" fill="hold"/>
                                        <p:tgtEl>
                                          <p:spTgt spid="21"/>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fade">
                                      <p:cBhvr>
                                        <p:cTn id="105" dur="1000"/>
                                        <p:tgtEl>
                                          <p:spTgt spid="19"/>
                                        </p:tgtEl>
                                      </p:cBhvr>
                                    </p:animEffect>
                                    <p:anim calcmode="lin" valueType="num">
                                      <p:cBhvr>
                                        <p:cTn id="106" dur="1000" fill="hold"/>
                                        <p:tgtEl>
                                          <p:spTgt spid="19"/>
                                        </p:tgtEl>
                                        <p:attrNameLst>
                                          <p:attrName>ppt_x</p:attrName>
                                        </p:attrNameLst>
                                      </p:cBhvr>
                                      <p:tavLst>
                                        <p:tav tm="0">
                                          <p:val>
                                            <p:strVal val="#ppt_x"/>
                                          </p:val>
                                        </p:tav>
                                        <p:tav tm="100000">
                                          <p:val>
                                            <p:strVal val="#ppt_x"/>
                                          </p:val>
                                        </p:tav>
                                      </p:tavLst>
                                    </p:anim>
                                    <p:anim calcmode="lin" valueType="num">
                                      <p:cBhvr>
                                        <p:cTn id="107" dur="1000" fill="hold"/>
                                        <p:tgtEl>
                                          <p:spTgt spid="19"/>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fade">
                                      <p:cBhvr>
                                        <p:cTn id="110" dur="1000"/>
                                        <p:tgtEl>
                                          <p:spTgt spid="18"/>
                                        </p:tgtEl>
                                      </p:cBhvr>
                                    </p:animEffect>
                                    <p:anim calcmode="lin" valueType="num">
                                      <p:cBhvr>
                                        <p:cTn id="111" dur="1000" fill="hold"/>
                                        <p:tgtEl>
                                          <p:spTgt spid="18"/>
                                        </p:tgtEl>
                                        <p:attrNameLst>
                                          <p:attrName>ppt_x</p:attrName>
                                        </p:attrNameLst>
                                      </p:cBhvr>
                                      <p:tavLst>
                                        <p:tav tm="0">
                                          <p:val>
                                            <p:strVal val="#ppt_x"/>
                                          </p:val>
                                        </p:tav>
                                        <p:tav tm="100000">
                                          <p:val>
                                            <p:strVal val="#ppt_x"/>
                                          </p:val>
                                        </p:tav>
                                      </p:tavLst>
                                    </p:anim>
                                    <p:anim calcmode="lin" valueType="num">
                                      <p:cBhvr>
                                        <p:cTn id="11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build="p"/>
      <p:bldP spid="117" grpId="0"/>
      <p:bldP spid="118" grpId="0" build="p"/>
      <p:bldP spid="119" grpId="0"/>
      <p:bldP spid="120" grpId="0" build="p"/>
      <p:bldP spid="121" grpId="0"/>
      <p:bldP spid="122" grpId="0" build="p"/>
      <p:bldP spid="123" grpId="0"/>
      <p:bldP spid="124" grpId="0"/>
      <p:bldP spid="125" grpId="0"/>
      <p:bldP spid="126"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634560" y="133350"/>
            <a:ext cx="7906321" cy="1066800"/>
          </a:xfrm>
          <a:prstGeom prst="rect">
            <a:avLst/>
          </a:prstGeom>
        </p:spPr>
        <p:txBody>
          <a:bodyPr spcFirstLastPara="1" wrap="square" lIns="91425" tIns="91425" rIns="91425" bIns="91425" anchor="t" anchorCtr="0">
            <a:noAutofit/>
          </a:bodyPr>
          <a:lstStyle/>
          <a:p>
            <a:pPr lvl="0"/>
            <a:r>
              <a:rPr lang="en-US" sz="4000" dirty="0"/>
              <a:t>Clustering different </a:t>
            </a:r>
            <a:r>
              <a:rPr lang="en-US" sz="4000" dirty="0" smtClean="0"/>
              <a:t>health states of bearings</a:t>
            </a:r>
            <a:endParaRPr sz="4000" dirty="0"/>
          </a:p>
        </p:txBody>
      </p:sp>
      <p:pic>
        <p:nvPicPr>
          <p:cNvPr id="7171" name="Picture 3" descr="D:\Programming workbench\PFE\images\vibration_cl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81150"/>
            <a:ext cx="2794013" cy="25878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4292944"/>
            <a:ext cx="1404246" cy="400110"/>
          </a:xfrm>
          <a:prstGeom prst="rect">
            <a:avLst/>
          </a:prstGeom>
          <a:noFill/>
        </p:spPr>
        <p:txBody>
          <a:bodyPr wrap="square" rtlCol="0">
            <a:spAutoFit/>
          </a:bodyPr>
          <a:lstStyle/>
          <a:p>
            <a:r>
              <a:rPr lang="en-US" sz="2000" b="1" dirty="0" smtClean="0">
                <a:solidFill>
                  <a:schemeClr val="tx2"/>
                </a:solidFill>
              </a:rPr>
              <a:t>Vibration</a:t>
            </a:r>
            <a:endParaRPr lang="en-US" sz="2000" b="1" dirty="0">
              <a:solidFill>
                <a:schemeClr val="tx2"/>
              </a:solidFill>
            </a:endParaRPr>
          </a:p>
        </p:txBody>
      </p:sp>
      <p:pic>
        <p:nvPicPr>
          <p:cNvPr id="7170" name="Picture 2" descr="D:\Programming workbench\PFE\images\torque_clu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320" y="1581151"/>
            <a:ext cx="2784802" cy="25878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094480" y="4293721"/>
            <a:ext cx="1197421" cy="400110"/>
          </a:xfrm>
          <a:prstGeom prst="rect">
            <a:avLst/>
          </a:prstGeom>
          <a:noFill/>
        </p:spPr>
        <p:txBody>
          <a:bodyPr wrap="square" rtlCol="0">
            <a:spAutoFit/>
          </a:bodyPr>
          <a:lstStyle/>
          <a:p>
            <a:r>
              <a:rPr lang="en-US" sz="2000" b="1" dirty="0" smtClean="0">
                <a:solidFill>
                  <a:schemeClr val="tx2"/>
                </a:solidFill>
              </a:rPr>
              <a:t>Torque</a:t>
            </a:r>
            <a:endParaRPr lang="en-US" sz="2000" b="1" dirty="0">
              <a:solidFill>
                <a:schemeClr val="tx2"/>
              </a:solidFill>
            </a:endParaRPr>
          </a:p>
        </p:txBody>
      </p:sp>
      <p:pic>
        <p:nvPicPr>
          <p:cNvPr id="7172" name="Picture 4" descr="D:\Programming workbench\PFE\images\force_clu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81150"/>
            <a:ext cx="2794013" cy="258783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973297" y="4292944"/>
            <a:ext cx="1039417" cy="400110"/>
          </a:xfrm>
          <a:prstGeom prst="rect">
            <a:avLst/>
          </a:prstGeom>
          <a:noFill/>
        </p:spPr>
        <p:txBody>
          <a:bodyPr wrap="square" rtlCol="0">
            <a:spAutoFit/>
          </a:bodyPr>
          <a:lstStyle/>
          <a:p>
            <a:r>
              <a:rPr lang="en-US" sz="2000" b="1" dirty="0" smtClean="0">
                <a:solidFill>
                  <a:schemeClr val="tx2"/>
                </a:solidFill>
              </a:rPr>
              <a:t>Force</a:t>
            </a:r>
            <a:endParaRPr lang="en-US" sz="2000" b="1" dirty="0">
              <a:solidFill>
                <a:schemeClr val="tx2"/>
              </a:solidFill>
            </a:endParaRPr>
          </a:p>
        </p:txBody>
      </p:sp>
    </p:spTree>
    <p:extLst>
      <p:ext uri="{BB962C8B-B14F-4D97-AF65-F5344CB8AC3E}">
        <p14:creationId xmlns:p14="http://schemas.microsoft.com/office/powerpoint/2010/main" val="65177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1000"/>
                                        <p:tgtEl>
                                          <p:spTgt spid="7170"/>
                                        </p:tgtEl>
                                      </p:cBhvr>
                                    </p:animEffect>
                                    <p:anim calcmode="lin" valueType="num">
                                      <p:cBhvr>
                                        <p:cTn id="13" dur="1000" fill="hold"/>
                                        <p:tgtEl>
                                          <p:spTgt spid="7170"/>
                                        </p:tgtEl>
                                        <p:attrNameLst>
                                          <p:attrName>ppt_x</p:attrName>
                                        </p:attrNameLst>
                                      </p:cBhvr>
                                      <p:tavLst>
                                        <p:tav tm="0">
                                          <p:val>
                                            <p:strVal val="#ppt_x"/>
                                          </p:val>
                                        </p:tav>
                                        <p:tav tm="100000">
                                          <p:val>
                                            <p:strVal val="#ppt_x"/>
                                          </p:val>
                                        </p:tav>
                                      </p:tavLst>
                                    </p:anim>
                                    <p:anim calcmode="lin" valueType="num">
                                      <p:cBhvr>
                                        <p:cTn id="14" dur="1000" fill="hold"/>
                                        <p:tgtEl>
                                          <p:spTgt spid="717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fade">
                                      <p:cBhvr>
                                        <p:cTn id="17" dur="1000"/>
                                        <p:tgtEl>
                                          <p:spTgt spid="7172"/>
                                        </p:tgtEl>
                                      </p:cBhvr>
                                    </p:animEffect>
                                    <p:anim calcmode="lin" valueType="num">
                                      <p:cBhvr>
                                        <p:cTn id="18" dur="1000" fill="hold"/>
                                        <p:tgtEl>
                                          <p:spTgt spid="7172"/>
                                        </p:tgtEl>
                                        <p:attrNameLst>
                                          <p:attrName>ppt_x</p:attrName>
                                        </p:attrNameLst>
                                      </p:cBhvr>
                                      <p:tavLst>
                                        <p:tav tm="0">
                                          <p:val>
                                            <p:strVal val="#ppt_x"/>
                                          </p:val>
                                        </p:tav>
                                        <p:tav tm="100000">
                                          <p:val>
                                            <p:strVal val="#ppt_x"/>
                                          </p:val>
                                        </p:tav>
                                      </p:tavLst>
                                    </p:anim>
                                    <p:anim calcmode="lin" valueType="num">
                                      <p:cBhvr>
                                        <p:cTn id="19"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80999" y="590550"/>
            <a:ext cx="4343401"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FAULTS DETECTION A</a:t>
            </a:r>
            <a:r>
              <a:rPr lang="en-US" dirty="0" smtClean="0"/>
              <a:t>ND</a:t>
            </a:r>
            <a:r>
              <a:rPr lang="en" dirty="0"/>
              <a:t> </a:t>
            </a:r>
            <a:r>
              <a:rPr lang="en" dirty="0" smtClean="0"/>
              <a:t>DIAGNOSIS</a:t>
            </a:r>
            <a:endParaRPr dirty="0"/>
          </a:p>
        </p:txBody>
      </p:sp>
      <p:sp>
        <p:nvSpPr>
          <p:cNvPr id="175" name="Google Shape;175;p30"/>
          <p:cNvSpPr txBox="1">
            <a:spLocks noGrp="1"/>
          </p:cNvSpPr>
          <p:nvPr>
            <p:ph type="subTitle" idx="1"/>
          </p:nvPr>
        </p:nvSpPr>
        <p:spPr>
          <a:xfrm>
            <a:off x="4917750" y="3290550"/>
            <a:ext cx="3388050" cy="652800"/>
          </a:xfrm>
          <a:prstGeom prst="rect">
            <a:avLst/>
          </a:prstGeom>
        </p:spPr>
        <p:txBody>
          <a:bodyPr spcFirstLastPara="1" wrap="square" lIns="91425" tIns="91425" rIns="91425" bIns="91425" anchor="t" anchorCtr="0">
            <a:noAutofit/>
          </a:bodyPr>
          <a:lstStyle/>
          <a:p>
            <a:pPr marL="0" lvl="0" indent="0">
              <a:spcAft>
                <a:spcPts val="1600"/>
              </a:spcAft>
            </a:pPr>
            <a:r>
              <a:rPr lang="en-US" sz="2000" dirty="0"/>
              <a:t>Bearing faults diagnosis and detection</a:t>
            </a:r>
          </a:p>
        </p:txBody>
      </p:sp>
      <p:sp>
        <p:nvSpPr>
          <p:cNvPr id="176" name="Google Shape;176;p30"/>
          <p:cNvSpPr txBox="1">
            <a:spLocks noGrp="1"/>
          </p:cNvSpPr>
          <p:nvPr>
            <p:ph type="title" idx="2"/>
          </p:nvPr>
        </p:nvSpPr>
        <p:spPr>
          <a:xfrm>
            <a:off x="4849170" y="1001125"/>
            <a:ext cx="216123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905069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838200" y="895350"/>
            <a:ext cx="8001000" cy="3124200"/>
          </a:xfrm>
          <a:prstGeom prst="rect">
            <a:avLst/>
          </a:prstGeom>
        </p:spPr>
        <p:txBody>
          <a:bodyPr spcFirstLastPara="1" wrap="square" lIns="91425" tIns="91425" rIns="91425" bIns="91425" anchor="ctr" anchorCtr="0">
            <a:noAutofit/>
          </a:bodyPr>
          <a:lstStyle/>
          <a:p>
            <a:pPr marL="0" lvl="0" indent="0"/>
            <a:endParaRPr lang="en-US" sz="1600" dirty="0" smtClean="0"/>
          </a:p>
          <a:p>
            <a:pPr marL="0" lvl="0" indent="0"/>
            <a:r>
              <a:rPr lang="en-US" sz="3000" dirty="0" smtClean="0"/>
              <a:t>We </a:t>
            </a:r>
            <a:r>
              <a:rPr lang="en-US" sz="3000" dirty="0"/>
              <a:t>will be using </a:t>
            </a:r>
            <a:r>
              <a:rPr lang="en-US" sz="3000" dirty="0" smtClean="0"/>
              <a:t>MLP </a:t>
            </a:r>
            <a:r>
              <a:rPr lang="en-US" sz="3000" dirty="0" smtClean="0"/>
              <a:t>as </a:t>
            </a:r>
            <a:r>
              <a:rPr lang="en-US" sz="3000" dirty="0"/>
              <a:t>our principal algorithm for our studies </a:t>
            </a:r>
            <a:r>
              <a:rPr lang="en-US" sz="3000" dirty="0" smtClean="0"/>
              <a:t>and we </a:t>
            </a:r>
            <a:r>
              <a:rPr lang="en-US" sz="3000" dirty="0"/>
              <a:t>will make </a:t>
            </a:r>
            <a:r>
              <a:rPr lang="en-US" sz="3000" dirty="0" smtClean="0"/>
              <a:t>comparisons of results </a:t>
            </a:r>
            <a:r>
              <a:rPr lang="en-US" sz="3000" dirty="0"/>
              <a:t>to SVM and KNN algorithms , the architecture of the MLP we have used can be seen in </a:t>
            </a:r>
            <a:r>
              <a:rPr lang="en-US" sz="3000" dirty="0" smtClean="0"/>
              <a:t>the figure </a:t>
            </a:r>
            <a:r>
              <a:rPr lang="en-US" sz="3000" dirty="0" smtClean="0"/>
              <a:t>below.</a:t>
            </a:r>
            <a:endParaRPr sz="3000" dirty="0"/>
          </a:p>
        </p:txBody>
      </p:sp>
      <p:sp>
        <p:nvSpPr>
          <p:cNvPr id="186" name="Google Shape;186;p31"/>
          <p:cNvSpPr txBox="1">
            <a:spLocks noGrp="1"/>
          </p:cNvSpPr>
          <p:nvPr>
            <p:ph type="title"/>
          </p:nvPr>
        </p:nvSpPr>
        <p:spPr>
          <a:xfrm>
            <a:off x="6858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Work plan</a:t>
            </a:r>
            <a:endParaRPr sz="4000" dirty="0"/>
          </a:p>
        </p:txBody>
      </p:sp>
      <p:cxnSp>
        <p:nvCxnSpPr>
          <p:cNvPr id="258" name="Google Shape;258;p31"/>
          <p:cNvCxnSpPr/>
          <p:nvPr/>
        </p:nvCxnSpPr>
        <p:spPr>
          <a:xfrm>
            <a:off x="609600" y="12763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4324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animEffect transition="in" filter="randombar(horizontal)">
                                      <p:cBhvr>
                                        <p:cTn id="7"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177;p30"/>
          <p:cNvCxnSpPr/>
          <p:nvPr/>
        </p:nvCxnSpPr>
        <p:spPr>
          <a:xfrm flipV="1">
            <a:off x="2895600" y="594751"/>
            <a:ext cx="2151824" cy="2100"/>
          </a:xfrm>
          <a:prstGeom prst="straightConnector1">
            <a:avLst/>
          </a:prstGeom>
          <a:noFill/>
          <a:ln w="19050" cap="flat" cmpd="sng">
            <a:solidFill>
              <a:schemeClr val="lt2"/>
            </a:solidFill>
            <a:prstDash val="solid"/>
            <a:round/>
            <a:headEnd type="oval" w="med" len="med"/>
            <a:tailEnd type="oval" w="med" len="med"/>
          </a:ln>
        </p:spPr>
      </p:cxnSp>
      <p:cxnSp>
        <p:nvCxnSpPr>
          <p:cNvPr id="20" name="Google Shape;177;p30"/>
          <p:cNvCxnSpPr/>
          <p:nvPr/>
        </p:nvCxnSpPr>
        <p:spPr>
          <a:xfrm flipV="1">
            <a:off x="2895600" y="1581150"/>
            <a:ext cx="2177224" cy="2100"/>
          </a:xfrm>
          <a:prstGeom prst="straightConnector1">
            <a:avLst/>
          </a:prstGeom>
          <a:noFill/>
          <a:ln w="19050" cap="flat" cmpd="sng">
            <a:solidFill>
              <a:schemeClr val="lt2"/>
            </a:solidFill>
            <a:prstDash val="solid"/>
            <a:round/>
            <a:headEnd type="oval" w="med" len="med"/>
            <a:tailEnd type="oval" w="med" len="med"/>
          </a:ln>
        </p:spPr>
      </p:cxnSp>
      <p:cxnSp>
        <p:nvCxnSpPr>
          <p:cNvPr id="21" name="Google Shape;177;p30"/>
          <p:cNvCxnSpPr/>
          <p:nvPr/>
        </p:nvCxnSpPr>
        <p:spPr>
          <a:xfrm flipV="1">
            <a:off x="2895600" y="2548294"/>
            <a:ext cx="3048000" cy="2100"/>
          </a:xfrm>
          <a:prstGeom prst="straightConnector1">
            <a:avLst/>
          </a:prstGeom>
          <a:noFill/>
          <a:ln w="19050" cap="flat" cmpd="sng">
            <a:solidFill>
              <a:schemeClr val="lt2"/>
            </a:solidFill>
            <a:prstDash val="solid"/>
            <a:round/>
            <a:headEnd type="oval" w="med" len="med"/>
            <a:tailEnd type="oval" w="med" len="med"/>
          </a:ln>
        </p:spPr>
      </p:cxnSp>
      <p:cxnSp>
        <p:nvCxnSpPr>
          <p:cNvPr id="22" name="Google Shape;177;p30"/>
          <p:cNvCxnSpPr/>
          <p:nvPr/>
        </p:nvCxnSpPr>
        <p:spPr>
          <a:xfrm flipV="1">
            <a:off x="2895600" y="3562350"/>
            <a:ext cx="2209195" cy="2100"/>
          </a:xfrm>
          <a:prstGeom prst="straightConnector1">
            <a:avLst/>
          </a:prstGeom>
          <a:noFill/>
          <a:ln w="19050" cap="flat" cmpd="sng">
            <a:solidFill>
              <a:schemeClr val="lt2"/>
            </a:solidFill>
            <a:prstDash val="solid"/>
            <a:round/>
            <a:headEnd type="oval" w="med" len="med"/>
            <a:tailEnd type="oval" w="med" len="med"/>
          </a:ln>
        </p:spPr>
      </p:cxnSp>
      <p:cxnSp>
        <p:nvCxnSpPr>
          <p:cNvPr id="23" name="Google Shape;177;p30"/>
          <p:cNvCxnSpPr/>
          <p:nvPr/>
        </p:nvCxnSpPr>
        <p:spPr>
          <a:xfrm>
            <a:off x="2895600" y="4555050"/>
            <a:ext cx="3200400" cy="0"/>
          </a:xfrm>
          <a:prstGeom prst="straightConnector1">
            <a:avLst/>
          </a:prstGeom>
          <a:noFill/>
          <a:ln w="19050" cap="flat" cmpd="sng">
            <a:solidFill>
              <a:schemeClr val="lt2"/>
            </a:solidFill>
            <a:prstDash val="solid"/>
            <a:round/>
            <a:headEnd type="oval" w="med" len="med"/>
            <a:tailEnd type="oval" w="med" len="med"/>
          </a:ln>
        </p:spPr>
      </p:cxnSp>
      <p:sp>
        <p:nvSpPr>
          <p:cNvPr id="15" name="TextBox 14"/>
          <p:cNvSpPr txBox="1"/>
          <p:nvPr/>
        </p:nvSpPr>
        <p:spPr>
          <a:xfrm>
            <a:off x="568959" y="333141"/>
            <a:ext cx="1793241" cy="523220"/>
          </a:xfrm>
          <a:prstGeom prst="rect">
            <a:avLst/>
          </a:prstGeom>
          <a:noFill/>
        </p:spPr>
        <p:txBody>
          <a:bodyPr wrap="square" rtlCol="0">
            <a:spAutoFit/>
          </a:bodyPr>
          <a:lstStyle/>
          <a:p>
            <a:r>
              <a:rPr lang="en-US" b="1" dirty="0">
                <a:solidFill>
                  <a:schemeClr val="tx2"/>
                </a:solidFill>
              </a:rPr>
              <a:t>Input layer </a:t>
            </a:r>
            <a:endParaRPr lang="en-US" b="1" dirty="0" smtClean="0">
              <a:solidFill>
                <a:schemeClr val="tx2"/>
              </a:solidFill>
            </a:endParaRPr>
          </a:p>
          <a:p>
            <a:r>
              <a:rPr lang="en-US" b="1" dirty="0" smtClean="0">
                <a:solidFill>
                  <a:schemeClr val="tx2"/>
                </a:solidFill>
              </a:rPr>
              <a:t>(</a:t>
            </a:r>
            <a:r>
              <a:rPr lang="en-US" b="1" dirty="0">
                <a:solidFill>
                  <a:schemeClr val="tx2"/>
                </a:solidFill>
              </a:rPr>
              <a:t>Input features)</a:t>
            </a:r>
          </a:p>
        </p:txBody>
      </p:sp>
      <p:sp>
        <p:nvSpPr>
          <p:cNvPr id="27" name="TextBox 26"/>
          <p:cNvSpPr txBox="1"/>
          <p:nvPr/>
        </p:nvSpPr>
        <p:spPr>
          <a:xfrm>
            <a:off x="533399" y="1319540"/>
            <a:ext cx="1981201" cy="523220"/>
          </a:xfrm>
          <a:prstGeom prst="rect">
            <a:avLst/>
          </a:prstGeom>
          <a:noFill/>
        </p:spPr>
        <p:txBody>
          <a:bodyPr wrap="square" rtlCol="0">
            <a:spAutoFit/>
          </a:bodyPr>
          <a:lstStyle/>
          <a:p>
            <a:r>
              <a:rPr lang="en-US" b="1" dirty="0">
                <a:solidFill>
                  <a:schemeClr val="tx2"/>
                </a:solidFill>
              </a:rPr>
              <a:t>First hidden layer </a:t>
            </a:r>
            <a:br>
              <a:rPr lang="en-US" b="1" dirty="0">
                <a:solidFill>
                  <a:schemeClr val="tx2"/>
                </a:solidFill>
              </a:rPr>
            </a:br>
            <a:r>
              <a:rPr lang="en-US" b="1" dirty="0">
                <a:solidFill>
                  <a:schemeClr val="tx2"/>
                </a:solidFill>
              </a:rPr>
              <a:t>20 neurons</a:t>
            </a:r>
          </a:p>
        </p:txBody>
      </p:sp>
      <p:sp>
        <p:nvSpPr>
          <p:cNvPr id="28" name="TextBox 27"/>
          <p:cNvSpPr txBox="1"/>
          <p:nvPr/>
        </p:nvSpPr>
        <p:spPr>
          <a:xfrm>
            <a:off x="568959" y="2288784"/>
            <a:ext cx="1945641" cy="523220"/>
          </a:xfrm>
          <a:prstGeom prst="rect">
            <a:avLst/>
          </a:prstGeom>
          <a:noFill/>
        </p:spPr>
        <p:txBody>
          <a:bodyPr wrap="square" rtlCol="0">
            <a:spAutoFit/>
          </a:bodyPr>
          <a:lstStyle/>
          <a:p>
            <a:r>
              <a:rPr lang="en-US" b="1" dirty="0">
                <a:solidFill>
                  <a:schemeClr val="tx2"/>
                </a:solidFill>
              </a:rPr>
              <a:t>Second hidden layer </a:t>
            </a:r>
            <a:br>
              <a:rPr lang="en-US" b="1" dirty="0">
                <a:solidFill>
                  <a:schemeClr val="tx2"/>
                </a:solidFill>
              </a:rPr>
            </a:br>
            <a:r>
              <a:rPr lang="en-US" b="1" dirty="0">
                <a:solidFill>
                  <a:schemeClr val="tx2"/>
                </a:solidFill>
              </a:rPr>
              <a:t>10 neurons</a:t>
            </a:r>
          </a:p>
        </p:txBody>
      </p:sp>
      <p:sp>
        <p:nvSpPr>
          <p:cNvPr id="29" name="TextBox 28"/>
          <p:cNvSpPr txBox="1"/>
          <p:nvPr/>
        </p:nvSpPr>
        <p:spPr>
          <a:xfrm>
            <a:off x="533399" y="3399742"/>
            <a:ext cx="1981201" cy="523220"/>
          </a:xfrm>
          <a:prstGeom prst="rect">
            <a:avLst/>
          </a:prstGeom>
          <a:noFill/>
        </p:spPr>
        <p:txBody>
          <a:bodyPr wrap="square" rtlCol="0">
            <a:spAutoFit/>
          </a:bodyPr>
          <a:lstStyle/>
          <a:p>
            <a:r>
              <a:rPr lang="en-US" b="1" dirty="0">
                <a:solidFill>
                  <a:schemeClr val="tx2"/>
                </a:solidFill>
              </a:rPr>
              <a:t>Third hidden layer </a:t>
            </a:r>
            <a:br>
              <a:rPr lang="en-US" b="1" dirty="0">
                <a:solidFill>
                  <a:schemeClr val="tx2"/>
                </a:solidFill>
              </a:rPr>
            </a:br>
            <a:r>
              <a:rPr lang="en-US" b="1" dirty="0">
                <a:solidFill>
                  <a:schemeClr val="tx2"/>
                </a:solidFill>
              </a:rPr>
              <a:t>20 neurons</a:t>
            </a:r>
          </a:p>
        </p:txBody>
      </p:sp>
      <p:pic>
        <p:nvPicPr>
          <p:cNvPr id="1035" name="Picture 11" descr="C:\Users\Salah\Pictures\test\Group 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078" y="3652022"/>
            <a:ext cx="343662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Salah\Pictures\test\Group 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101" y="2647950"/>
            <a:ext cx="3467100" cy="8382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21638" y="4293440"/>
            <a:ext cx="2626362" cy="523220"/>
          </a:xfrm>
          <a:prstGeom prst="rect">
            <a:avLst/>
          </a:prstGeom>
          <a:noFill/>
        </p:spPr>
        <p:txBody>
          <a:bodyPr wrap="square" rtlCol="0">
            <a:spAutoFit/>
          </a:bodyPr>
          <a:lstStyle/>
          <a:p>
            <a:r>
              <a:rPr lang="en-US" b="1" dirty="0">
                <a:solidFill>
                  <a:schemeClr val="tx2"/>
                </a:solidFill>
              </a:rPr>
              <a:t>Output layer of 4 neurons</a:t>
            </a:r>
            <a:br>
              <a:rPr lang="en-US" b="1" dirty="0">
                <a:solidFill>
                  <a:schemeClr val="tx2"/>
                </a:solidFill>
              </a:rPr>
            </a:br>
            <a:r>
              <a:rPr lang="en-US" b="1" dirty="0">
                <a:solidFill>
                  <a:schemeClr val="tx2"/>
                </a:solidFill>
              </a:rPr>
              <a:t>(Healthy,OR,IR,OR_IR )</a:t>
            </a:r>
          </a:p>
        </p:txBody>
      </p:sp>
      <p:pic>
        <p:nvPicPr>
          <p:cNvPr id="1027" name="Picture 3" descr="C:\Users\Salah\Pictures\test\n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2185" y="3347757"/>
            <a:ext cx="3859200" cy="4556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Salah\Pictures\test\Group 4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657351"/>
            <a:ext cx="3398520" cy="89094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alah\Pictures\test\nn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288" y="2327761"/>
            <a:ext cx="2074874" cy="4842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Salah\Pictures\test\Group 4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742951"/>
            <a:ext cx="3429000" cy="788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Salah\Pictures\test\nn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2066" y="1356599"/>
            <a:ext cx="3839319" cy="45330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alah\Pictures\test\nn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2066" y="472850"/>
            <a:ext cx="3839319" cy="3299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Salah\Pictures\test\nn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0176" y="4404206"/>
            <a:ext cx="1428424" cy="31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9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033"/>
                                        </p:tgtEl>
                                        <p:attrNameLst>
                                          <p:attrName>style.visibility</p:attrName>
                                        </p:attrNameLst>
                                      </p:cBhvr>
                                      <p:to>
                                        <p:strVal val="visible"/>
                                      </p:to>
                                    </p:set>
                                    <p:animEffect transition="in" filter="wipe(left)">
                                      <p:cBhvr>
                                        <p:cTn id="13" dur="500"/>
                                        <p:tgtEl>
                                          <p:spTgt spid="103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ntr" presetSubtype="1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par>
                                <p:cTn id="22" presetID="22" presetClass="entr" presetSubtype="8"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wipe(left)">
                                      <p:cBhvr>
                                        <p:cTn id="24" dur="500"/>
                                        <p:tgtEl>
                                          <p:spTgt spid="1031"/>
                                        </p:tgtEl>
                                      </p:cBhvr>
                                    </p:animEffect>
                                  </p:childTnLst>
                                </p:cTn>
                              </p:par>
                              <p:par>
                                <p:cTn id="25" presetID="22" presetClass="entr" presetSubtype="1" fill="hold" nodeType="withEffect">
                                  <p:stCondLst>
                                    <p:cond delay="700"/>
                                  </p:stCondLst>
                                  <p:childTnLst>
                                    <p:set>
                                      <p:cBhvr>
                                        <p:cTn id="26" dur="1" fill="hold">
                                          <p:stCondLst>
                                            <p:cond delay="0"/>
                                          </p:stCondLst>
                                        </p:cTn>
                                        <p:tgtEl>
                                          <p:spTgt spid="1036"/>
                                        </p:tgtEl>
                                        <p:attrNameLst>
                                          <p:attrName>style.visibility</p:attrName>
                                        </p:attrNameLst>
                                      </p:cBhvr>
                                      <p:to>
                                        <p:strVal val="visible"/>
                                      </p:to>
                                    </p:set>
                                    <p:animEffect transition="in" filter="wipe(up)">
                                      <p:cBhvr>
                                        <p:cTn id="27" dur="500"/>
                                        <p:tgtEl>
                                          <p:spTgt spid="103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randombar(horizontal)">
                                      <p:cBhvr>
                                        <p:cTn id="32" dur="500"/>
                                        <p:tgtEl>
                                          <p:spTgt spid="28"/>
                                        </p:tgtEl>
                                      </p:cBhvr>
                                    </p:animEffect>
                                  </p:childTnLst>
                                </p:cTn>
                              </p:par>
                              <p:par>
                                <p:cTn id="33" presetID="14" presetClass="entr" presetSubtype="1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randombar(horizontal)">
                                      <p:cBhvr>
                                        <p:cTn id="35" dur="500"/>
                                        <p:tgtEl>
                                          <p:spTgt spid="21"/>
                                        </p:tgtEl>
                                      </p:cBhvr>
                                    </p:animEffect>
                                  </p:childTnLst>
                                </p:cTn>
                              </p:par>
                              <p:par>
                                <p:cTn id="36" presetID="22" presetClass="entr" presetSubtype="8" fill="hold" nodeType="withEffect">
                                  <p:stCondLst>
                                    <p:cond delay="0"/>
                                  </p:stCondLst>
                                  <p:childTnLst>
                                    <p:set>
                                      <p:cBhvr>
                                        <p:cTn id="37" dur="1" fill="hold">
                                          <p:stCondLst>
                                            <p:cond delay="0"/>
                                          </p:stCondLst>
                                        </p:cTn>
                                        <p:tgtEl>
                                          <p:spTgt spid="1029"/>
                                        </p:tgtEl>
                                        <p:attrNameLst>
                                          <p:attrName>style.visibility</p:attrName>
                                        </p:attrNameLst>
                                      </p:cBhvr>
                                      <p:to>
                                        <p:strVal val="visible"/>
                                      </p:to>
                                    </p:set>
                                    <p:animEffect transition="in" filter="wipe(left)">
                                      <p:cBhvr>
                                        <p:cTn id="38" dur="500"/>
                                        <p:tgtEl>
                                          <p:spTgt spid="1029"/>
                                        </p:tgtEl>
                                      </p:cBhvr>
                                    </p:animEffect>
                                  </p:childTnLst>
                                </p:cTn>
                              </p:par>
                              <p:par>
                                <p:cTn id="39" presetID="22" presetClass="entr" presetSubtype="1" fill="hold" nodeType="withEffect">
                                  <p:stCondLst>
                                    <p:cond delay="600"/>
                                  </p:stCondLst>
                                  <p:childTnLst>
                                    <p:set>
                                      <p:cBhvr>
                                        <p:cTn id="40" dur="1" fill="hold">
                                          <p:stCondLst>
                                            <p:cond delay="0"/>
                                          </p:stCondLst>
                                        </p:cTn>
                                        <p:tgtEl>
                                          <p:spTgt spid="1037"/>
                                        </p:tgtEl>
                                        <p:attrNameLst>
                                          <p:attrName>style.visibility</p:attrName>
                                        </p:attrNameLst>
                                      </p:cBhvr>
                                      <p:to>
                                        <p:strVal val="visible"/>
                                      </p:to>
                                    </p:set>
                                    <p:animEffect transition="in" filter="wipe(up)">
                                      <p:cBhvr>
                                        <p:cTn id="41" dur="500"/>
                                        <p:tgtEl>
                                          <p:spTgt spid="1037"/>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randombar(horizontal)">
                                      <p:cBhvr>
                                        <p:cTn id="46" dur="500"/>
                                        <p:tgtEl>
                                          <p:spTgt spid="29"/>
                                        </p:tgtEl>
                                      </p:cBhvr>
                                    </p:animEffect>
                                  </p:childTnLst>
                                </p:cTn>
                              </p:par>
                              <p:par>
                                <p:cTn id="47" presetID="14" presetClass="entr" presetSubtype="1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randombar(horizontal)">
                                      <p:cBhvr>
                                        <p:cTn id="49" dur="500"/>
                                        <p:tgtEl>
                                          <p:spTgt spid="22"/>
                                        </p:tgtEl>
                                      </p:cBhvr>
                                    </p:animEffect>
                                  </p:childTnLst>
                                </p:cTn>
                              </p:par>
                              <p:par>
                                <p:cTn id="50" presetID="22" presetClass="entr" presetSubtype="8" fill="hold" nodeType="withEffect">
                                  <p:stCondLst>
                                    <p:cond delay="0"/>
                                  </p:stCondLst>
                                  <p:childTnLst>
                                    <p:set>
                                      <p:cBhvr>
                                        <p:cTn id="51" dur="1" fill="hold">
                                          <p:stCondLst>
                                            <p:cond delay="0"/>
                                          </p:stCondLst>
                                        </p:cTn>
                                        <p:tgtEl>
                                          <p:spTgt spid="1027"/>
                                        </p:tgtEl>
                                        <p:attrNameLst>
                                          <p:attrName>style.visibility</p:attrName>
                                        </p:attrNameLst>
                                      </p:cBhvr>
                                      <p:to>
                                        <p:strVal val="visible"/>
                                      </p:to>
                                    </p:set>
                                    <p:animEffect transition="in" filter="wipe(left)">
                                      <p:cBhvr>
                                        <p:cTn id="52" dur="500"/>
                                        <p:tgtEl>
                                          <p:spTgt spid="1027"/>
                                        </p:tgtEl>
                                      </p:cBhvr>
                                    </p:animEffect>
                                  </p:childTnLst>
                                </p:cTn>
                              </p:par>
                              <p:par>
                                <p:cTn id="53" presetID="22" presetClass="entr" presetSubtype="1" fill="hold" nodeType="withEffect">
                                  <p:stCondLst>
                                    <p:cond delay="600"/>
                                  </p:stCondLst>
                                  <p:childTnLst>
                                    <p:set>
                                      <p:cBhvr>
                                        <p:cTn id="54" dur="1" fill="hold">
                                          <p:stCondLst>
                                            <p:cond delay="0"/>
                                          </p:stCondLst>
                                        </p:cTn>
                                        <p:tgtEl>
                                          <p:spTgt spid="1038"/>
                                        </p:tgtEl>
                                        <p:attrNameLst>
                                          <p:attrName>style.visibility</p:attrName>
                                        </p:attrNameLst>
                                      </p:cBhvr>
                                      <p:to>
                                        <p:strVal val="visible"/>
                                      </p:to>
                                    </p:set>
                                    <p:animEffect transition="in" filter="wipe(up)">
                                      <p:cBhvr>
                                        <p:cTn id="55" dur="500"/>
                                        <p:tgtEl>
                                          <p:spTgt spid="1038"/>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randombar(horizontal)">
                                      <p:cBhvr>
                                        <p:cTn id="60" dur="500"/>
                                        <p:tgtEl>
                                          <p:spTgt spid="30"/>
                                        </p:tgtEl>
                                      </p:cBhvr>
                                    </p:animEffect>
                                  </p:childTnLst>
                                </p:cTn>
                              </p:par>
                              <p:par>
                                <p:cTn id="61" presetID="14" presetClass="entr" presetSubtype="1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par>
                                <p:cTn id="64" presetID="22" presetClass="entr" presetSubtype="8" fill="hold" nodeType="withEffect">
                                  <p:stCondLst>
                                    <p:cond delay="0"/>
                                  </p:stCondLst>
                                  <p:childTnLst>
                                    <p:set>
                                      <p:cBhvr>
                                        <p:cTn id="65" dur="1" fill="hold">
                                          <p:stCondLst>
                                            <p:cond delay="0"/>
                                          </p:stCondLst>
                                        </p:cTn>
                                        <p:tgtEl>
                                          <p:spTgt spid="1034"/>
                                        </p:tgtEl>
                                        <p:attrNameLst>
                                          <p:attrName>style.visibility</p:attrName>
                                        </p:attrNameLst>
                                      </p:cBhvr>
                                      <p:to>
                                        <p:strVal val="visible"/>
                                      </p:to>
                                    </p:set>
                                    <p:animEffect transition="in" filter="wipe(left)">
                                      <p:cBhvr>
                                        <p:cTn id="66" dur="500"/>
                                        <p:tgtEl>
                                          <p:spTgt spid="1034"/>
                                        </p:tgtEl>
                                      </p:cBhvr>
                                    </p:animEffect>
                                  </p:childTnLst>
                                </p:cTn>
                              </p:par>
                              <p:par>
                                <p:cTn id="67" presetID="22" presetClass="entr" presetSubtype="1" fill="hold" nodeType="withEffect">
                                  <p:stCondLst>
                                    <p:cond delay="600"/>
                                  </p:stCondLst>
                                  <p:childTnLst>
                                    <p:set>
                                      <p:cBhvr>
                                        <p:cTn id="68" dur="1" fill="hold">
                                          <p:stCondLst>
                                            <p:cond delay="0"/>
                                          </p:stCondLst>
                                        </p:cTn>
                                        <p:tgtEl>
                                          <p:spTgt spid="1035"/>
                                        </p:tgtEl>
                                        <p:attrNameLst>
                                          <p:attrName>style.visibility</p:attrName>
                                        </p:attrNameLst>
                                      </p:cBhvr>
                                      <p:to>
                                        <p:strVal val="visible"/>
                                      </p:to>
                                    </p:set>
                                    <p:animEffect transition="in" filter="wipe(up)">
                                      <p:cBhvr>
                                        <p:cTn id="69"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990600" y="1885950"/>
            <a:ext cx="7772400" cy="2286000"/>
          </a:xfrm>
          <a:prstGeom prst="rect">
            <a:avLst/>
          </a:prstGeom>
        </p:spPr>
        <p:txBody>
          <a:bodyPr spcFirstLastPara="1" wrap="square" lIns="91425" tIns="91425" rIns="91425" bIns="91425" anchor="ctr" anchorCtr="0">
            <a:noAutofit/>
          </a:bodyPr>
          <a:lstStyle/>
          <a:p>
            <a:pPr marL="0" lvl="0" indent="0"/>
            <a:r>
              <a:rPr lang="en-US" sz="3000" dirty="0" smtClean="0"/>
              <a:t>We will </a:t>
            </a:r>
            <a:r>
              <a:rPr lang="en-US" sz="3000" dirty="0"/>
              <a:t>use envelope and FFT of signals as inputs for the algorithms , for that </a:t>
            </a:r>
            <a:r>
              <a:rPr lang="en-US" sz="3000" dirty="0" smtClean="0"/>
              <a:t>we will </a:t>
            </a:r>
            <a:r>
              <a:rPr lang="en-US" sz="3000" dirty="0"/>
              <a:t>take 5000 points from each signal and use them as features(plus three features that </a:t>
            </a:r>
            <a:r>
              <a:rPr lang="en-US" sz="3000" dirty="0" smtClean="0"/>
              <a:t>represent operating </a:t>
            </a:r>
            <a:r>
              <a:rPr lang="en-US" sz="3000" dirty="0"/>
              <a:t>condition parameters</a:t>
            </a:r>
            <a:r>
              <a:rPr lang="en-US" sz="3000" dirty="0" smtClean="0"/>
              <a:t>).</a:t>
            </a:r>
          </a:p>
        </p:txBody>
      </p:sp>
      <p:sp>
        <p:nvSpPr>
          <p:cNvPr id="186" name="Google Shape;186;p31"/>
          <p:cNvSpPr txBox="1">
            <a:spLocks noGrp="1"/>
          </p:cNvSpPr>
          <p:nvPr>
            <p:ph type="title"/>
          </p:nvPr>
        </p:nvSpPr>
        <p:spPr>
          <a:xfrm>
            <a:off x="228600" y="209550"/>
            <a:ext cx="8839200" cy="1143000"/>
          </a:xfrm>
          <a:prstGeom prst="rect">
            <a:avLst/>
          </a:prstGeom>
        </p:spPr>
        <p:txBody>
          <a:bodyPr spcFirstLastPara="1" wrap="square" lIns="91425" tIns="91425" rIns="91425" bIns="91425" anchor="t" anchorCtr="0">
            <a:noAutofit/>
          </a:bodyPr>
          <a:lstStyle/>
          <a:p>
            <a:pPr lvl="0"/>
            <a:r>
              <a:rPr lang="en" sz="4000" dirty="0"/>
              <a:t>Accuracy results using </a:t>
            </a:r>
            <a:r>
              <a:rPr lang="en" sz="4000" dirty="0" smtClean="0"/>
              <a:t>envelope </a:t>
            </a:r>
            <a:r>
              <a:rPr lang="en" sz="4000" dirty="0"/>
              <a:t>and FFT signals</a:t>
            </a:r>
            <a:endParaRPr sz="4000" dirty="0"/>
          </a:p>
        </p:txBody>
      </p:sp>
      <p:cxnSp>
        <p:nvCxnSpPr>
          <p:cNvPr id="258" name="Google Shape;258;p31"/>
          <p:cNvCxnSpPr/>
          <p:nvPr/>
        </p:nvCxnSpPr>
        <p:spPr>
          <a:xfrm>
            <a:off x="762000" y="17335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19891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228600" y="285750"/>
            <a:ext cx="8347900" cy="572700"/>
          </a:xfrm>
          <a:prstGeom prst="rect">
            <a:avLst/>
          </a:prstGeom>
        </p:spPr>
        <p:txBody>
          <a:bodyPr spcFirstLastPara="1" wrap="square" lIns="91425" tIns="91425" rIns="91425" bIns="91425" anchor="t" anchorCtr="0">
            <a:noAutofit/>
          </a:bodyPr>
          <a:lstStyle/>
          <a:p>
            <a:pPr lvl="0"/>
            <a:r>
              <a:rPr lang="en" sz="4000" dirty="0" smtClean="0"/>
              <a:t>Accuracy score </a:t>
            </a:r>
            <a:r>
              <a:rPr lang="en" sz="4000" dirty="0"/>
              <a:t>results using </a:t>
            </a:r>
            <a:r>
              <a:rPr lang="en" sz="4000" dirty="0" smtClean="0"/>
              <a:t>envelope</a:t>
            </a:r>
            <a:endParaRPr sz="4000" dirty="0"/>
          </a:p>
        </p:txBody>
      </p:sp>
      <p:graphicFrame>
        <p:nvGraphicFramePr>
          <p:cNvPr id="4" name="Table 3"/>
          <p:cNvGraphicFramePr>
            <a:graphicFrameLocks noGrp="1"/>
          </p:cNvGraphicFramePr>
          <p:nvPr>
            <p:extLst>
              <p:ext uri="{D42A27DB-BD31-4B8C-83A1-F6EECF244321}">
                <p14:modId xmlns:p14="http://schemas.microsoft.com/office/powerpoint/2010/main" val="4017318388"/>
              </p:ext>
            </p:extLst>
          </p:nvPr>
        </p:nvGraphicFramePr>
        <p:xfrm>
          <a:off x="914400" y="1123950"/>
          <a:ext cx="7315200" cy="3581400"/>
        </p:xfrm>
        <a:graphic>
          <a:graphicData uri="http://schemas.openxmlformats.org/drawingml/2006/table">
            <a:tbl>
              <a:tblPr>
                <a:tableStyleId>{0C524957-35D8-4256-A930-9CD5485E0A58}</a:tableStyleId>
              </a:tblPr>
              <a:tblGrid>
                <a:gridCol w="1828800"/>
                <a:gridCol w="1828800"/>
                <a:gridCol w="1828800"/>
                <a:gridCol w="1828800"/>
              </a:tblGrid>
              <a:tr h="505736">
                <a:tc>
                  <a:txBody>
                    <a:bodyPr/>
                    <a:lstStyle/>
                    <a:p>
                      <a:pPr lvl="1" algn="ct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SVM</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KNN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MLP</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916">
                <a:tc>
                  <a:txBody>
                    <a:bodyPr/>
                    <a:lstStyle/>
                    <a:p>
                      <a:pPr lvl="1" algn="ctr"/>
                      <a:r>
                        <a:rPr lang="en-US" sz="2500" b="1" dirty="0" smtClean="0">
                          <a:solidFill>
                            <a:schemeClr val="tx2"/>
                          </a:solidFill>
                        </a:rPr>
                        <a:t>Current</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0.315972</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0.350964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0.277778</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916">
                <a:tc>
                  <a:txBody>
                    <a:bodyPr/>
                    <a:lstStyle/>
                    <a:p>
                      <a:pPr lvl="1" algn="ctr"/>
                      <a:r>
                        <a:rPr lang="en-US" sz="2500" b="1" dirty="0" smtClean="0">
                          <a:solidFill>
                            <a:schemeClr val="tx2"/>
                          </a:solidFill>
                        </a:rPr>
                        <a:t>Vibration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0.520883</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0.39906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0.395833</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916">
                <a:tc>
                  <a:txBody>
                    <a:bodyPr/>
                    <a:lstStyle/>
                    <a:p>
                      <a:pPr lvl="1" algn="ctr"/>
                      <a:r>
                        <a:rPr lang="en-US" sz="2500" b="1" dirty="0" smtClean="0">
                          <a:solidFill>
                            <a:schemeClr val="tx2"/>
                          </a:solidFill>
                        </a:rPr>
                        <a:t>Torque</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0.378472</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0.656250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0.274306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916">
                <a:tc>
                  <a:txBody>
                    <a:bodyPr/>
                    <a:lstStyle/>
                    <a:p>
                      <a:pPr lvl="1" algn="ctr"/>
                      <a:r>
                        <a:rPr lang="en-US" sz="2500" b="1" dirty="0" smtClean="0">
                          <a:solidFill>
                            <a:schemeClr val="tx2"/>
                          </a:solidFill>
                        </a:rPr>
                        <a:t>Speed</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0.284722</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0.406250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0.201389</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bl>
          </a:graphicData>
        </a:graphic>
      </p:graphicFrame>
    </p:spTree>
    <p:extLst>
      <p:ext uri="{BB962C8B-B14F-4D97-AF65-F5344CB8AC3E}">
        <p14:creationId xmlns:p14="http://schemas.microsoft.com/office/powerpoint/2010/main" val="212417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457200" y="133350"/>
            <a:ext cx="8271700" cy="572700"/>
          </a:xfrm>
          <a:prstGeom prst="rect">
            <a:avLst/>
          </a:prstGeom>
        </p:spPr>
        <p:txBody>
          <a:bodyPr spcFirstLastPara="1" wrap="square" lIns="91425" tIns="91425" rIns="91425" bIns="91425" anchor="t" anchorCtr="0">
            <a:noAutofit/>
          </a:bodyPr>
          <a:lstStyle/>
          <a:p>
            <a:pPr lvl="0"/>
            <a:r>
              <a:rPr lang="en" sz="4000" dirty="0" smtClean="0"/>
              <a:t>Using FFT </a:t>
            </a:r>
            <a:r>
              <a:rPr lang="en" sz="4000" dirty="0" smtClean="0"/>
              <a:t>to the envelope signals</a:t>
            </a:r>
            <a:endParaRPr sz="4000" dirty="0"/>
          </a:p>
        </p:txBody>
      </p:sp>
      <p:graphicFrame>
        <p:nvGraphicFramePr>
          <p:cNvPr id="4" name="Table 3"/>
          <p:cNvGraphicFramePr>
            <a:graphicFrameLocks noGrp="1"/>
          </p:cNvGraphicFramePr>
          <p:nvPr>
            <p:extLst>
              <p:ext uri="{D42A27DB-BD31-4B8C-83A1-F6EECF244321}">
                <p14:modId xmlns:p14="http://schemas.microsoft.com/office/powerpoint/2010/main" val="2044326201"/>
              </p:ext>
            </p:extLst>
          </p:nvPr>
        </p:nvGraphicFramePr>
        <p:xfrm>
          <a:off x="914400" y="1047750"/>
          <a:ext cx="7162800" cy="3809999"/>
        </p:xfrm>
        <a:graphic>
          <a:graphicData uri="http://schemas.openxmlformats.org/drawingml/2006/table">
            <a:tbl>
              <a:tblPr>
                <a:tableStyleId>{0C524957-35D8-4256-A930-9CD5485E0A58}</a:tableStyleId>
              </a:tblPr>
              <a:tblGrid>
                <a:gridCol w="1790700"/>
                <a:gridCol w="1790700"/>
                <a:gridCol w="1790700"/>
                <a:gridCol w="1790700"/>
              </a:tblGrid>
              <a:tr h="540115">
                <a:tc>
                  <a:txBody>
                    <a:bodyPr/>
                    <a:lstStyle/>
                    <a:p>
                      <a:pPr lvl="1" algn="ct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SVM</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KNN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MLP</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817471">
                <a:tc>
                  <a:txBody>
                    <a:bodyPr/>
                    <a:lstStyle/>
                    <a:p>
                      <a:pPr lvl="1" algn="ctr"/>
                      <a:r>
                        <a:rPr lang="en-US" sz="2500" b="1" dirty="0" smtClean="0">
                          <a:solidFill>
                            <a:schemeClr val="tx2"/>
                          </a:solidFill>
                        </a:rPr>
                        <a:t>Current</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0.486111</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0.190972</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0.427083</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817471">
                <a:tc>
                  <a:txBody>
                    <a:bodyPr/>
                    <a:lstStyle/>
                    <a:p>
                      <a:pPr lvl="1" algn="ctr"/>
                      <a:r>
                        <a:rPr lang="en-US" sz="2500" b="1" dirty="0" smtClean="0">
                          <a:solidFill>
                            <a:schemeClr val="tx2"/>
                          </a:solidFill>
                        </a:rPr>
                        <a:t>Vibration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0.760417</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0.496528</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0.597222</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817471">
                <a:tc>
                  <a:txBody>
                    <a:bodyPr/>
                    <a:lstStyle/>
                    <a:p>
                      <a:pPr lvl="1" algn="ctr"/>
                      <a:r>
                        <a:rPr lang="en-US" sz="2500" b="1" dirty="0" smtClean="0">
                          <a:solidFill>
                            <a:schemeClr val="tx2"/>
                          </a:solidFill>
                        </a:rPr>
                        <a:t>Torque</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0.857639</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0.798611</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0.850694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817471">
                <a:tc>
                  <a:txBody>
                    <a:bodyPr/>
                    <a:lstStyle/>
                    <a:p>
                      <a:pPr lvl="1" algn="ctr"/>
                      <a:r>
                        <a:rPr lang="en-US" sz="2500" b="1" dirty="0" smtClean="0">
                          <a:solidFill>
                            <a:schemeClr val="tx2"/>
                          </a:solidFill>
                        </a:rPr>
                        <a:t>Speed</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0.291667</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0.288194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0.309028</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bl>
          </a:graphicData>
        </a:graphic>
      </p:graphicFrame>
    </p:spTree>
    <p:extLst>
      <p:ext uri="{BB962C8B-B14F-4D97-AF65-F5344CB8AC3E}">
        <p14:creationId xmlns:p14="http://schemas.microsoft.com/office/powerpoint/2010/main" val="30163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143000" y="895350"/>
            <a:ext cx="7315200" cy="3581400"/>
          </a:xfrm>
          <a:prstGeom prst="rect">
            <a:avLst/>
          </a:prstGeom>
        </p:spPr>
        <p:txBody>
          <a:bodyPr spcFirstLastPara="1" wrap="square" lIns="91425" tIns="91425" rIns="91425" bIns="91425" anchor="ctr" anchorCtr="0">
            <a:noAutofit/>
          </a:bodyPr>
          <a:lstStyle/>
          <a:p>
            <a:pPr marL="0" lvl="0" indent="0"/>
            <a:r>
              <a:rPr lang="en-US" sz="3000" dirty="0"/>
              <a:t>Prediction accuracy that obtained from using envelope signal was </a:t>
            </a:r>
            <a:r>
              <a:rPr lang="en-US" sz="3000" dirty="0" smtClean="0"/>
              <a:t>not</a:t>
            </a:r>
            <a:endParaRPr lang="en-US" sz="3000" dirty="0" smtClean="0"/>
          </a:p>
          <a:p>
            <a:pPr marL="0" lvl="0" indent="0"/>
            <a:r>
              <a:rPr lang="en-US" sz="3000" dirty="0" smtClean="0"/>
              <a:t>However using FFT </a:t>
            </a:r>
            <a:r>
              <a:rPr lang="en-US" sz="3000" dirty="0"/>
              <a:t>signal as input increased the accuracy </a:t>
            </a:r>
            <a:r>
              <a:rPr lang="en-US" sz="3000" dirty="0" smtClean="0"/>
              <a:t>, </a:t>
            </a:r>
            <a:r>
              <a:rPr lang="en-US" sz="3000" dirty="0" smtClean="0"/>
              <a:t>and gave results which </a:t>
            </a:r>
            <a:r>
              <a:rPr lang="en-US" sz="3000" dirty="0"/>
              <a:t>can be satisfying </a:t>
            </a:r>
            <a:r>
              <a:rPr lang="en-US" sz="3000" dirty="0" smtClean="0"/>
              <a:t>.</a:t>
            </a:r>
          </a:p>
          <a:p>
            <a:pPr marL="0" lvl="0" indent="0"/>
            <a:endParaRPr lang="en-US" sz="1600" dirty="0"/>
          </a:p>
        </p:txBody>
      </p:sp>
      <p:sp>
        <p:nvSpPr>
          <p:cNvPr id="186" name="Google Shape;186;p31"/>
          <p:cNvSpPr txBox="1">
            <a:spLocks noGrp="1"/>
          </p:cNvSpPr>
          <p:nvPr>
            <p:ph type="title"/>
          </p:nvPr>
        </p:nvSpPr>
        <p:spPr>
          <a:xfrm>
            <a:off x="685800" y="285750"/>
            <a:ext cx="7704000" cy="572700"/>
          </a:xfrm>
          <a:prstGeom prst="rect">
            <a:avLst/>
          </a:prstGeom>
        </p:spPr>
        <p:txBody>
          <a:bodyPr spcFirstLastPara="1" wrap="square" lIns="91425" tIns="91425" rIns="91425" bIns="91425" anchor="t" anchorCtr="0">
            <a:noAutofit/>
          </a:bodyPr>
          <a:lstStyle/>
          <a:p>
            <a:pPr lvl="0"/>
            <a:r>
              <a:rPr lang="en" sz="4000" dirty="0"/>
              <a:t>Results Discussion</a:t>
            </a:r>
            <a:endParaRPr sz="4000" dirty="0"/>
          </a:p>
        </p:txBody>
      </p:sp>
      <p:cxnSp>
        <p:nvCxnSpPr>
          <p:cNvPr id="258" name="Google Shape;258;p31"/>
          <p:cNvCxnSpPr/>
          <p:nvPr/>
        </p:nvCxnSpPr>
        <p:spPr>
          <a:xfrm>
            <a:off x="990600" y="12763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7285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2">
                                            <p:txEl>
                                              <p:pRg st="1" end="1"/>
                                            </p:txEl>
                                          </p:spTgt>
                                        </p:tgtEl>
                                        <p:attrNameLst>
                                          <p:attrName>style.visibility</p:attrName>
                                        </p:attrNameLst>
                                      </p:cBhvr>
                                      <p:to>
                                        <p:strVal val="visible"/>
                                      </p:to>
                                    </p:set>
                                    <p:animEffect transition="in" filter="randombar(horizontal)">
                                      <p:cBhvr>
                                        <p:cTn id="10"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2053" name="Picture 5" descr="C:\Users\Salah\Pictures\test\Group 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523" y="1446805"/>
            <a:ext cx="3006129" cy="14323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Salah\Pictures\test\Group 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641" y="3030477"/>
            <a:ext cx="3006129" cy="1271824"/>
          </a:xfrm>
          <a:prstGeom prst="rect">
            <a:avLst/>
          </a:prstGeom>
          <a:noFill/>
          <a:extLst>
            <a:ext uri="{909E8E84-426E-40DD-AFC4-6F175D3DCCD1}">
              <a14:hiddenFill xmlns:a14="http://schemas.microsoft.com/office/drawing/2010/main">
                <a:solidFill>
                  <a:srgbClr val="FFFFFF"/>
                </a:solidFill>
              </a14:hiddenFill>
            </a:ext>
          </a:extLst>
        </p:spPr>
      </p:pic>
      <p:sp>
        <p:nvSpPr>
          <p:cNvPr id="182" name="Google Shape;182;p31"/>
          <p:cNvSpPr txBox="1">
            <a:spLocks noGrp="1"/>
          </p:cNvSpPr>
          <p:nvPr>
            <p:ph type="subTitle" idx="1"/>
          </p:nvPr>
        </p:nvSpPr>
        <p:spPr>
          <a:xfrm>
            <a:off x="1295400" y="816765"/>
            <a:ext cx="7239000" cy="1905000"/>
          </a:xfrm>
          <a:prstGeom prst="rect">
            <a:avLst/>
          </a:prstGeom>
        </p:spPr>
        <p:txBody>
          <a:bodyPr spcFirstLastPara="1" wrap="square" lIns="91425" tIns="91425" rIns="91425" bIns="91425" anchor="ctr" anchorCtr="0">
            <a:noAutofit/>
          </a:bodyPr>
          <a:lstStyle/>
          <a:p>
            <a:pPr marL="0" indent="0"/>
            <a:endParaRPr lang="en-US" sz="1600" dirty="0" smtClean="0"/>
          </a:p>
          <a:p>
            <a:pPr marL="0" indent="0"/>
            <a:endParaRPr lang="en-US" sz="1600" dirty="0"/>
          </a:p>
          <a:p>
            <a:pPr marL="0" lvl="0" indent="0"/>
            <a:endParaRPr lang="en-US" sz="1600" dirty="0"/>
          </a:p>
        </p:txBody>
      </p:sp>
      <p:sp>
        <p:nvSpPr>
          <p:cNvPr id="186" name="Google Shape;186;p31"/>
          <p:cNvSpPr txBox="1">
            <a:spLocks noGrp="1"/>
          </p:cNvSpPr>
          <p:nvPr>
            <p:ph type="title"/>
          </p:nvPr>
        </p:nvSpPr>
        <p:spPr>
          <a:xfrm>
            <a:off x="381000" y="133350"/>
            <a:ext cx="8686800" cy="831666"/>
          </a:xfrm>
          <a:prstGeom prst="rect">
            <a:avLst/>
          </a:prstGeom>
        </p:spPr>
        <p:txBody>
          <a:bodyPr spcFirstLastPara="1" wrap="square" lIns="91425" tIns="91425" rIns="91425" bIns="91425" anchor="t" anchorCtr="0">
            <a:noAutofit/>
          </a:bodyPr>
          <a:lstStyle/>
          <a:p>
            <a:pPr marL="0" lvl="0" indent="0"/>
            <a:r>
              <a:rPr lang="en-US" sz="4000" dirty="0" smtClean="0"/>
              <a:t>Optimization by features extraction</a:t>
            </a:r>
            <a:endParaRPr lang="en-US" sz="4000" dirty="0"/>
          </a:p>
        </p:txBody>
      </p:sp>
      <p:sp>
        <p:nvSpPr>
          <p:cNvPr id="14" name="TextBox 13"/>
          <p:cNvSpPr txBox="1"/>
          <p:nvPr/>
        </p:nvSpPr>
        <p:spPr>
          <a:xfrm>
            <a:off x="228600" y="2477025"/>
            <a:ext cx="1219200" cy="707886"/>
          </a:xfrm>
          <a:prstGeom prst="rect">
            <a:avLst/>
          </a:prstGeom>
          <a:noFill/>
        </p:spPr>
        <p:txBody>
          <a:bodyPr wrap="square" rtlCol="0">
            <a:spAutoFit/>
          </a:bodyPr>
          <a:lstStyle/>
          <a:p>
            <a:r>
              <a:rPr lang="en-US" sz="2000" b="1" dirty="0">
                <a:solidFill>
                  <a:schemeClr val="tx2"/>
                </a:solidFill>
              </a:rPr>
              <a:t>5000 features </a:t>
            </a:r>
          </a:p>
        </p:txBody>
      </p:sp>
      <p:sp>
        <p:nvSpPr>
          <p:cNvPr id="16" name="Rectangle 15"/>
          <p:cNvSpPr/>
          <p:nvPr/>
        </p:nvSpPr>
        <p:spPr>
          <a:xfrm>
            <a:off x="7203440" y="2588504"/>
            <a:ext cx="1905000" cy="707886"/>
          </a:xfrm>
          <a:prstGeom prst="rect">
            <a:avLst/>
          </a:prstGeom>
        </p:spPr>
        <p:txBody>
          <a:bodyPr wrap="square">
            <a:spAutoFit/>
          </a:bodyPr>
          <a:lstStyle/>
          <a:p>
            <a:r>
              <a:rPr lang="en-US" sz="2000" b="1" dirty="0">
                <a:solidFill>
                  <a:schemeClr val="tx2"/>
                </a:solidFill>
              </a:rPr>
              <a:t>20 extracted features</a:t>
            </a:r>
          </a:p>
        </p:txBody>
      </p:sp>
      <p:cxnSp>
        <p:nvCxnSpPr>
          <p:cNvPr id="24" name="Elbow Connector 23"/>
          <p:cNvCxnSpPr>
            <a:stCxn id="14" idx="3"/>
          </p:cNvCxnSpPr>
          <p:nvPr/>
        </p:nvCxnSpPr>
        <p:spPr>
          <a:xfrm>
            <a:off x="1447800" y="2886707"/>
            <a:ext cx="1709280" cy="1415594"/>
          </a:xfrm>
          <a:prstGeom prst="bentConnector3">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2" name="Elbow Connector 31"/>
          <p:cNvCxnSpPr>
            <a:stCxn id="14" idx="3"/>
          </p:cNvCxnSpPr>
          <p:nvPr/>
        </p:nvCxnSpPr>
        <p:spPr>
          <a:xfrm flipV="1">
            <a:off x="1447800" y="1357148"/>
            <a:ext cx="1709281" cy="1529559"/>
          </a:xfrm>
          <a:prstGeom prst="bentConnector3">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8" name="Straight Arrow Connector 267"/>
          <p:cNvCxnSpPr/>
          <p:nvPr/>
        </p:nvCxnSpPr>
        <p:spPr>
          <a:xfrm>
            <a:off x="5562600" y="2904916"/>
            <a:ext cx="16002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050" name="Picture 2" descr="C:\Users\Salah\Pictures\test\Group 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7081" y="4108289"/>
            <a:ext cx="3208153" cy="3270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lah\Pictures\test\Group 5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7512" y="1193616"/>
            <a:ext cx="3208153" cy="3270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alah\Pictures\test\Group 5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0448" y="2772621"/>
            <a:ext cx="1282279" cy="33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60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par>
                                <p:cTn id="12" presetID="22" presetClass="entr" presetSubtype="8"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wipe(left)">
                                      <p:cBhvr>
                                        <p:cTn id="18" dur="500"/>
                                        <p:tgtEl>
                                          <p:spTgt spid="2051"/>
                                        </p:tgtEl>
                                      </p:cBhvr>
                                    </p:animEffect>
                                  </p:childTnLst>
                                </p:cTn>
                              </p:par>
                              <p:par>
                                <p:cTn id="19" presetID="22" presetClass="entr" presetSubtype="8"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wipe(left)">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52"/>
                                        </p:tgtEl>
                                        <p:attrNameLst>
                                          <p:attrName>style.visibility</p:attrName>
                                        </p:attrNameLst>
                                      </p:cBhvr>
                                      <p:to>
                                        <p:strVal val="visible"/>
                                      </p:to>
                                    </p:set>
                                    <p:animEffect transition="in" filter="wipe(left)">
                                      <p:cBhvr>
                                        <p:cTn id="26" dur="500"/>
                                        <p:tgtEl>
                                          <p:spTgt spid="205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wipe(up)">
                                      <p:cBhvr>
                                        <p:cTn id="30" dur="500"/>
                                        <p:tgtEl>
                                          <p:spTgt spid="2053"/>
                                        </p:tgtEl>
                                      </p:cBhvr>
                                    </p:animEffect>
                                  </p:childTnLst>
                                </p:cTn>
                              </p:par>
                              <p:par>
                                <p:cTn id="31" presetID="22" presetClass="entr" presetSubtype="4" fill="hold" nodeType="withEffect">
                                  <p:stCondLst>
                                    <p:cond delay="0"/>
                                  </p:stCondLst>
                                  <p:childTnLst>
                                    <p:set>
                                      <p:cBhvr>
                                        <p:cTn id="32" dur="1" fill="hold">
                                          <p:stCondLst>
                                            <p:cond delay="0"/>
                                          </p:stCondLst>
                                        </p:cTn>
                                        <p:tgtEl>
                                          <p:spTgt spid="2054"/>
                                        </p:tgtEl>
                                        <p:attrNameLst>
                                          <p:attrName>style.visibility</p:attrName>
                                        </p:attrNameLst>
                                      </p:cBhvr>
                                      <p:to>
                                        <p:strVal val="visible"/>
                                      </p:to>
                                    </p:set>
                                    <p:animEffect transition="in" filter="wipe(down)">
                                      <p:cBhvr>
                                        <p:cTn id="33" dur="500"/>
                                        <p:tgtEl>
                                          <p:spTgt spid="205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68"/>
                                        </p:tgtEl>
                                        <p:attrNameLst>
                                          <p:attrName>style.visibility</p:attrName>
                                        </p:attrNameLst>
                                      </p:cBhvr>
                                      <p:to>
                                        <p:strVal val="visible"/>
                                      </p:to>
                                    </p:set>
                                    <p:animEffect transition="in" filter="wipe(left)">
                                      <p:cBhvr>
                                        <p:cTn id="37" dur="500"/>
                                        <p:tgtEl>
                                          <p:spTgt spid="268"/>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6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457200" y="133350"/>
            <a:ext cx="8271700" cy="572700"/>
          </a:xfrm>
          <a:prstGeom prst="rect">
            <a:avLst/>
          </a:prstGeom>
        </p:spPr>
        <p:txBody>
          <a:bodyPr spcFirstLastPara="1" wrap="square" lIns="91425" tIns="91425" rIns="91425" bIns="91425" anchor="t" anchorCtr="0">
            <a:noAutofit/>
          </a:bodyPr>
          <a:lstStyle/>
          <a:p>
            <a:pPr lvl="0"/>
            <a:r>
              <a:rPr lang="en" sz="4000" dirty="0" smtClean="0"/>
              <a:t>Envelope signals extracted </a:t>
            </a:r>
            <a:r>
              <a:rPr lang="en" sz="4000" dirty="0" smtClean="0"/>
              <a:t>features</a:t>
            </a:r>
            <a:endParaRPr sz="4000" dirty="0"/>
          </a:p>
        </p:txBody>
      </p:sp>
      <p:graphicFrame>
        <p:nvGraphicFramePr>
          <p:cNvPr id="4" name="Table 3"/>
          <p:cNvGraphicFramePr>
            <a:graphicFrameLocks noGrp="1"/>
          </p:cNvGraphicFramePr>
          <p:nvPr>
            <p:extLst>
              <p:ext uri="{D42A27DB-BD31-4B8C-83A1-F6EECF244321}">
                <p14:modId xmlns:p14="http://schemas.microsoft.com/office/powerpoint/2010/main" val="687571277"/>
              </p:ext>
            </p:extLst>
          </p:nvPr>
        </p:nvGraphicFramePr>
        <p:xfrm>
          <a:off x="990600" y="1047750"/>
          <a:ext cx="7239000" cy="3581400"/>
        </p:xfrm>
        <a:graphic>
          <a:graphicData uri="http://schemas.openxmlformats.org/drawingml/2006/table">
            <a:tbl>
              <a:tblPr>
                <a:tableStyleId>{0C524957-35D8-4256-A930-9CD5485E0A58}</a:tableStyleId>
              </a:tblPr>
              <a:tblGrid>
                <a:gridCol w="1809750"/>
                <a:gridCol w="1809750"/>
                <a:gridCol w="1809750"/>
                <a:gridCol w="1809750"/>
              </a:tblGrid>
              <a:tr h="507708">
                <a:tc>
                  <a:txBody>
                    <a:bodyPr/>
                    <a:lstStyle/>
                    <a:p>
                      <a:pPr lvl="1" algn="ct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SVM</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KNN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MLP</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Current</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0.288194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0.930556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0.538194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Vibration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0.947917</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0.916667</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0.975694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Torque</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0.409722</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1.000000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0.989583</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Speed</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0.291667</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1.000000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1.000000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bl>
          </a:graphicData>
        </a:graphic>
      </p:graphicFrame>
    </p:spTree>
    <p:extLst>
      <p:ext uri="{BB962C8B-B14F-4D97-AF65-F5344CB8AC3E}">
        <p14:creationId xmlns:p14="http://schemas.microsoft.com/office/powerpoint/2010/main" val="145162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0" y="590550"/>
            <a:ext cx="4696375"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a:t>
            </a:r>
            <a:endParaRPr dirty="0"/>
          </a:p>
        </p:txBody>
      </p:sp>
      <p:sp>
        <p:nvSpPr>
          <p:cNvPr id="175" name="Google Shape;175;p30"/>
          <p:cNvSpPr txBox="1">
            <a:spLocks noGrp="1"/>
          </p:cNvSpPr>
          <p:nvPr>
            <p:ph type="subTitle" idx="1"/>
          </p:nvPr>
        </p:nvSpPr>
        <p:spPr>
          <a:xfrm>
            <a:off x="4917750" y="3290550"/>
            <a:ext cx="2702250" cy="523800"/>
          </a:xfrm>
          <a:prstGeom prst="rect">
            <a:avLst/>
          </a:prstGeom>
        </p:spPr>
        <p:txBody>
          <a:bodyPr spcFirstLastPara="1" wrap="square" lIns="91425" tIns="91425" rIns="91425" bIns="91425" anchor="t" anchorCtr="0">
            <a:noAutofit/>
          </a:bodyPr>
          <a:lstStyle/>
          <a:p>
            <a:pPr marL="0" lvl="0" indent="0">
              <a:spcAft>
                <a:spcPts val="1600"/>
              </a:spcAft>
            </a:pPr>
            <a:r>
              <a:rPr lang="en-US" sz="2000" dirty="0"/>
              <a:t>A brief of our study aim</a:t>
            </a:r>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381000" y="285750"/>
            <a:ext cx="8610600" cy="572700"/>
          </a:xfrm>
          <a:prstGeom prst="rect">
            <a:avLst/>
          </a:prstGeom>
        </p:spPr>
        <p:txBody>
          <a:bodyPr spcFirstLastPara="1" wrap="square" lIns="91425" tIns="91425" rIns="91425" bIns="91425" anchor="t" anchorCtr="0">
            <a:noAutofit/>
          </a:bodyPr>
          <a:lstStyle/>
          <a:p>
            <a:pPr lvl="0"/>
            <a:r>
              <a:rPr lang="en" sz="4000" dirty="0" smtClean="0"/>
              <a:t>FFT </a:t>
            </a:r>
            <a:r>
              <a:rPr lang="en" sz="4000" dirty="0"/>
              <a:t>to the envelope </a:t>
            </a:r>
            <a:r>
              <a:rPr lang="en" sz="4000" dirty="0"/>
              <a:t> extracted features </a:t>
            </a:r>
            <a:endParaRPr sz="4000" dirty="0"/>
          </a:p>
        </p:txBody>
      </p:sp>
      <p:graphicFrame>
        <p:nvGraphicFramePr>
          <p:cNvPr id="4" name="Table 3"/>
          <p:cNvGraphicFramePr>
            <a:graphicFrameLocks noGrp="1"/>
          </p:cNvGraphicFramePr>
          <p:nvPr>
            <p:extLst>
              <p:ext uri="{D42A27DB-BD31-4B8C-83A1-F6EECF244321}">
                <p14:modId xmlns:p14="http://schemas.microsoft.com/office/powerpoint/2010/main" val="2544706251"/>
              </p:ext>
            </p:extLst>
          </p:nvPr>
        </p:nvGraphicFramePr>
        <p:xfrm>
          <a:off x="1066800" y="1276350"/>
          <a:ext cx="6781800" cy="3428999"/>
        </p:xfrm>
        <a:graphic>
          <a:graphicData uri="http://schemas.openxmlformats.org/drawingml/2006/table">
            <a:tbl>
              <a:tblPr>
                <a:tableStyleId>{0C524957-35D8-4256-A930-9CD5485E0A58}</a:tableStyleId>
              </a:tblPr>
              <a:tblGrid>
                <a:gridCol w="1695450"/>
                <a:gridCol w="1695450"/>
                <a:gridCol w="1695450"/>
                <a:gridCol w="1695450"/>
              </a:tblGrid>
              <a:tr h="574087">
                <a:tc>
                  <a:txBody>
                    <a:bodyPr/>
                    <a:lstStyle/>
                    <a:p>
                      <a:pPr lvl="1" algn="ct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SVM</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KNN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MLP</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13728">
                <a:tc>
                  <a:txBody>
                    <a:bodyPr/>
                    <a:lstStyle/>
                    <a:p>
                      <a:pPr lvl="1" algn="ctr"/>
                      <a:r>
                        <a:rPr lang="en-US" sz="2500" b="1" dirty="0" smtClean="0">
                          <a:solidFill>
                            <a:schemeClr val="tx2"/>
                          </a:solidFill>
                        </a:rPr>
                        <a:t>Current</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0.805556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0.951389</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0.947917</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13728">
                <a:tc>
                  <a:txBody>
                    <a:bodyPr/>
                    <a:lstStyle/>
                    <a:p>
                      <a:pPr lvl="1" algn="ctr"/>
                      <a:r>
                        <a:rPr lang="en-US" sz="2500" b="1" dirty="0" smtClean="0">
                          <a:solidFill>
                            <a:schemeClr val="tx2"/>
                          </a:solidFill>
                        </a:rPr>
                        <a:t>Vibration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0.666667</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0.881944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0.927083</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13728">
                <a:tc>
                  <a:txBody>
                    <a:bodyPr/>
                    <a:lstStyle/>
                    <a:p>
                      <a:pPr lvl="1" algn="ctr"/>
                      <a:r>
                        <a:rPr lang="en-US" sz="2500" b="1" dirty="0" smtClean="0">
                          <a:solidFill>
                            <a:schemeClr val="tx2"/>
                          </a:solidFill>
                        </a:rPr>
                        <a:t>Torque</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0.982639</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0.993056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0.996528</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13728">
                <a:tc>
                  <a:txBody>
                    <a:bodyPr/>
                    <a:lstStyle/>
                    <a:p>
                      <a:pPr lvl="1" algn="ctr"/>
                      <a:r>
                        <a:rPr lang="en-US" sz="2500" b="1" dirty="0" smtClean="0">
                          <a:solidFill>
                            <a:schemeClr val="tx2"/>
                          </a:solidFill>
                        </a:rPr>
                        <a:t>Speed</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0.996528</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0.996528</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dirty="0" smtClean="0">
                          <a:solidFill>
                            <a:schemeClr val="tx2"/>
                          </a:solidFill>
                          <a:effectLst/>
                          <a:latin typeface="Arial"/>
                        </a:rPr>
                        <a:t>0.993056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bl>
          </a:graphicData>
        </a:graphic>
      </p:graphicFrame>
    </p:spTree>
    <p:extLst>
      <p:ext uri="{BB962C8B-B14F-4D97-AF65-F5344CB8AC3E}">
        <p14:creationId xmlns:p14="http://schemas.microsoft.com/office/powerpoint/2010/main" val="145162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457200" y="285750"/>
            <a:ext cx="8271700" cy="572700"/>
          </a:xfrm>
          <a:prstGeom prst="rect">
            <a:avLst/>
          </a:prstGeom>
        </p:spPr>
        <p:txBody>
          <a:bodyPr spcFirstLastPara="1" wrap="square" lIns="91425" tIns="91425" rIns="91425" bIns="91425" anchor="t" anchorCtr="0">
            <a:noAutofit/>
          </a:bodyPr>
          <a:lstStyle/>
          <a:p>
            <a:pPr lvl="0"/>
            <a:r>
              <a:rPr lang="en" sz="4000" dirty="0" smtClean="0"/>
              <a:t>Combining </a:t>
            </a:r>
            <a:r>
              <a:rPr lang="en" sz="4000" dirty="0" smtClean="0"/>
              <a:t>extracted </a:t>
            </a:r>
            <a:r>
              <a:rPr lang="en" sz="4000" dirty="0" smtClean="0"/>
              <a:t>features</a:t>
            </a:r>
            <a:endParaRPr sz="4000" dirty="0"/>
          </a:p>
        </p:txBody>
      </p:sp>
      <p:graphicFrame>
        <p:nvGraphicFramePr>
          <p:cNvPr id="4" name="Table 3"/>
          <p:cNvGraphicFramePr>
            <a:graphicFrameLocks noGrp="1"/>
          </p:cNvGraphicFramePr>
          <p:nvPr>
            <p:extLst>
              <p:ext uri="{D42A27DB-BD31-4B8C-83A1-F6EECF244321}">
                <p14:modId xmlns:p14="http://schemas.microsoft.com/office/powerpoint/2010/main" val="1454906494"/>
              </p:ext>
            </p:extLst>
          </p:nvPr>
        </p:nvGraphicFramePr>
        <p:xfrm>
          <a:off x="1143000" y="1200150"/>
          <a:ext cx="6781800" cy="3581400"/>
        </p:xfrm>
        <a:graphic>
          <a:graphicData uri="http://schemas.openxmlformats.org/drawingml/2006/table">
            <a:tbl>
              <a:tblPr>
                <a:tableStyleId>{0C524957-35D8-4256-A930-9CD5485E0A58}</a:tableStyleId>
              </a:tblPr>
              <a:tblGrid>
                <a:gridCol w="1695450"/>
                <a:gridCol w="1695450"/>
                <a:gridCol w="1695450"/>
                <a:gridCol w="1695450"/>
              </a:tblGrid>
              <a:tr h="507708">
                <a:tc>
                  <a:txBody>
                    <a:bodyPr/>
                    <a:lstStyle/>
                    <a:p>
                      <a:pPr lvl="1" algn="ct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SVM</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KNN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rPr>
                        <a:t>MLP</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Current</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0.788194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0.954861</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0.972222</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Vibration</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0.975694</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0.982639</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0.993056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Torque</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0.934028</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0.993056</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1.000000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r h="768423">
                <a:tc>
                  <a:txBody>
                    <a:bodyPr/>
                    <a:lstStyle/>
                    <a:p>
                      <a:pPr lvl="1" algn="ctr"/>
                      <a:r>
                        <a:rPr lang="en-US" sz="2500" b="1" dirty="0" smtClean="0">
                          <a:solidFill>
                            <a:schemeClr val="tx2"/>
                          </a:solidFill>
                        </a:rPr>
                        <a:t>Speed</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1.000000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1.000000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c>
                  <a:txBody>
                    <a:bodyPr/>
                    <a:lstStyle/>
                    <a:p>
                      <a:pPr lvl="1" algn="ctr"/>
                      <a:r>
                        <a:rPr lang="en-US" sz="2500" b="1" dirty="0" smtClean="0">
                          <a:solidFill>
                            <a:schemeClr val="tx2"/>
                          </a:solidFill>
                          <a:effectLst/>
                          <a:latin typeface="Arial"/>
                        </a:rPr>
                        <a:t>1.000000</a:t>
                      </a:r>
                      <a:endParaRPr lang="en-US" sz="2500" b="1"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222E">
                        <a:alpha val="54118"/>
                      </a:srgbClr>
                    </a:solidFill>
                  </a:tcPr>
                </a:tc>
              </a:tr>
            </a:tbl>
          </a:graphicData>
        </a:graphic>
      </p:graphicFrame>
    </p:spTree>
    <p:extLst>
      <p:ext uri="{BB962C8B-B14F-4D97-AF65-F5344CB8AC3E}">
        <p14:creationId xmlns:p14="http://schemas.microsoft.com/office/powerpoint/2010/main" val="228378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914400" y="1123950"/>
            <a:ext cx="7924800" cy="3505200"/>
          </a:xfrm>
          <a:prstGeom prst="rect">
            <a:avLst/>
          </a:prstGeom>
        </p:spPr>
        <p:txBody>
          <a:bodyPr spcFirstLastPara="1" wrap="square" lIns="91425" tIns="91425" rIns="91425" bIns="91425" anchor="ctr" anchorCtr="0">
            <a:noAutofit/>
          </a:bodyPr>
          <a:lstStyle/>
          <a:p>
            <a:pPr marL="0" lvl="0" indent="0"/>
            <a:r>
              <a:rPr lang="en-US" sz="3000" dirty="0"/>
              <a:t>We have seen the extracting features had a huge impact on the accuracy score , and it’s totally logic, since having a lot of features </a:t>
            </a:r>
            <a:r>
              <a:rPr lang="en-US" sz="3000" dirty="0" smtClean="0"/>
              <a:t>leads </a:t>
            </a:r>
            <a:r>
              <a:rPr lang="en-US" sz="3000" dirty="0"/>
              <a:t>to an </a:t>
            </a:r>
            <a:r>
              <a:rPr lang="en-US" sz="3000" dirty="0" err="1"/>
              <a:t>overfiting</a:t>
            </a:r>
            <a:r>
              <a:rPr lang="en-US" sz="3000" dirty="0"/>
              <a:t> model . </a:t>
            </a:r>
            <a:r>
              <a:rPr lang="en-US" sz="3000" dirty="0" smtClean="0"/>
              <a:t>Mostly total correct prediction obtained using combined features with MLP</a:t>
            </a:r>
            <a:endParaRPr lang="en-US" sz="3000" dirty="0" smtClean="0"/>
          </a:p>
          <a:p>
            <a:pPr marL="0" lvl="0" indent="0"/>
            <a:endParaRPr lang="en-US" sz="1600" dirty="0"/>
          </a:p>
        </p:txBody>
      </p:sp>
      <p:sp>
        <p:nvSpPr>
          <p:cNvPr id="186" name="Google Shape;186;p31"/>
          <p:cNvSpPr txBox="1">
            <a:spLocks noGrp="1"/>
          </p:cNvSpPr>
          <p:nvPr>
            <p:ph type="title"/>
          </p:nvPr>
        </p:nvSpPr>
        <p:spPr>
          <a:xfrm>
            <a:off x="685800" y="361950"/>
            <a:ext cx="7704000" cy="572700"/>
          </a:xfrm>
          <a:prstGeom prst="rect">
            <a:avLst/>
          </a:prstGeom>
        </p:spPr>
        <p:txBody>
          <a:bodyPr spcFirstLastPara="1" wrap="square" lIns="91425" tIns="91425" rIns="91425" bIns="91425" anchor="t" anchorCtr="0">
            <a:noAutofit/>
          </a:bodyPr>
          <a:lstStyle/>
          <a:p>
            <a:pPr lvl="0"/>
            <a:r>
              <a:rPr lang="en" sz="4000" dirty="0"/>
              <a:t>Results Discussion</a:t>
            </a:r>
            <a:endParaRPr sz="4000" dirty="0"/>
          </a:p>
        </p:txBody>
      </p:sp>
      <p:cxnSp>
        <p:nvCxnSpPr>
          <p:cNvPr id="258" name="Google Shape;258;p31"/>
          <p:cNvCxnSpPr/>
          <p:nvPr/>
        </p:nvCxnSpPr>
        <p:spPr>
          <a:xfrm>
            <a:off x="609600" y="14287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411089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7"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609600" y="285750"/>
            <a:ext cx="4495799" cy="24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Conclusion</a:t>
            </a:r>
            <a:endParaRPr dirty="0"/>
          </a:p>
        </p:txBody>
      </p:sp>
      <p:sp>
        <p:nvSpPr>
          <p:cNvPr id="175" name="Google Shape;175;p30"/>
          <p:cNvSpPr txBox="1">
            <a:spLocks noGrp="1"/>
          </p:cNvSpPr>
          <p:nvPr>
            <p:ph type="subTitle" idx="1"/>
          </p:nvPr>
        </p:nvSpPr>
        <p:spPr>
          <a:xfrm>
            <a:off x="4917750" y="3290550"/>
            <a:ext cx="3083250" cy="881400"/>
          </a:xfrm>
          <a:prstGeom prst="rect">
            <a:avLst/>
          </a:prstGeom>
        </p:spPr>
        <p:txBody>
          <a:bodyPr spcFirstLastPara="1" wrap="square" lIns="91425" tIns="91425" rIns="91425" bIns="91425" anchor="t" anchorCtr="0">
            <a:noAutofit/>
          </a:bodyPr>
          <a:lstStyle/>
          <a:p>
            <a:pPr marL="0" indent="0">
              <a:spcAft>
                <a:spcPts val="1600"/>
              </a:spcAft>
            </a:pPr>
            <a:r>
              <a:rPr lang="en-US" sz="2400" dirty="0"/>
              <a:t>A small of conclusion of our work</a:t>
            </a:r>
          </a:p>
        </p:txBody>
      </p:sp>
      <p:sp>
        <p:nvSpPr>
          <p:cNvPr id="176" name="Google Shape;176;p30"/>
          <p:cNvSpPr txBox="1">
            <a:spLocks noGrp="1"/>
          </p:cNvSpPr>
          <p:nvPr>
            <p:ph type="title" idx="2"/>
          </p:nvPr>
        </p:nvSpPr>
        <p:spPr>
          <a:xfrm>
            <a:off x="4849170" y="1001125"/>
            <a:ext cx="254223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300953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381000" y="1333500"/>
            <a:ext cx="8534400" cy="3810000"/>
          </a:xfrm>
          <a:prstGeom prst="rect">
            <a:avLst/>
          </a:prstGeom>
        </p:spPr>
        <p:txBody>
          <a:bodyPr spcFirstLastPara="1" wrap="square" lIns="91425" tIns="91425" rIns="91425" bIns="91425" anchor="ctr" anchorCtr="0">
            <a:noAutofit/>
          </a:bodyPr>
          <a:lstStyle/>
          <a:p>
            <a:pPr lvl="0"/>
            <a:endParaRPr lang="en-US" sz="3000" dirty="0" smtClean="0"/>
          </a:p>
          <a:p>
            <a:pPr lvl="0" algn="l"/>
            <a:r>
              <a:rPr lang="en-US" sz="3000" dirty="0" smtClean="0"/>
              <a:t>   The </a:t>
            </a:r>
            <a:r>
              <a:rPr lang="en-US" sz="3000" dirty="0"/>
              <a:t>use of AI made the detection </a:t>
            </a:r>
            <a:r>
              <a:rPr lang="en-US" sz="3000" dirty="0" smtClean="0"/>
              <a:t>and </a:t>
            </a:r>
            <a:r>
              <a:rPr lang="en-US" sz="3000" dirty="0"/>
              <a:t>diagnosis of faults more accurate and </a:t>
            </a:r>
            <a:r>
              <a:rPr lang="en-US" sz="3000" dirty="0" smtClean="0"/>
              <a:t>powerful </a:t>
            </a:r>
            <a:r>
              <a:rPr lang="en-US" sz="3000" dirty="0"/>
              <a:t>, and we can that our </a:t>
            </a:r>
            <a:r>
              <a:rPr lang="en-US" sz="3000" dirty="0" smtClean="0"/>
              <a:t>application  which made almost a perfect prediction of different </a:t>
            </a:r>
            <a:r>
              <a:rPr lang="en-US" sz="3000" dirty="0" smtClean="0"/>
              <a:t> beating </a:t>
            </a:r>
            <a:r>
              <a:rPr lang="en-US" sz="3000" dirty="0" smtClean="0"/>
              <a:t>health state can help to prevent failures  which </a:t>
            </a:r>
            <a:r>
              <a:rPr lang="en-US" sz="3000" dirty="0"/>
              <a:t>can lead to high costs in </a:t>
            </a:r>
            <a:r>
              <a:rPr lang="en-US" sz="3000" dirty="0" smtClean="0"/>
              <a:t>applications </a:t>
            </a:r>
            <a:r>
              <a:rPr lang="en-US" sz="3000" dirty="0"/>
              <a:t>because of downtimes </a:t>
            </a:r>
            <a:r>
              <a:rPr lang="en-US" sz="3000" dirty="0" smtClean="0"/>
              <a:t> and maintenance cost.</a:t>
            </a:r>
          </a:p>
          <a:p>
            <a:endParaRPr lang="en-US" sz="1600" dirty="0"/>
          </a:p>
          <a:p>
            <a:endParaRPr lang="en-US" sz="1600" dirty="0"/>
          </a:p>
          <a:p>
            <a:pPr algn="l"/>
            <a:endParaRPr lang="en-US" sz="1600" dirty="0" smtClean="0"/>
          </a:p>
          <a:p>
            <a:pPr algn="l"/>
            <a:endParaRPr lang="en-US" sz="1600" dirty="0"/>
          </a:p>
          <a:p>
            <a:pPr marL="0" lvl="0" indent="0"/>
            <a:endParaRPr lang="en-US" sz="1600" dirty="0" smtClean="0"/>
          </a:p>
        </p:txBody>
      </p:sp>
      <p:sp>
        <p:nvSpPr>
          <p:cNvPr id="186" name="Google Shape;186;p31"/>
          <p:cNvSpPr txBox="1">
            <a:spLocks noGrp="1"/>
          </p:cNvSpPr>
          <p:nvPr>
            <p:ph type="title"/>
          </p:nvPr>
        </p:nvSpPr>
        <p:spPr>
          <a:xfrm>
            <a:off x="685800" y="361950"/>
            <a:ext cx="7704000" cy="572700"/>
          </a:xfrm>
          <a:prstGeom prst="rect">
            <a:avLst/>
          </a:prstGeom>
        </p:spPr>
        <p:txBody>
          <a:bodyPr spcFirstLastPara="1" wrap="square" lIns="91425" tIns="91425" rIns="91425" bIns="91425" anchor="t" anchorCtr="0">
            <a:noAutofit/>
          </a:bodyPr>
          <a:lstStyle/>
          <a:p>
            <a:pPr lvl="0"/>
            <a:r>
              <a:rPr lang="en" sz="4000" dirty="0" smtClean="0"/>
              <a:t>Conslusion</a:t>
            </a:r>
            <a:endParaRPr sz="4000" dirty="0"/>
          </a:p>
        </p:txBody>
      </p:sp>
      <p:cxnSp>
        <p:nvCxnSpPr>
          <p:cNvPr id="258" name="Google Shape;258;p31"/>
          <p:cNvCxnSpPr/>
          <p:nvPr/>
        </p:nvCxnSpPr>
        <p:spPr>
          <a:xfrm>
            <a:off x="609600" y="1276350"/>
            <a:ext cx="0" cy="32004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411409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animEffect transition="in" filter="randombar(horizontal)">
                                      <p:cBhvr>
                                        <p:cTn id="7"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914400" y="1418700"/>
            <a:ext cx="7391400" cy="23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THANKS FOR YOUR ATTENTION</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838200" y="1463040"/>
            <a:ext cx="7696200" cy="3048000"/>
          </a:xfrm>
          <a:prstGeom prst="rect">
            <a:avLst/>
          </a:prstGeom>
        </p:spPr>
        <p:txBody>
          <a:bodyPr spcFirstLastPara="1" wrap="square" lIns="91425" tIns="91425" rIns="91425" bIns="91425" anchor="ctr" anchorCtr="0">
            <a:noAutofit/>
          </a:bodyPr>
          <a:lstStyle/>
          <a:p>
            <a:pPr marL="0" lvl="0" indent="0"/>
            <a:r>
              <a:rPr lang="en-US" sz="3000" dirty="0">
                <a:latin typeface="Fira Sans Condensed Light" charset="0"/>
              </a:rPr>
              <a:t>Induction </a:t>
            </a:r>
            <a:r>
              <a:rPr lang="en-US" sz="3000" dirty="0" smtClean="0">
                <a:latin typeface="Fira Sans Condensed Light" charset="0"/>
              </a:rPr>
              <a:t>motor, is </a:t>
            </a:r>
            <a:r>
              <a:rPr lang="en-US" sz="3000" dirty="0">
                <a:latin typeface="Fira Sans Condensed Light" charset="0"/>
              </a:rPr>
              <a:t>an electrical machine powered by a system of alternating voltages and currents</a:t>
            </a:r>
            <a:r>
              <a:rPr lang="en-US" sz="3000" dirty="0" smtClean="0">
                <a:latin typeface="Fira Sans Condensed Light" charset="0"/>
              </a:rPr>
              <a:t>.</a:t>
            </a:r>
          </a:p>
          <a:p>
            <a:pPr marL="0" lvl="0" indent="0"/>
            <a:r>
              <a:rPr lang="en-US" sz="3000" dirty="0">
                <a:latin typeface="Fira Sans Condensed Light" charset="0"/>
              </a:rPr>
              <a:t>I</a:t>
            </a:r>
            <a:r>
              <a:rPr lang="en-US" sz="3000" dirty="0" smtClean="0">
                <a:latin typeface="Fira Sans Condensed Light" charset="0"/>
              </a:rPr>
              <a:t>nduction </a:t>
            </a:r>
            <a:r>
              <a:rPr lang="en-US" sz="3000" dirty="0">
                <a:latin typeface="Fira Sans Condensed Light" charset="0"/>
              </a:rPr>
              <a:t>motor is made up of two parts that are important to its operation: the </a:t>
            </a:r>
            <a:r>
              <a:rPr lang="en-US" sz="3000" dirty="0" smtClean="0">
                <a:latin typeface="Fira Sans Condensed Light" charset="0"/>
              </a:rPr>
              <a:t>stator  and </a:t>
            </a:r>
            <a:r>
              <a:rPr lang="en-US" sz="3000" dirty="0">
                <a:latin typeface="Fira Sans Condensed Light" charset="0"/>
              </a:rPr>
              <a:t>the </a:t>
            </a:r>
            <a:r>
              <a:rPr lang="en-US" sz="3000" dirty="0" smtClean="0">
                <a:latin typeface="Fira Sans Condensed Light" charset="0"/>
              </a:rPr>
              <a:t>rotor.</a:t>
            </a:r>
            <a:endParaRPr sz="3000" dirty="0">
              <a:latin typeface="Fira Sans Condensed Light" charset="0"/>
            </a:endParaRPr>
          </a:p>
        </p:txBody>
      </p:sp>
      <p:sp>
        <p:nvSpPr>
          <p:cNvPr id="186" name="Google Shape;186;p31"/>
          <p:cNvSpPr txBox="1">
            <a:spLocks noGrp="1"/>
          </p:cNvSpPr>
          <p:nvPr>
            <p:ph type="title"/>
          </p:nvPr>
        </p:nvSpPr>
        <p:spPr>
          <a:xfrm>
            <a:off x="720100" y="509824"/>
            <a:ext cx="7966700" cy="766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WHAT </a:t>
            </a:r>
            <a:r>
              <a:rPr lang="en" sz="4000" dirty="0" smtClean="0"/>
              <a:t>ARE INDUCTION MOTORS ?</a:t>
            </a:r>
            <a:endParaRPr sz="4000" dirty="0"/>
          </a:p>
        </p:txBody>
      </p:sp>
      <p:cxnSp>
        <p:nvCxnSpPr>
          <p:cNvPr id="258" name="Google Shape;258;p31"/>
          <p:cNvCxnSpPr/>
          <p:nvPr/>
        </p:nvCxnSpPr>
        <p:spPr>
          <a:xfrm>
            <a:off x="533400" y="1463040"/>
            <a:ext cx="0" cy="32004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randombar(horizontal)">
                                      <p:cBhvr>
                                        <p:cTn id="7" dur="500"/>
                                        <p:tgtEl>
                                          <p:spTgt spid="1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10" dur="500"/>
                                        <p:tgtEl>
                                          <p:spTgt spid="18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2">
                                            <p:txEl>
                                              <p:pRg st="1" end="1"/>
                                            </p:txEl>
                                          </p:spTgt>
                                        </p:tgtEl>
                                        <p:attrNameLst>
                                          <p:attrName>style.visibility</p:attrName>
                                        </p:attrNameLst>
                                      </p:cBhvr>
                                      <p:to>
                                        <p:strVal val="visible"/>
                                      </p:to>
                                    </p:set>
                                    <p:animEffect transition="in" filter="randombar(horizontal)">
                                      <p:cBhvr>
                                        <p:cTn id="13"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838200" y="1200150"/>
            <a:ext cx="7696200" cy="3352800"/>
          </a:xfrm>
          <a:prstGeom prst="rect">
            <a:avLst/>
          </a:prstGeom>
        </p:spPr>
        <p:txBody>
          <a:bodyPr spcFirstLastPara="1" wrap="square" lIns="91425" tIns="91425" rIns="91425" bIns="91425" anchor="ctr" anchorCtr="0">
            <a:noAutofit/>
          </a:bodyPr>
          <a:lstStyle/>
          <a:p>
            <a:pPr marL="0" lvl="0" indent="0"/>
            <a:r>
              <a:rPr lang="en-US" sz="3000" dirty="0"/>
              <a:t>In this modern world, machines play a crucial role in different industries </a:t>
            </a:r>
            <a:r>
              <a:rPr lang="en-US" sz="3000" dirty="0" smtClean="0"/>
              <a:t>and </a:t>
            </a:r>
            <a:r>
              <a:rPr lang="en-US" sz="3000" dirty="0"/>
              <a:t>they have replaced the need for labor work. With the tremendous </a:t>
            </a:r>
            <a:r>
              <a:rPr lang="en-US" sz="3000" dirty="0" smtClean="0"/>
              <a:t>development </a:t>
            </a:r>
            <a:r>
              <a:rPr lang="en-US" sz="3000" dirty="0"/>
              <a:t>in </a:t>
            </a:r>
            <a:r>
              <a:rPr lang="en-US" sz="3000" dirty="0" smtClean="0"/>
              <a:t>technology ,dependence </a:t>
            </a:r>
            <a:r>
              <a:rPr lang="en-US" sz="3000" dirty="0"/>
              <a:t>on manual work is decreased </a:t>
            </a:r>
            <a:br>
              <a:rPr lang="en-US" sz="3000" dirty="0"/>
            </a:br>
            <a:r>
              <a:rPr lang="en-US" sz="3000" dirty="0"/>
              <a:t>significantly. </a:t>
            </a:r>
            <a:endParaRPr lang="en-US" sz="3000" dirty="0" smtClean="0"/>
          </a:p>
          <a:p>
            <a:pPr marL="0" lvl="0" indent="0"/>
            <a:endParaRPr sz="1600" dirty="0"/>
          </a:p>
        </p:txBody>
      </p:sp>
      <p:sp>
        <p:nvSpPr>
          <p:cNvPr id="186" name="Google Shape;186;p31"/>
          <p:cNvSpPr txBox="1">
            <a:spLocks noGrp="1"/>
          </p:cNvSpPr>
          <p:nvPr>
            <p:ph type="title"/>
          </p:nvPr>
        </p:nvSpPr>
        <p:spPr>
          <a:xfrm>
            <a:off x="609600" y="285750"/>
            <a:ext cx="7890500" cy="766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WHY USE INDUCTION MOTORS ?</a:t>
            </a:r>
            <a:endParaRPr sz="4000" dirty="0"/>
          </a:p>
        </p:txBody>
      </p:sp>
      <p:cxnSp>
        <p:nvCxnSpPr>
          <p:cNvPr id="258" name="Google Shape;258;p31"/>
          <p:cNvCxnSpPr/>
          <p:nvPr/>
        </p:nvCxnSpPr>
        <p:spPr>
          <a:xfrm>
            <a:off x="609600" y="1276350"/>
            <a:ext cx="0" cy="333375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65250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randombar(horizontal)">
                                      <p:cBhvr>
                                        <p:cTn id="7" dur="500"/>
                                        <p:tgtEl>
                                          <p:spTgt spid="1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10"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990600" y="971550"/>
            <a:ext cx="7848600" cy="3352800"/>
          </a:xfrm>
          <a:prstGeom prst="rect">
            <a:avLst/>
          </a:prstGeom>
        </p:spPr>
        <p:txBody>
          <a:bodyPr spcFirstLastPara="1" wrap="square" lIns="91425" tIns="91425" rIns="91425" bIns="91425" anchor="ctr" anchorCtr="0">
            <a:noAutofit/>
          </a:bodyPr>
          <a:lstStyle/>
          <a:p>
            <a:pPr marL="0" lvl="0" indent="0"/>
            <a:r>
              <a:rPr lang="en-US" sz="3000" dirty="0" smtClean="0"/>
              <a:t>Despite all the induction motor </a:t>
            </a:r>
            <a:r>
              <a:rPr lang="en-US" sz="3000" dirty="0"/>
              <a:t>qualities It’s prone to failures , </a:t>
            </a:r>
            <a:r>
              <a:rPr lang="en-US" sz="3000" dirty="0"/>
              <a:t>These failures can lead to excessive deterioration of the production </a:t>
            </a:r>
            <a:r>
              <a:rPr lang="en-US" sz="3000" dirty="0" smtClean="0"/>
              <a:t>,which </a:t>
            </a:r>
            <a:r>
              <a:rPr lang="en-US" sz="3000" dirty="0"/>
              <a:t>can lead to significant costs and therefore loss of revenue.</a:t>
            </a:r>
            <a:endParaRPr sz="3000" dirty="0"/>
          </a:p>
        </p:txBody>
      </p:sp>
      <p:sp>
        <p:nvSpPr>
          <p:cNvPr id="186" name="Google Shape;186;p31"/>
          <p:cNvSpPr txBox="1">
            <a:spLocks noGrp="1"/>
          </p:cNvSpPr>
          <p:nvPr>
            <p:ph type="title"/>
          </p:nvPr>
        </p:nvSpPr>
        <p:spPr>
          <a:xfrm>
            <a:off x="762000" y="361950"/>
            <a:ext cx="7543800"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INDUCTION MOTORS FAILURES</a:t>
            </a:r>
            <a:endParaRPr sz="4000" dirty="0"/>
          </a:p>
        </p:txBody>
      </p:sp>
      <p:cxnSp>
        <p:nvCxnSpPr>
          <p:cNvPr id="258" name="Google Shape;258;p31"/>
          <p:cNvCxnSpPr/>
          <p:nvPr/>
        </p:nvCxnSpPr>
        <p:spPr>
          <a:xfrm>
            <a:off x="685800" y="14287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1195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randombar(horizontal)">
                                      <p:cBhvr>
                                        <p:cTn id="7" dur="500"/>
                                        <p:tgtEl>
                                          <p:spTgt spid="1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10"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914400" y="1292860"/>
            <a:ext cx="8077200" cy="2514600"/>
          </a:xfrm>
          <a:prstGeom prst="rect">
            <a:avLst/>
          </a:prstGeom>
        </p:spPr>
        <p:txBody>
          <a:bodyPr spcFirstLastPara="1" wrap="square" lIns="91425" tIns="91425" rIns="91425" bIns="91425" anchor="ctr" anchorCtr="0">
            <a:noAutofit/>
          </a:bodyPr>
          <a:lstStyle/>
          <a:p>
            <a:pPr marL="0" lvl="0" indent="0"/>
            <a:r>
              <a:rPr lang="en-US" sz="3000" dirty="0"/>
              <a:t>Bearings play a very important role in the operation of all types of electrical </a:t>
            </a:r>
            <a:r>
              <a:rPr lang="en-US" sz="3000" dirty="0" smtClean="0"/>
              <a:t>machines. </a:t>
            </a:r>
            <a:r>
              <a:rPr lang="en-US" sz="3000" dirty="0" smtClean="0"/>
              <a:t>In </a:t>
            </a:r>
            <a:r>
              <a:rPr lang="en-US" sz="3000" dirty="0"/>
              <a:t>general, rolling bearings are made up of an outer and an inner race which are separated </a:t>
            </a:r>
            <a:r>
              <a:rPr lang="en-US" sz="3000" dirty="0" smtClean="0"/>
              <a:t>by cylindrical </a:t>
            </a:r>
            <a:r>
              <a:rPr lang="en-US" sz="3000" dirty="0"/>
              <a:t>balls and rollers. </a:t>
            </a:r>
            <a:endParaRPr sz="3000" dirty="0"/>
          </a:p>
        </p:txBody>
      </p:sp>
      <p:sp>
        <p:nvSpPr>
          <p:cNvPr id="186" name="Google Shape;186;p31"/>
          <p:cNvSpPr txBox="1">
            <a:spLocks noGrp="1"/>
          </p:cNvSpPr>
          <p:nvPr>
            <p:ph type="title"/>
          </p:nvPr>
        </p:nvSpPr>
        <p:spPr>
          <a:xfrm>
            <a:off x="690880" y="2857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Bearing failures</a:t>
            </a:r>
            <a:endParaRPr sz="4000" dirty="0"/>
          </a:p>
        </p:txBody>
      </p:sp>
      <p:cxnSp>
        <p:nvCxnSpPr>
          <p:cNvPr id="258" name="Google Shape;258;p31"/>
          <p:cNvCxnSpPr/>
          <p:nvPr/>
        </p:nvCxnSpPr>
        <p:spPr>
          <a:xfrm>
            <a:off x="685800" y="12763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65453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randombar(horizontal)">
                                      <p:cBhvr>
                                        <p:cTn id="7" dur="500"/>
                                        <p:tgtEl>
                                          <p:spTgt spid="1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10" dur="500"/>
                                        <p:tgtEl>
                                          <p:spTgt spid="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690880" y="2857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Bearing failures</a:t>
            </a:r>
            <a:endParaRPr sz="4000" dirty="0"/>
          </a:p>
        </p:txBody>
      </p:sp>
      <p:cxnSp>
        <p:nvCxnSpPr>
          <p:cNvPr id="258" name="Google Shape;258;p31"/>
          <p:cNvCxnSpPr/>
          <p:nvPr/>
        </p:nvCxnSpPr>
        <p:spPr>
          <a:xfrm>
            <a:off x="685800" y="1276350"/>
            <a:ext cx="0" cy="2590800"/>
          </a:xfrm>
          <a:prstGeom prst="straightConnector1">
            <a:avLst/>
          </a:prstGeom>
          <a:noFill/>
          <a:ln w="19050" cap="flat" cmpd="sng">
            <a:solidFill>
              <a:schemeClr val="lt2"/>
            </a:solidFill>
            <a:prstDash val="solid"/>
            <a:round/>
            <a:headEnd type="oval" w="med" len="med"/>
            <a:tailEnd type="oval" w="med" len="med"/>
          </a:ln>
        </p:spPr>
      </p:cxnSp>
      <p:graphicFrame>
        <p:nvGraphicFramePr>
          <p:cNvPr id="2" name="Chart 1"/>
          <p:cNvGraphicFramePr/>
          <p:nvPr>
            <p:extLst>
              <p:ext uri="{D42A27DB-BD31-4B8C-83A1-F6EECF244321}">
                <p14:modId xmlns:p14="http://schemas.microsoft.com/office/powerpoint/2010/main" val="1613673877"/>
              </p:ext>
            </p:extLst>
          </p:nvPr>
        </p:nvGraphicFramePr>
        <p:xfrm>
          <a:off x="2133600" y="895350"/>
          <a:ext cx="4724400" cy="3352800"/>
        </p:xfrm>
        <a:graphic>
          <a:graphicData uri="http://schemas.openxmlformats.org/drawingml/2006/chart">
            <c:chart xmlns:c="http://schemas.openxmlformats.org/drawingml/2006/chart" xmlns:r="http://schemas.openxmlformats.org/officeDocument/2006/relationships" r:id="rId4"/>
          </a:graphicData>
        </a:graphic>
      </p:graphicFrame>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463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fade">
                                      <p:cBhvr>
                                        <p:cTn id="7" dur="500"/>
                                        <p:tgtEl>
                                          <p:spTgt spid="2">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fade">
                                      <p:cBhvr>
                                        <p:cTn id="12" dur="500"/>
                                        <p:tgtEl>
                                          <p:spTgt spid="2">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fade">
                                      <p:cBhvr>
                                        <p:cTn id="17" dur="500"/>
                                        <p:tgtEl>
                                          <p:spTgt spid="2">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fade">
                                      <p:cBhvr>
                                        <p:cTn id="22" dur="500"/>
                                        <p:tgtEl>
                                          <p:spTgt spid="2">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fade">
                                      <p:cBhvr>
                                        <p:cTn id="27" dur="500"/>
                                        <p:tgtEl>
                                          <p:spTgt spid="2">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838200" y="1153576"/>
            <a:ext cx="8153400" cy="3141148"/>
          </a:xfrm>
          <a:prstGeom prst="rect">
            <a:avLst/>
          </a:prstGeom>
        </p:spPr>
        <p:txBody>
          <a:bodyPr spcFirstLastPara="1" wrap="square" lIns="91425" tIns="91425" rIns="91425" bIns="91425" anchor="ctr" anchorCtr="0">
            <a:noAutofit/>
          </a:bodyPr>
          <a:lstStyle/>
          <a:p>
            <a:pPr marL="0" lvl="0" indent="0"/>
            <a:r>
              <a:rPr lang="en-US" sz="3000" dirty="0" smtClean="0"/>
              <a:t>A great </a:t>
            </a:r>
            <a:r>
              <a:rPr lang="en-US" sz="3000" dirty="0"/>
              <a:t>deal of research has been carried out to develop various methods capable </a:t>
            </a:r>
            <a:r>
              <a:rPr lang="en-US" sz="3000" dirty="0" smtClean="0"/>
              <a:t>to </a:t>
            </a:r>
            <a:r>
              <a:rPr lang="en-US" sz="3000" dirty="0" smtClean="0"/>
              <a:t>detect </a:t>
            </a:r>
            <a:r>
              <a:rPr lang="en-US" sz="3000" dirty="0"/>
              <a:t>serious failures </a:t>
            </a:r>
            <a:r>
              <a:rPr lang="en-US" sz="3000" dirty="0" smtClean="0"/>
              <a:t>in </a:t>
            </a:r>
            <a:r>
              <a:rPr lang="en-US" sz="3000" dirty="0"/>
              <a:t>order to </a:t>
            </a:r>
            <a:r>
              <a:rPr lang="en-US" sz="3000" dirty="0" smtClean="0"/>
              <a:t>limit them </a:t>
            </a:r>
            <a:r>
              <a:rPr lang="en-US" sz="3000" dirty="0"/>
              <a:t>by avoiding catastrophic failure </a:t>
            </a:r>
            <a:r>
              <a:rPr lang="en-US" sz="3000" dirty="0" smtClean="0"/>
              <a:t>conditions . </a:t>
            </a:r>
          </a:p>
          <a:p>
            <a:pPr marL="0" lvl="0" indent="0"/>
            <a:r>
              <a:rPr lang="en-US" sz="3000" dirty="0" smtClean="0"/>
              <a:t>One of the recent failures </a:t>
            </a:r>
            <a:r>
              <a:rPr lang="en-US" sz="3000" dirty="0" smtClean="0"/>
              <a:t>detection is </a:t>
            </a:r>
            <a:r>
              <a:rPr lang="en-US" sz="3000" dirty="0" smtClean="0"/>
              <a:t>detection using artificial intelligence .</a:t>
            </a:r>
            <a:endParaRPr lang="en-US" sz="3000" dirty="0"/>
          </a:p>
        </p:txBody>
      </p:sp>
      <p:sp>
        <p:nvSpPr>
          <p:cNvPr id="186" name="Google Shape;186;p31"/>
          <p:cNvSpPr txBox="1">
            <a:spLocks noGrp="1"/>
          </p:cNvSpPr>
          <p:nvPr>
            <p:ph type="title"/>
          </p:nvPr>
        </p:nvSpPr>
        <p:spPr>
          <a:xfrm>
            <a:off x="457200" y="285750"/>
            <a:ext cx="8500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INDUCTION MOTORS </a:t>
            </a:r>
            <a:r>
              <a:rPr lang="en" sz="4000" dirty="0" smtClean="0"/>
              <a:t>FAULTS </a:t>
            </a:r>
            <a:r>
              <a:rPr lang="en" sz="4000" dirty="0" smtClean="0"/>
              <a:t>DETECTION</a:t>
            </a:r>
            <a:endParaRPr sz="4000" dirty="0"/>
          </a:p>
        </p:txBody>
      </p:sp>
      <p:cxnSp>
        <p:nvCxnSpPr>
          <p:cNvPr id="258" name="Google Shape;258;p31"/>
          <p:cNvCxnSpPr/>
          <p:nvPr/>
        </p:nvCxnSpPr>
        <p:spPr>
          <a:xfrm>
            <a:off x="609600" y="1428750"/>
            <a:ext cx="0" cy="25908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13545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randombar(horizontal)">
                                      <p:cBhvr>
                                        <p:cTn id="7" dur="500"/>
                                        <p:tgtEl>
                                          <p:spTgt spid="1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10" dur="500"/>
                                        <p:tgtEl>
                                          <p:spTgt spid="18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2">
                                            <p:txEl>
                                              <p:pRg st="1" end="1"/>
                                            </p:txEl>
                                          </p:spTgt>
                                        </p:tgtEl>
                                        <p:attrNameLst>
                                          <p:attrName>style.visibility</p:attrName>
                                        </p:attrNameLst>
                                      </p:cBhvr>
                                      <p:to>
                                        <p:strVal val="visible"/>
                                      </p:to>
                                    </p:set>
                                    <p:animEffect transition="in" filter="randombar(horizontal)">
                                      <p:cBhvr>
                                        <p:cTn id="13"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6" grpId="0"/>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1036</TotalTime>
  <Words>1841</Words>
  <Application>Microsoft Office PowerPoint</Application>
  <PresentationFormat>On-screen Show (16:9)</PresentationFormat>
  <Paragraphs>231</Paragraphs>
  <Slides>35</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Fira Sans Condensed Light</vt:lpstr>
      <vt:lpstr>Advent Pro Light</vt:lpstr>
      <vt:lpstr>Constantia</vt:lpstr>
      <vt:lpstr>Rajdhani</vt:lpstr>
      <vt:lpstr>Josefin Slab</vt:lpstr>
      <vt:lpstr>Anton</vt:lpstr>
      <vt:lpstr>Ai Tech Agency by Slidesgo</vt:lpstr>
      <vt:lpstr> IMPROVED FAULTS DETECTION AND DIAGNOSIS OF AN ELECTRICAL MACHINE-DEEP LEARNING BASED APPROCHES</vt:lpstr>
      <vt:lpstr>INTRODUCTION</vt:lpstr>
      <vt:lpstr>INTRODUCTION</vt:lpstr>
      <vt:lpstr>WHAT ARE INDUCTION MOTORS ?</vt:lpstr>
      <vt:lpstr>WHY USE INDUCTION MOTORS ?</vt:lpstr>
      <vt:lpstr>INDUCTION MOTORS FAILURES</vt:lpstr>
      <vt:lpstr>Bearing failures</vt:lpstr>
      <vt:lpstr>Bearing failures</vt:lpstr>
      <vt:lpstr>INDUCTION MOTORS FAULTS DETECTION</vt:lpstr>
      <vt:lpstr>MACHINE LEARNING GENERALITIES</vt:lpstr>
      <vt:lpstr>WHAT IS AI ?</vt:lpstr>
      <vt:lpstr>WHAT IS THE DIFFERENCE BETWEEN AI , ML , DL</vt:lpstr>
      <vt:lpstr>WHAT IS DIFFERENCT BETWEEN AI , ML , DL</vt:lpstr>
      <vt:lpstr>MACHINE LEARNING FOR IM FAULTS DETECTION</vt:lpstr>
      <vt:lpstr>DATA-BASE ANALYSIS</vt:lpstr>
      <vt:lpstr>PRESENTATION OF THE USED DATA-BASE</vt:lpstr>
      <vt:lpstr>View on the data signals</vt:lpstr>
      <vt:lpstr>View on the data signals</vt:lpstr>
      <vt:lpstr>Clustering different health states of bearings</vt:lpstr>
      <vt:lpstr>Clustering different health states of bearings</vt:lpstr>
      <vt:lpstr>FAULTS DETECTION AND DIAGNOSIS</vt:lpstr>
      <vt:lpstr>Work plan</vt:lpstr>
      <vt:lpstr>PowerPoint Presentation</vt:lpstr>
      <vt:lpstr>Accuracy results using envelope and FFT signals</vt:lpstr>
      <vt:lpstr>Accuracy score results using envelope</vt:lpstr>
      <vt:lpstr>Using FFT to the envelope signals</vt:lpstr>
      <vt:lpstr>Results Discussion</vt:lpstr>
      <vt:lpstr>Optimization by features extraction</vt:lpstr>
      <vt:lpstr>Envelope signals extracted features</vt:lpstr>
      <vt:lpstr>FFT to the envelope  extracted features </vt:lpstr>
      <vt:lpstr>Combining extracted features</vt:lpstr>
      <vt:lpstr>Results Discussion</vt:lpstr>
      <vt:lpstr>Conclusion</vt:lpstr>
      <vt:lpstr>Conslusion</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Faults dection and diagnosis of induction motor – Using deep learning approaches</dc:title>
  <dc:creator>Salah</dc:creator>
  <cp:lastModifiedBy>Salah</cp:lastModifiedBy>
  <cp:revision>69</cp:revision>
  <dcterms:modified xsi:type="dcterms:W3CDTF">2021-07-05T22:56:35Z</dcterms:modified>
</cp:coreProperties>
</file>