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3" r:id="rId5"/>
    <p:sldId id="258" r:id="rId6"/>
    <p:sldId id="274" r:id="rId7"/>
    <p:sldId id="259" r:id="rId8"/>
    <p:sldId id="260" r:id="rId9"/>
    <p:sldId id="280" r:id="rId10"/>
    <p:sldId id="261" r:id="rId11"/>
    <p:sldId id="284" r:id="rId12"/>
    <p:sldId id="275" r:id="rId13"/>
    <p:sldId id="262" r:id="rId14"/>
    <p:sldId id="264" r:id="rId15"/>
    <p:sldId id="281" r:id="rId16"/>
    <p:sldId id="263" r:id="rId17"/>
    <p:sldId id="282" r:id="rId18"/>
    <p:sldId id="283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3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7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4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1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6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6675-9428-4E08-A4CF-08F7515A487E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06675-9428-4E08-A4CF-08F7515A487E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7DC-A68D-4591-98F0-955B2268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1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Modeling the Impact of Sleep Variables on Cognitive Function and Brain Structure in AD Cohort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Mr. Anirudh Sowrirajan</a:t>
            </a:r>
            <a:br>
              <a:rPr lang="en-US" dirty="0" smtClean="0"/>
            </a:br>
            <a:r>
              <a:rPr lang="en-US" dirty="0" smtClean="0"/>
              <a:t>Dr. Ajay Kumar Nair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43"/>
            <a:ext cx="10515600" cy="3814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Cross-sectional Analysis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400"/>
            <a:ext cx="5371228" cy="3930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173" y="1370214"/>
            <a:ext cx="6120528" cy="44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1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4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292"/>
            <a:ext cx="10515600" cy="485067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Correlation Analysis:</a:t>
            </a:r>
          </a:p>
          <a:p>
            <a:pPr lvl="1"/>
            <a:r>
              <a:rPr lang="en-US" sz="1200" dirty="0" smtClean="0"/>
              <a:t>Cognitive burden is most consistently associated with NPIK and NPIKSEV, affecting memory.</a:t>
            </a:r>
          </a:p>
          <a:p>
            <a:pPr lvl="1"/>
            <a:r>
              <a:rPr lang="en-US" sz="1200" dirty="0" smtClean="0"/>
              <a:t>Sociodemographic ties suggest that medical history and BMI may mediate the impact of sleep disorders.</a:t>
            </a:r>
          </a:p>
          <a:p>
            <a:pPr lvl="1"/>
            <a:r>
              <a:rPr lang="en-US" sz="1200" dirty="0" smtClean="0"/>
              <a:t> Sleep disturbances affected people with AD the most.</a:t>
            </a:r>
          </a:p>
          <a:p>
            <a:r>
              <a:rPr lang="en-US" sz="1600" dirty="0" smtClean="0"/>
              <a:t>Causality Analysis:</a:t>
            </a:r>
          </a:p>
          <a:p>
            <a:pPr lvl="1"/>
            <a:r>
              <a:rPr lang="en-US" sz="1200" dirty="0" smtClean="0"/>
              <a:t>Sleep variables affected each outcome on people with either AD or MCI. (CN people are least affected)</a:t>
            </a:r>
          </a:p>
          <a:p>
            <a:pPr lvl="1"/>
            <a:r>
              <a:rPr lang="en-US" sz="1200" dirty="0" smtClean="0"/>
              <a:t>APOE4, BMI and medical history modestly predict later sleep quality issues.</a:t>
            </a:r>
          </a:p>
          <a:p>
            <a:pPr lvl="1"/>
            <a:r>
              <a:rPr lang="en-US" sz="1200" dirty="0" smtClean="0"/>
              <a:t>Among cognitive outcomes, language shows the most predictive capacity.</a:t>
            </a:r>
          </a:p>
          <a:p>
            <a:r>
              <a:rPr lang="en-US" sz="1600" dirty="0" smtClean="0"/>
              <a:t>Cross sectional Analysis:</a:t>
            </a:r>
          </a:p>
          <a:p>
            <a:pPr lvl="1"/>
            <a:r>
              <a:rPr lang="en-US" sz="1200" dirty="0" smtClean="0"/>
              <a:t>All Sleep variables show negative coefficients across all cognitive domains except for the sleep disorder variable.</a:t>
            </a:r>
          </a:p>
          <a:p>
            <a:pPr lvl="1"/>
            <a:r>
              <a:rPr lang="en-US" sz="1200" dirty="0" smtClean="0"/>
              <a:t>Sleep disturbances affected Language outcome the most.</a:t>
            </a:r>
          </a:p>
          <a:p>
            <a:pPr lvl="1"/>
            <a:r>
              <a:rPr lang="en-US" sz="1200" dirty="0" smtClean="0"/>
              <a:t>Sleep disorders (</a:t>
            </a:r>
            <a:r>
              <a:rPr lang="en-US" sz="1200" dirty="0" err="1" smtClean="0"/>
              <a:t>MHSleep</a:t>
            </a:r>
            <a:r>
              <a:rPr lang="en-US" sz="1200" dirty="0" smtClean="0"/>
              <a:t>) doesn’t affect the </a:t>
            </a:r>
            <a:r>
              <a:rPr lang="en-US" sz="1200" dirty="0" err="1" smtClean="0"/>
              <a:t>mri</a:t>
            </a:r>
            <a:r>
              <a:rPr lang="en-US" sz="1200" dirty="0" smtClean="0"/>
              <a:t> outcomes much as NPIK or NPIKSEV.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118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15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Significance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7264" y="1334530"/>
            <a:ext cx="6771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= P&lt;0.05</a:t>
            </a:r>
            <a:br>
              <a:rPr lang="en-US" sz="1600" dirty="0" smtClean="0"/>
            </a:br>
            <a:r>
              <a:rPr lang="en-US" sz="1600" dirty="0" smtClean="0"/>
              <a:t>Top 3 MRI volumes were taken both with positive and negative coefficients 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04505"/>
              </p:ext>
            </p:extLst>
          </p:nvPr>
        </p:nvGraphicFramePr>
        <p:xfrm>
          <a:off x="838200" y="2824840"/>
          <a:ext cx="4013200" cy="1323774"/>
        </p:xfrm>
        <a:graphic>
          <a:graphicData uri="http://schemas.openxmlformats.org/drawingml/2006/table">
            <a:tbl>
              <a:tblPr/>
              <a:tblGrid>
                <a:gridCol w="984172"/>
                <a:gridCol w="984172"/>
                <a:gridCol w="984172"/>
                <a:gridCol w="1060684"/>
              </a:tblGrid>
              <a:tr h="220629">
                <a:tc>
                  <a:txBody>
                    <a:bodyPr/>
                    <a:lstStyle/>
                    <a:p>
                      <a:pPr algn="ctr"/>
                      <a:endParaRPr lang="en-IN" sz="1100" dirty="0"/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NPIK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NPIKSEV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 err="1">
                          <a:effectLst/>
                        </a:rPr>
                        <a:t>MHSleep</a:t>
                      </a:r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ADNI_EF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-0.20 (p=0.03)*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-0.10 (p=0.08)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0.16 (p=0.06)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ADNI_EF2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-0.21 (p=0.03)*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-0.09 (p=0.13)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0.16 (p=0.07)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ADNI_LAN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-0.30 (p=0.00)*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-0.20 (p=0.00)*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0.19 (p=0.04)*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ADNI_MEM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-0.09 (p=0.26)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-0.07 (p=0.14)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0.14 (p=0.05)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29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ADNI_VS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-0.28 (p=0.02)*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-0.19 (p=0.01)*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0.07 (p=0.46)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61591"/>
              </p:ext>
            </p:extLst>
          </p:nvPr>
        </p:nvGraphicFramePr>
        <p:xfrm>
          <a:off x="6331018" y="1925143"/>
          <a:ext cx="4786973" cy="4458696"/>
        </p:xfrm>
        <a:graphic>
          <a:graphicData uri="http://schemas.openxmlformats.org/drawingml/2006/table">
            <a:tbl>
              <a:tblPr/>
              <a:tblGrid>
                <a:gridCol w="1031675"/>
                <a:gridCol w="875373"/>
                <a:gridCol w="1794933"/>
                <a:gridCol w="1084992"/>
              </a:tblGrid>
              <a:tr h="2023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Direction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Outcome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dirty="0">
                          <a:effectLst/>
                        </a:rPr>
                        <a:t>Value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91">
                <a:tc rowSpan="6"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NPIK</a:t>
                      </a:r>
                    </a:p>
                    <a:p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 err="1">
                          <a:effectLst/>
                        </a:rPr>
                        <a:t>LeftInferiorLateralVentricle</a:t>
                      </a:r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-1.51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00">
                <a:tc vMerge="1">
                  <a:txBody>
                    <a:bodyPr/>
                    <a:lstStyle/>
                    <a:p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LeftHippocampus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-1.34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00">
                <a:tc vMerge="1">
                  <a:txBody>
                    <a:bodyPr/>
                    <a:lstStyle/>
                    <a:p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LeftFusiform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-1.31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00">
                <a:tc vMerge="1">
                  <a:txBody>
                    <a:bodyPr/>
                    <a:lstStyle/>
                    <a:p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RightTemporalPole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1.51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91">
                <a:tc vMerge="1">
                  <a:txBody>
                    <a:bodyPr/>
                    <a:lstStyle/>
                    <a:p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RightRostralAnteriorCingulate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1.50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00">
                <a:tc vMerge="1">
                  <a:txBody>
                    <a:bodyPr/>
                    <a:lstStyle/>
                    <a:p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RightPutamen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1.49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91">
                <a:tc rowSpan="6"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NPIKSEV</a:t>
                      </a:r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LeftInferiorLateralVentricle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-1.51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00">
                <a:tc vMerge="1">
                  <a:txBody>
                    <a:bodyPr/>
                    <a:lstStyle/>
                    <a:p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LeftHippocampus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-1.34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00">
                <a:tc vMerge="1">
                  <a:txBody>
                    <a:bodyPr/>
                    <a:lstStyle/>
                    <a:p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Most Negative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LeftFusiform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-1.30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00">
                <a:tc vMerge="1">
                  <a:txBody>
                    <a:bodyPr/>
                    <a:lstStyle/>
                    <a:p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RightTemporalPole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1.51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91">
                <a:tc vMerge="1">
                  <a:txBody>
                    <a:bodyPr/>
                    <a:lstStyle/>
                    <a:p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RightRostralAnteriorCingulate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1.50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00">
                <a:tc vMerge="1">
                  <a:txBody>
                    <a:bodyPr/>
                    <a:lstStyle/>
                    <a:p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RightPutamen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1.49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91">
                <a:tc rowSpan="6">
                  <a:txBody>
                    <a:bodyPr/>
                    <a:lstStyle/>
                    <a:p>
                      <a:r>
                        <a:rPr lang="en-US" sz="1000" dirty="0" err="1" smtClean="0">
                          <a:effectLst/>
                        </a:rPr>
                        <a:t>MHSleep</a:t>
                      </a:r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LeftInferiorLateralVentricle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-1.50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00">
                <a:tc vMerge="1">
                  <a:txBody>
                    <a:bodyPr/>
                    <a:lstStyle/>
                    <a:p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LeftHippocampus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-1.34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00">
                <a:tc vMerge="1">
                  <a:txBody>
                    <a:bodyPr/>
                    <a:lstStyle/>
                    <a:p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LeftFusiform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-1.29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00">
                <a:tc vMerge="1">
                  <a:txBody>
                    <a:bodyPr/>
                    <a:lstStyle/>
                    <a:p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RightTemporalPole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1.50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691">
                <a:tc vMerge="1">
                  <a:txBody>
                    <a:bodyPr/>
                    <a:lstStyle/>
                    <a:p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RightRostralAnteriorCingulate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1.49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900">
                <a:tc vMerge="1">
                  <a:txBody>
                    <a:bodyPr/>
                    <a:lstStyle/>
                    <a:p>
                      <a:endParaRPr lang="en-IN" sz="1000" dirty="0">
                        <a:effectLst/>
                      </a:endParaRPr>
                    </a:p>
                  </a:txBody>
                  <a:tcPr marL="28109" marR="28109" marT="14055" marB="140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effectLst/>
                        </a:rPr>
                        <a:t>RightPutamen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effectLst/>
                        </a:rPr>
                        <a:t>1.48 (p=0.00)*</a:t>
                      </a:r>
                    </a:p>
                  </a:txBody>
                  <a:tcPr marL="28109" marR="28109" marT="14055" marB="140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15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773" y="150942"/>
            <a:ext cx="10515600" cy="3103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Longitudinal Analysis (Model-1)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00" y="666246"/>
            <a:ext cx="5538173" cy="58545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27" y="784780"/>
            <a:ext cx="5332016" cy="56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39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54" y="119850"/>
            <a:ext cx="10515600" cy="490552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Longitudinal Analysis (Model-2)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2" y="610402"/>
            <a:ext cx="5622841" cy="5944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33" y="610402"/>
            <a:ext cx="5622840" cy="59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5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2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smtClean="0"/>
              <a:t>Significance (Model-2)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37179"/>
              </p:ext>
            </p:extLst>
          </p:nvPr>
        </p:nvGraphicFramePr>
        <p:xfrm>
          <a:off x="237066" y="2216380"/>
          <a:ext cx="5985934" cy="2255520"/>
        </p:xfrm>
        <a:graphic>
          <a:graphicData uri="http://schemas.openxmlformats.org/drawingml/2006/table">
            <a:tbl>
              <a:tblPr/>
              <a:tblGrid>
                <a:gridCol w="821267"/>
                <a:gridCol w="981725"/>
                <a:gridCol w="901496"/>
                <a:gridCol w="901496"/>
                <a:gridCol w="1107513"/>
                <a:gridCol w="1272437"/>
              </a:tblGrid>
              <a:tr h="30823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NPIK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NPIKSEV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 err="1">
                          <a:effectLst/>
                        </a:rPr>
                        <a:t>MHSleep</a:t>
                      </a:r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 err="1">
                          <a:effectLst/>
                        </a:rPr>
                        <a:t>Sleep_Apnea</a:t>
                      </a:r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Insomnia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ADNI_EF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-0.01 (p=0.651)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-0.01 (p=0.657)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0.09 (p=0.006)*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0.05 (p=0.097)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0.07 (p=0.018)*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ADNI_EF2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-0.02 (p=0.540)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-0.00 (p=0.758)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0.08 (p=0.016)*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0.05 (p=0.125)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0.06 (p=0.058)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ADNI_LAN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-0.08 (p=0.006)*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-0.07 (p=0.000)*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0.08 (p=0.012)*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0.02 (p=0.459)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0.08 (p=0.009)*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ADNI_MEM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-0.03 (p=0.308)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-0.03 (p=0.119)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0.05 (p=0.045)*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0.04 (p=0.182)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0.05 (p=0.039)*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ADNI_VS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-0.03 (p=0.486)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-0.05 (p=0.135)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0.04 (p=0.183)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0.03 (p=0.302)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0.03 (p=0.288)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00518"/>
              </p:ext>
            </p:extLst>
          </p:nvPr>
        </p:nvGraphicFramePr>
        <p:xfrm>
          <a:off x="6460067" y="1722773"/>
          <a:ext cx="5643034" cy="4944420"/>
        </p:xfrm>
        <a:graphic>
          <a:graphicData uri="http://schemas.openxmlformats.org/drawingml/2006/table">
            <a:tbl>
              <a:tblPr/>
              <a:tblGrid>
                <a:gridCol w="927447"/>
                <a:gridCol w="1042565"/>
                <a:gridCol w="2100024"/>
                <a:gridCol w="1572998"/>
              </a:tblGrid>
              <a:tr h="135626">
                <a:tc>
                  <a:txBody>
                    <a:bodyPr/>
                    <a:lstStyle/>
                    <a:p>
                      <a:pPr algn="ctr"/>
                      <a:endParaRPr lang="en-IN" sz="1000" dirty="0"/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Direction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Outcome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Value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57">
                <a:tc rowSpan="6"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effectLst/>
                        </a:rPr>
                        <a:t>Insomnia</a:t>
                      </a:r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>
                          <a:effectLst/>
                        </a:rPr>
                        <a:t>RightEntorhinal</a:t>
                      </a:r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0.07 (p=0.04)*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57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Most Negative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RightTemporalPole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0.09 (p=0.02)*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Most Negative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>
                          <a:effectLst/>
                        </a:rPr>
                        <a:t>RightCaudalMiddleFrontal</a:t>
                      </a:r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0.09 (p=0.04)*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>
                          <a:effectLst/>
                        </a:rPr>
                        <a:t>RightInferiorTemporal</a:t>
                      </a:r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0.15 (p=0.00)*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>
                          <a:effectLst/>
                        </a:rPr>
                        <a:t>RightInferiorParietal</a:t>
                      </a:r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0.12 (p=0.00)*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>
                          <a:effectLst/>
                        </a:rPr>
                        <a:t>RightMiddleTemporal</a:t>
                      </a:r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0.10 (p=0.01)*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76">
                <a:tc rowSpan="6">
                  <a:txBody>
                    <a:bodyPr/>
                    <a:lstStyle/>
                    <a:p>
                      <a:pPr algn="ctr"/>
                      <a:r>
                        <a:rPr lang="en-IN" sz="1000" dirty="0" err="1" smtClean="0">
                          <a:effectLst/>
                        </a:rPr>
                        <a:t>MHSleep</a:t>
                      </a:r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RightIsthmusCingulate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0.08 (p=0.05)*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RightMedialOrbitofrontal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0.09 (p=0.02)*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57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RightHippocampus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0.09 (p=0.02)*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RightInferiorParietal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0.15 (p=0.00)*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57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RightFusiform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0.12 (p=0.00)*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57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RightPutamen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0.11 (p=0.01)*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57">
                <a:tc rowSpan="6"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effectLst/>
                        </a:rPr>
                        <a:t>NPIK</a:t>
                      </a:r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RightFusiform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-0.05 (p=0.03)*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RightInferiorLateralVentricle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0.03 (p=0.05)*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57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RightPutamen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0.06 (p=0.05)*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57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RightPutamen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0.06 (p=0.05)*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RightInferiorLateralVentricle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0.03 (p=0.05)*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57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RightFusiform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-0.05 (p=0.03)*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57">
                <a:tc rowSpan="6">
                  <a:txBody>
                    <a:bodyPr/>
                    <a:lstStyle/>
                    <a:p>
                      <a:pPr algn="ctr"/>
                      <a:r>
                        <a:rPr lang="en-IN" sz="1000" dirty="0" smtClean="0">
                          <a:effectLst/>
                        </a:rPr>
                        <a:t>NPIKSEV</a:t>
                      </a:r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RightFusiform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-0.04 (p=0.01)*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LeftLateralVentricle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0.02 (p=0.00)*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Negative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RightLateralVentricle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0.02 (p=0.00)*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57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RightPallidum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0.07 (p=0.03)*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RightInferiorLateralVentricle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0.04 (p=0.00)*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276">
                <a:tc vMerge="1">
                  <a:txBody>
                    <a:bodyPr/>
                    <a:lstStyle/>
                    <a:p>
                      <a:pPr algn="ctr"/>
                      <a:endParaRPr lang="en-IN" sz="1000" dirty="0">
                        <a:effectLst/>
                      </a:endParaRP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Most Positive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effectLst/>
                        </a:rPr>
                        <a:t>LeftInferiorLateralVentricle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effectLst/>
                        </a:rPr>
                        <a:t>0.03 (p=0.00)*</a:t>
                      </a:r>
                    </a:p>
                  </a:txBody>
                  <a:tcPr marL="18837" marR="18837" marT="9418" marB="94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15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466897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Longitudinal Trend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8952"/>
            <a:ext cx="7608544" cy="3249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36" y="744505"/>
            <a:ext cx="4751302" cy="28344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553" y="895643"/>
            <a:ext cx="5534797" cy="1343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044" y="2268784"/>
            <a:ext cx="6134956" cy="543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79957" y="3023286"/>
            <a:ext cx="37729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participants with sleep disorder has bad sleep quality.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All participants with bad sleep quality does not have a sleep disorder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11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2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Mean and Correlation of </a:t>
            </a:r>
            <a:r>
              <a:rPr lang="en-US" sz="2400" dirty="0" smtClean="0"/>
              <a:t>Cognitive Outcomes across subgroups</a:t>
            </a:r>
            <a:endParaRPr 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25327"/>
              </p:ext>
            </p:extLst>
          </p:nvPr>
        </p:nvGraphicFramePr>
        <p:xfrm>
          <a:off x="0" y="1303865"/>
          <a:ext cx="6536267" cy="3950152"/>
        </p:xfrm>
        <a:graphic>
          <a:graphicData uri="http://schemas.openxmlformats.org/drawingml/2006/table">
            <a:tbl>
              <a:tblPr/>
              <a:tblGrid>
                <a:gridCol w="1473200"/>
                <a:gridCol w="844626"/>
                <a:gridCol w="1158912"/>
                <a:gridCol w="1158912"/>
                <a:gridCol w="1900617"/>
              </a:tblGrid>
              <a:tr h="412231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300" dirty="0">
                        <a:effectLst/>
                      </a:endParaRP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Group 1: No Sleep &amp; NPIK=0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</a:rPr>
                        <a:t>Group 2: Either Sleep or NPIK=1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dirty="0">
                          <a:effectLst/>
                        </a:rPr>
                        <a:t>Group 3: Sleep &amp; NPIK=1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 dirty="0">
                          <a:effectLst/>
                        </a:rPr>
                        <a:t>ADNI_EF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0.83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1.05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1.39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-1.03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-1.16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-0.92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0.01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0.18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0.34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ADNI_EF2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0.59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0.72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1.12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dirty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-1.15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-1.24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-0.99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-0.13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-0.00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0.17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ADNI_LAN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0.80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1.15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1.16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-0.88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-1.18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-1.10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-0.04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0.08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0.14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ADNI_MEM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1.11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1.39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1.33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-1.10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-1.35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-1.44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-0.08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0.03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0.19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ADNI_VS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>
                          <a:effectLst/>
                        </a:rPr>
                        <a:t>CN</a:t>
                      </a:r>
                    </a:p>
                  </a:txBody>
                  <a:tcPr marL="36382" marR="36382" marT="18191" marB="181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0.27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0.35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0.49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Dementia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-0.63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-0.77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-0.76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44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>
                          <a:effectLst/>
                        </a:rPr>
                        <a:t>MCI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-0.10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>
                          <a:effectLst/>
                        </a:rPr>
                        <a:t>-0.07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effectLst/>
                        </a:rPr>
                        <a:t>0.21</a:t>
                      </a:r>
                    </a:p>
                  </a:txBody>
                  <a:tcPr marL="36382" marR="36382" marT="18191" marB="181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267" y="1303865"/>
            <a:ext cx="5655733" cy="47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69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73273"/>
              </p:ext>
            </p:extLst>
          </p:nvPr>
        </p:nvGraphicFramePr>
        <p:xfrm>
          <a:off x="956732" y="1599799"/>
          <a:ext cx="4709750" cy="4358639"/>
        </p:xfrm>
        <a:graphic>
          <a:graphicData uri="http://schemas.openxmlformats.org/drawingml/2006/table">
            <a:tbl>
              <a:tblPr/>
              <a:tblGrid>
                <a:gridCol w="1371601"/>
                <a:gridCol w="431800"/>
                <a:gridCol w="719667"/>
                <a:gridCol w="466063"/>
                <a:gridCol w="643239"/>
                <a:gridCol w="502256"/>
                <a:gridCol w="575124"/>
              </a:tblGrid>
              <a:tr h="29173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dirty="0" smtClean="0">
                          <a:effectLst/>
                        </a:rPr>
                        <a:t>Group1</a:t>
                      </a:r>
                      <a:endParaRPr lang="en-IN" sz="900" dirty="0">
                        <a:effectLst/>
                      </a:endParaRP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dirty="0" smtClean="0">
                          <a:effectLst/>
                        </a:rPr>
                        <a:t>Group2</a:t>
                      </a:r>
                      <a:endParaRPr lang="en-IN" sz="900" dirty="0">
                        <a:effectLst/>
                      </a:endParaRP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dirty="0" smtClean="0">
                          <a:effectLst/>
                        </a:rPr>
                        <a:t>Group3</a:t>
                      </a:r>
                      <a:endParaRPr lang="en-IN" sz="900" dirty="0">
                        <a:effectLst/>
                      </a:endParaRP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>
                          <a:effectLst/>
                        </a:rPr>
                        <a:t>F-statistic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dirty="0">
                          <a:effectLst/>
                        </a:rPr>
                        <a:t>P-value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dirty="0">
                          <a:effectLst/>
                        </a:rPr>
                        <a:t>Significant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37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err="1">
                          <a:effectLst/>
                        </a:rPr>
                        <a:t>RightPutamen</a:t>
                      </a:r>
                      <a:endParaRPr lang="en-IN" sz="900" dirty="0">
                        <a:effectLst/>
                      </a:endParaRP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1504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525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59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14.299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0.00000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*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37">
                <a:tc>
                  <a:txBody>
                    <a:bodyPr/>
                    <a:lstStyle/>
                    <a:p>
                      <a:pPr algn="ctr"/>
                      <a:r>
                        <a:rPr lang="en-IN" sz="900" dirty="0" err="1">
                          <a:effectLst/>
                        </a:rPr>
                        <a:t>RightAmygdala</a:t>
                      </a:r>
                      <a:endParaRPr lang="en-IN" sz="900" dirty="0">
                        <a:effectLst/>
                      </a:endParaRP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1504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525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59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9.168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0.00011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*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37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RightPrecuneus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1504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525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59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7.365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0.00065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*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244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RightMedialOrbitofrontal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1504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525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59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7.065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0.00087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*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37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RightInferiorTemporal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1504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525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59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6.714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0.00124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*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37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RightIsthmusCingulate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1504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525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59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6.131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0.00221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*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37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RightInferiorParietal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1504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525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59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5.776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0.00315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*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37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RightAccumbensArea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1504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525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59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5.219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0.00548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*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244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RightCaudalMiddleFrontal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1504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525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59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3.934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0.01970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*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37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RightHippocampus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1504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525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59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3.829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0.02188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*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37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RightLingual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1504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525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59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3.818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0.02212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*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37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LeftMiddleTemporal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1504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525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59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3.452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0.03187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*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37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RightMiddleTemporal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1504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525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59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3.342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0.03557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*</a:t>
                      </a:r>
                    </a:p>
                  </a:txBody>
                  <a:tcPr marL="24724" marR="24724" marT="12362" marB="123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2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ANOVA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35416"/>
              </p:ext>
            </p:extLst>
          </p:nvPr>
        </p:nvGraphicFramePr>
        <p:xfrm>
          <a:off x="5884335" y="2777014"/>
          <a:ext cx="6199012" cy="1478280"/>
        </p:xfrm>
        <a:graphic>
          <a:graphicData uri="http://schemas.openxmlformats.org/drawingml/2006/table">
            <a:tbl>
              <a:tblPr/>
              <a:tblGrid>
                <a:gridCol w="1388532"/>
                <a:gridCol w="922866"/>
                <a:gridCol w="821267"/>
                <a:gridCol w="702733"/>
                <a:gridCol w="770467"/>
                <a:gridCol w="778933"/>
                <a:gridCol w="814214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/>
                      </a:r>
                      <a:br>
                        <a:rPr lang="en-IN" sz="1100" dirty="0">
                          <a:effectLst/>
                        </a:rPr>
                      </a:br>
                      <a:r>
                        <a:rPr lang="en-IN" sz="1100" dirty="0" err="1">
                          <a:effectLst/>
                        </a:rPr>
                        <a:t>Cognitive_Outcome</a:t>
                      </a:r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 smtClean="0">
                          <a:effectLst/>
                        </a:rPr>
                        <a:t>Group1</a:t>
                      </a:r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 smtClean="0">
                          <a:effectLst/>
                        </a:rPr>
                        <a:t>Group2</a:t>
                      </a:r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 smtClean="0">
                          <a:effectLst/>
                        </a:rPr>
                        <a:t>Group3</a:t>
                      </a:r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F-statistic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P-value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dirty="0">
                          <a:effectLst/>
                        </a:rPr>
                        <a:t>Significant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ADNI_MEM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1504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525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59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0.540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0.58283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ADNI_EF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1504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525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59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0.697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0.49796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ADNI_EF2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1504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525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59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1.014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0.36277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ADNI_VS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1504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525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59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1.592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0.20376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ADNI_LAN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1504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525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59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effectLst/>
                        </a:rPr>
                        <a:t>0.062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effectLst/>
                        </a:rPr>
                        <a:t>0.93976</a:t>
                      </a: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dirty="0">
                        <a:effectLst/>
                      </a:endParaRPr>
                    </a:p>
                  </a:txBody>
                  <a:tcPr marL="50800" marR="508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8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ATN Relevance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26211" cy="435133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 (amyloid): A+ = elevated amyloid, A- = normal</a:t>
            </a:r>
          </a:p>
          <a:p>
            <a:r>
              <a:rPr lang="en-US" sz="1600" dirty="0" smtClean="0"/>
              <a:t>T (</a:t>
            </a:r>
            <a:r>
              <a:rPr lang="en-US" sz="1600" dirty="0" err="1" smtClean="0"/>
              <a:t>PTau</a:t>
            </a:r>
            <a:r>
              <a:rPr lang="en-US" sz="1600" dirty="0" smtClean="0"/>
              <a:t>): P+ = abnormal phosphorylated tau, T- = normal</a:t>
            </a:r>
          </a:p>
          <a:p>
            <a:r>
              <a:rPr lang="en-US" sz="1600" dirty="0" smtClean="0"/>
              <a:t>N (Neurodegeneration): N+ = atrophy, N- = normal</a:t>
            </a:r>
          </a:p>
          <a:p>
            <a:r>
              <a:rPr lang="en-US" sz="1600" dirty="0" smtClean="0"/>
              <a:t>A+T+N+: Most prevalent </a:t>
            </a:r>
            <a:r>
              <a:rPr lang="en-US" sz="1600" dirty="0" smtClean="0">
                <a:sym typeface="Wingdings" panose="05000000000000000000" pitchFamily="2" charset="2"/>
              </a:rPr>
              <a:t> these participants show the most AD trajectory.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Most participants out of 79, 20 participants has A+T+N+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Out of 79, ~16 participants has A-T-N- 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1" y="365125"/>
            <a:ext cx="4959178" cy="3641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1" y="3846911"/>
            <a:ext cx="5073478" cy="301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5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Goal of the Study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AD is a progressive neurodegenerative disorder and the most common cause of dementia.</a:t>
            </a:r>
          </a:p>
          <a:p>
            <a:pPr lvl="1"/>
            <a:r>
              <a:rPr lang="en-US" sz="1200" dirty="0" smtClean="0"/>
              <a:t>While genetic predispositions like APOE4 play a key role, modifiable risk factors account for an estimated 40-45% of the disease burden and offer a crucial opportunity for intervention or delay in the progression.</a:t>
            </a:r>
          </a:p>
          <a:p>
            <a:r>
              <a:rPr lang="en-US" sz="1600" dirty="0" smtClean="0"/>
              <a:t>Sleep disturbances are increasingly recognized as both early indicators and potential contributors to AD pathology.</a:t>
            </a:r>
          </a:p>
          <a:p>
            <a:pPr lvl="1"/>
            <a:r>
              <a:rPr lang="en-US" sz="1200" dirty="0" smtClean="0"/>
              <a:t>Clinical sleep disorders like insomnia, sleep apnea, restless legs syndrome, and other sleep related disorders such as parasomnia, hypersomnia,. Etc.</a:t>
            </a:r>
          </a:p>
          <a:p>
            <a:pPr lvl="1"/>
            <a:r>
              <a:rPr lang="en-US" sz="1200" dirty="0" smtClean="0"/>
              <a:t>Subjective sleep quality and severity over time.</a:t>
            </a:r>
          </a:p>
          <a:p>
            <a:r>
              <a:rPr lang="en-US" sz="1600" dirty="0" smtClean="0"/>
              <a:t>The aim of this study is to evaluate the influence of sleep-related variables on cognition and MRI measures using cross-sectional and longitudinally. </a:t>
            </a:r>
          </a:p>
          <a:p>
            <a:r>
              <a:rPr lang="en-US" sz="1600" dirty="0" smtClean="0"/>
              <a:t>Outcome variables: </a:t>
            </a:r>
          </a:p>
          <a:p>
            <a:pPr lvl="1"/>
            <a:r>
              <a:rPr lang="en-US" sz="1200" dirty="0" smtClean="0"/>
              <a:t>Cognitive functions (Memory, Executive function, Language, Visuospatial function)</a:t>
            </a:r>
          </a:p>
          <a:p>
            <a:pPr lvl="1"/>
            <a:r>
              <a:rPr lang="en-US" sz="1200" dirty="0" smtClean="0"/>
              <a:t>MRI volumetric features (31 regions)</a:t>
            </a:r>
          </a:p>
          <a:p>
            <a:r>
              <a:rPr lang="en-US" sz="1600" dirty="0" smtClean="0"/>
              <a:t>Key predictors:</a:t>
            </a:r>
          </a:p>
          <a:p>
            <a:pPr lvl="1"/>
            <a:r>
              <a:rPr lang="en-US" sz="1200" dirty="0" smtClean="0"/>
              <a:t>Sleep disturbances and severity (Both cross-sectional and longitudinal)</a:t>
            </a:r>
          </a:p>
          <a:p>
            <a:r>
              <a:rPr lang="en-US" sz="1600" dirty="0" smtClean="0"/>
              <a:t>Covariates controlled:</a:t>
            </a:r>
          </a:p>
          <a:p>
            <a:pPr lvl="1"/>
            <a:r>
              <a:rPr lang="en-US" sz="1200" dirty="0" smtClean="0"/>
              <a:t>Sociodemographic features (Ethnicity, Race, Age, Gender, Marital status)</a:t>
            </a:r>
          </a:p>
          <a:p>
            <a:pPr lvl="1"/>
            <a:r>
              <a:rPr lang="en-US" sz="1200" dirty="0" smtClean="0"/>
              <a:t>Clinical relevance (BMI, APOE4 status, medical history)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412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Results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Positive coefficient </a:t>
            </a:r>
            <a:r>
              <a:rPr lang="en-US" sz="1600" dirty="0" smtClean="0">
                <a:sym typeface="Wingdings" panose="05000000000000000000" pitchFamily="2" charset="2"/>
              </a:rPr>
              <a:t> Sleep variable associated with better outcome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Negative coefficient  Sleep variable associated with worse outcome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Sleep Apnea and RLS showed negative associations with cognitive outcomes, especially Memory and executive function, even after adjusting for covariates.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Sleep disturbances may correlate with the covariates and adjusting for them may artificially flip the direction of effect.</a:t>
            </a:r>
          </a:p>
          <a:p>
            <a:r>
              <a:rPr lang="en-US" sz="1600" dirty="0" smtClean="0">
                <a:sym typeface="Wingdings" panose="05000000000000000000" pitchFamily="2" charset="2"/>
              </a:rPr>
              <a:t>Some individuals with insomnia may have hyper aroused brains which preserve cognitive function better.</a:t>
            </a:r>
          </a:p>
          <a:p>
            <a:r>
              <a:rPr lang="en-US" sz="1600" dirty="0">
                <a:sym typeface="Wingdings" panose="05000000000000000000" pitchFamily="2" charset="2"/>
              </a:rPr>
              <a:t>mild restless legs could increase motor activity and cerebral perfusion, indirectly benefiting brain health in early aging stages</a:t>
            </a:r>
            <a:r>
              <a:rPr lang="en-US" sz="1600" dirty="0" smtClean="0">
                <a:sym typeface="Wingdings" panose="05000000000000000000" pitchFamily="2" charset="2"/>
              </a:rPr>
              <a:t>.</a:t>
            </a:r>
          </a:p>
          <a:p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Directionally opposing effects of sleep variables do not necessarily imply a real protective </a:t>
            </a:r>
            <a:r>
              <a:rPr lang="en-US" sz="1600" dirty="0" smtClean="0">
                <a:sym typeface="Wingdings" panose="05000000000000000000" pitchFamily="2" charset="2"/>
              </a:rPr>
              <a:t>effect but </a:t>
            </a:r>
            <a:r>
              <a:rPr lang="en-US" sz="1600" dirty="0">
                <a:sym typeface="Wingdings" panose="05000000000000000000" pitchFamily="2" charset="2"/>
              </a:rPr>
              <a:t>they more likely reflect </a:t>
            </a:r>
            <a:r>
              <a:rPr lang="en-US" sz="1600" dirty="0" smtClean="0">
                <a:sym typeface="Wingdings" panose="05000000000000000000" pitchFamily="2" charset="2"/>
              </a:rPr>
              <a:t>biases. [Result taken from Cross-sectional study]</a:t>
            </a:r>
          </a:p>
          <a:p>
            <a:endParaRPr lang="en-US" sz="1600" dirty="0" smtClean="0">
              <a:sym typeface="Wingdings" panose="05000000000000000000" pitchFamily="2" charset="2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443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Mean Volume Differences between different Baseline Diagnosis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704"/>
            <a:ext cx="12192000" cy="401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Selection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ADNI (Alzheimer’s Disease Neuroimaging Initiative) was chosen for their availability of longitudinal study.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Individuals: 522</a:t>
            </a:r>
            <a:br>
              <a:rPr lang="en-US" sz="1600" dirty="0" smtClean="0"/>
            </a:br>
            <a:r>
              <a:rPr lang="en-US" sz="1600" dirty="0" smtClean="0"/>
              <a:t>			Follow-ups: 4 (baseline, month 6, 12, 24)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		Samples: 2088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			Features: 54 Multimodal features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24665"/>
              </p:ext>
            </p:extLst>
          </p:nvPr>
        </p:nvGraphicFramePr>
        <p:xfrm>
          <a:off x="838200" y="3289464"/>
          <a:ext cx="10515600" cy="3022434"/>
        </p:xfrm>
        <a:graphic>
          <a:graphicData uri="http://schemas.openxmlformats.org/drawingml/2006/table">
            <a:tbl>
              <a:tblPr/>
              <a:tblGrid>
                <a:gridCol w="844448">
                  <a:extLst>
                    <a:ext uri="{9D8B030D-6E8A-4147-A177-3AD203B41FA5}">
                      <a16:colId xmlns="" xmlns:a16="http://schemas.microsoft.com/office/drawing/2014/main" val="3156693034"/>
                    </a:ext>
                  </a:extLst>
                </a:gridCol>
                <a:gridCol w="3315570">
                  <a:extLst>
                    <a:ext uri="{9D8B030D-6E8A-4147-A177-3AD203B41FA5}">
                      <a16:colId xmlns="" xmlns:a16="http://schemas.microsoft.com/office/drawing/2014/main" val="3368617008"/>
                    </a:ext>
                  </a:extLst>
                </a:gridCol>
                <a:gridCol w="6355582">
                  <a:extLst>
                    <a:ext uri="{9D8B030D-6E8A-4147-A177-3AD203B41FA5}">
                      <a16:colId xmlns="" xmlns:a16="http://schemas.microsoft.com/office/drawing/2014/main" val="458966311"/>
                    </a:ext>
                  </a:extLst>
                </a:gridCol>
              </a:tblGrid>
              <a:tr h="37635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SL.NO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43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43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43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4996042"/>
                  </a:ext>
                </a:extLst>
              </a:tr>
              <a:tr h="3763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Patient's Demographics 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Age, Education, Ethnicity, Race,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r>
                        <a:rPr lang="en-US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Marital Status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9356604"/>
                  </a:ext>
                </a:extLst>
              </a:tr>
              <a:tr h="3763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Genotype Data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APOE4 status 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2600153"/>
                  </a:ext>
                </a:extLst>
              </a:tr>
              <a:tr h="3763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Clinical Data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BMI,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Diagnosis status, Medical history (psych, neural, cardio, resp)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46008979"/>
                  </a:ext>
                </a:extLst>
              </a:tr>
              <a:tr h="4687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Cognitive Assessment Data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Memory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Language ,Visuospatial and Executive Function 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assessments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24515754"/>
                  </a:ext>
                </a:extLst>
              </a:tr>
              <a:tr h="39820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Structural MRI Volumetric Data</a:t>
                      </a:r>
                      <a:endParaRPr lang="en-US" sz="13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Regional Brain Volumes based on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Desikan-Killiany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atlas (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r>
                        <a:rPr lang="en-US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5307681"/>
                  </a:ext>
                </a:extLst>
              </a:tr>
              <a:tr h="6500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Sleep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Disorder history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(insomnia, restless legs, </a:t>
                      </a:r>
                      <a:r>
                        <a:rPr lang="en-US" sz="1300" baseline="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osa</a:t>
                      </a:r>
                      <a:r>
                        <a:rPr lang="en-US" sz="13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 Sleep quality, quality severity</a:t>
                      </a:r>
                      <a:endParaRPr lang="en-US" sz="13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889" marR="88889" marT="44445" marB="4444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29335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288863"/>
            <a:ext cx="1051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Approach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Preprocessing</a:t>
            </a:r>
          </a:p>
          <a:p>
            <a:pPr lvl="1"/>
            <a:r>
              <a:rPr lang="en-US" sz="1200" dirty="0" smtClean="0"/>
              <a:t>ICV-normalized MRI volumes used to ensure correct for people with bigger heads</a:t>
            </a:r>
          </a:p>
          <a:p>
            <a:r>
              <a:rPr lang="en-US" sz="1600" dirty="0" smtClean="0"/>
              <a:t>Correlation Analysis:</a:t>
            </a:r>
          </a:p>
          <a:p>
            <a:pPr lvl="1"/>
            <a:r>
              <a:rPr lang="en-US" sz="1200" dirty="0" smtClean="0"/>
              <a:t>Pearson correlation was conducted between (Sleep &lt;-&gt; Cognitive outcomes) (Sleep &lt;-&gt; MRI volumetric outcomes) (Sleep &lt;-&gt; Sociodemographic features)</a:t>
            </a:r>
          </a:p>
          <a:p>
            <a:pPr lvl="1"/>
            <a:r>
              <a:rPr lang="en-US" sz="1200" dirty="0" smtClean="0"/>
              <a:t>Stratified by diagnosis: CN, MCI, AD at baseline</a:t>
            </a:r>
          </a:p>
          <a:p>
            <a:pPr lvl="1"/>
            <a:r>
              <a:rPr lang="en-US" sz="1200" dirty="0" smtClean="0"/>
              <a:t>Top 10 volumetric regions were visualized using a heatmap</a:t>
            </a:r>
          </a:p>
          <a:p>
            <a:pPr lvl="1"/>
            <a:r>
              <a:rPr lang="en-US" sz="1200" dirty="0" smtClean="0"/>
              <a:t>Granger’s Causality: Directional testing: (Sleep -&gt; Outcome) (Outcome -&gt; Sleep)</a:t>
            </a:r>
          </a:p>
          <a:p>
            <a:r>
              <a:rPr lang="en-US" sz="1600" dirty="0" smtClean="0"/>
              <a:t>Cross-Sectional Analysis:</a:t>
            </a:r>
          </a:p>
          <a:p>
            <a:pPr lvl="1"/>
            <a:r>
              <a:rPr lang="en-US" sz="1200" dirty="0" smtClean="0"/>
              <a:t>Ordinary Least Squares (OLS) regression models were used: (Outcome = Sleep variable + Sociodemographic covariates)</a:t>
            </a:r>
          </a:p>
          <a:p>
            <a:pPr lvl="1"/>
            <a:r>
              <a:rPr lang="en-US" sz="1200" dirty="0" smtClean="0"/>
              <a:t>Separate models for Cognitive outcomes and MRI volume outcomes</a:t>
            </a:r>
          </a:p>
          <a:p>
            <a:pPr lvl="1"/>
            <a:r>
              <a:rPr lang="en-US" sz="1200" dirty="0" smtClean="0"/>
              <a:t>Model variants include: (Sociodemographic) (Sociodemographic + APOE4, BMI and medical history)</a:t>
            </a:r>
          </a:p>
          <a:p>
            <a:r>
              <a:rPr lang="en-US" sz="1600" dirty="0" smtClean="0"/>
              <a:t>Longitudinal Analysis:</a:t>
            </a:r>
          </a:p>
          <a:p>
            <a:pPr lvl="1"/>
            <a:r>
              <a:rPr lang="en-US" sz="1200" dirty="0" smtClean="0"/>
              <a:t>Linear Mixed Effects Models (LMMs) were used: Captured within-subject variability over time using random effects (RID)</a:t>
            </a:r>
          </a:p>
          <a:p>
            <a:pPr lvl="1"/>
            <a:r>
              <a:rPr lang="en-US" sz="1200" dirty="0" smtClean="0"/>
              <a:t>Included adjusted age as a time-varying covariate </a:t>
            </a:r>
          </a:p>
          <a:p>
            <a:pPr lvl="1"/>
            <a:endParaRPr lang="en-US" sz="1200" dirty="0"/>
          </a:p>
          <a:p>
            <a:pPr lvl="1"/>
            <a:endParaRPr lang="en-US" sz="1200" dirty="0" smtClean="0"/>
          </a:p>
          <a:p>
            <a:pPr lvl="1"/>
            <a:r>
              <a:rPr lang="en-US" sz="1200" dirty="0"/>
              <a:t>Note: FDR Correction applied to all p-values for multiple comparison control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86233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Potential Influence of Sleep Variables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Sleep history variables (Baseline, N = 522)</a:t>
            </a:r>
          </a:p>
          <a:p>
            <a:pPr lvl="1"/>
            <a:r>
              <a:rPr lang="en-US" sz="1200" dirty="0" smtClean="0"/>
              <a:t>Interpretation: Prevalence is low, presence may have not have direct effect</a:t>
            </a:r>
            <a:endParaRPr lang="en-US" sz="1600" dirty="0"/>
          </a:p>
          <a:p>
            <a:r>
              <a:rPr lang="en-US" sz="1600" dirty="0" smtClean="0"/>
              <a:t>Longitudinal Sleep Variables (4-timepoints)</a:t>
            </a:r>
          </a:p>
          <a:p>
            <a:pPr lvl="1"/>
            <a:r>
              <a:rPr lang="en-US" sz="1200" dirty="0" smtClean="0"/>
              <a:t>Gradual increase in severity over time</a:t>
            </a:r>
            <a:endParaRPr lang="en-US" sz="1600" dirty="0" smtClean="0"/>
          </a:p>
          <a:p>
            <a:r>
              <a:rPr lang="en-US" sz="1600" dirty="0" smtClean="0"/>
              <a:t>Relevance</a:t>
            </a:r>
          </a:p>
          <a:p>
            <a:pPr lvl="1"/>
            <a:r>
              <a:rPr lang="en-US" sz="1200" dirty="0" smtClean="0"/>
              <a:t>Poor sleep quality impairs glymphatic clearance, promoting amyloid-beta and tau accumulation</a:t>
            </a:r>
          </a:p>
          <a:p>
            <a:pPr lvl="1"/>
            <a:r>
              <a:rPr lang="en-US" sz="1200" dirty="0" smtClean="0"/>
              <a:t>Fragmented sleep is linked to Enhancing neuroinflammation and oxidative stress</a:t>
            </a:r>
          </a:p>
          <a:p>
            <a:pPr lvl="1"/>
            <a:endParaRPr lang="en-US" sz="12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15884"/>
              </p:ext>
            </p:extLst>
          </p:nvPr>
        </p:nvGraphicFramePr>
        <p:xfrm>
          <a:off x="838200" y="4001294"/>
          <a:ext cx="4953000" cy="2321299"/>
        </p:xfrm>
        <a:graphic>
          <a:graphicData uri="http://schemas.openxmlformats.org/drawingml/2006/table">
            <a:tbl>
              <a:tblPr/>
              <a:tblGrid>
                <a:gridCol w="1238250">
                  <a:extLst>
                    <a:ext uri="{9D8B030D-6E8A-4147-A177-3AD203B41FA5}">
                      <a16:colId xmlns="" xmlns:a16="http://schemas.microsoft.com/office/drawing/2014/main" val="1198312062"/>
                    </a:ext>
                  </a:extLst>
                </a:gridCol>
                <a:gridCol w="625561">
                  <a:extLst>
                    <a:ext uri="{9D8B030D-6E8A-4147-A177-3AD203B41FA5}">
                      <a16:colId xmlns="" xmlns:a16="http://schemas.microsoft.com/office/drawing/2014/main" val="2163324492"/>
                    </a:ext>
                  </a:extLst>
                </a:gridCol>
                <a:gridCol w="823784">
                  <a:extLst>
                    <a:ext uri="{9D8B030D-6E8A-4147-A177-3AD203B41FA5}">
                      <a16:colId xmlns="" xmlns:a16="http://schemas.microsoft.com/office/drawing/2014/main" val="3268981260"/>
                    </a:ext>
                  </a:extLst>
                </a:gridCol>
                <a:gridCol w="2265405">
                  <a:extLst>
                    <a:ext uri="{9D8B030D-6E8A-4147-A177-3AD203B41FA5}">
                      <a16:colId xmlns="" xmlns:a16="http://schemas.microsoft.com/office/drawing/2014/main" val="2430225032"/>
                    </a:ext>
                  </a:extLst>
                </a:gridCol>
              </a:tblGrid>
              <a:tr h="172839">
                <a:tc>
                  <a:txBody>
                    <a:bodyPr/>
                    <a:lstStyle/>
                    <a:p>
                      <a:r>
                        <a:rPr lang="en-US" sz="800" dirty="0"/>
                        <a:t>Variable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Present (1)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Absent (0)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Description &amp; Relevance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07683206"/>
                  </a:ext>
                </a:extLst>
              </a:tr>
              <a:tr h="432098">
                <a:tc>
                  <a:txBody>
                    <a:bodyPr/>
                    <a:lstStyle/>
                    <a:p>
                      <a:r>
                        <a:rPr lang="en-US" sz="800" b="1" dirty="0"/>
                        <a:t>Sleep Apnea</a:t>
                      </a:r>
                      <a:endParaRPr lang="en-US" sz="800" dirty="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39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483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Linked to nocturnal hypoxia, neuronal stress, hippocampal atrophy.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41624595"/>
                  </a:ext>
                </a:extLst>
              </a:tr>
              <a:tr h="561727">
                <a:tc>
                  <a:txBody>
                    <a:bodyPr/>
                    <a:lstStyle/>
                    <a:p>
                      <a:r>
                        <a:rPr lang="en-US" sz="800" b="1"/>
                        <a:t>Restless Legs Syndrome</a:t>
                      </a:r>
                      <a:endParaRPr lang="en-US" sz="8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512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Associated with dopaminergic dysfunction, poor sleep quality, daytime fatigue.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77857060"/>
                  </a:ext>
                </a:extLst>
              </a:tr>
              <a:tr h="561727">
                <a:tc>
                  <a:txBody>
                    <a:bodyPr/>
                    <a:lstStyle/>
                    <a:p>
                      <a:r>
                        <a:rPr lang="en-US" sz="800" b="1"/>
                        <a:t>Insomnia</a:t>
                      </a:r>
                      <a:endParaRPr lang="en-US" sz="8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33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489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Chronic insomnia correlates with amyloid </a:t>
                      </a:r>
                      <a:r>
                        <a:rPr lang="en-US" sz="800" dirty="0" smtClean="0"/>
                        <a:t>deposition.</a:t>
                      </a:r>
                      <a:endParaRPr lang="en-US" sz="800" dirty="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0112933"/>
                  </a:ext>
                </a:extLst>
              </a:tr>
              <a:tr h="561727">
                <a:tc>
                  <a:txBody>
                    <a:bodyPr/>
                    <a:lstStyle/>
                    <a:p>
                      <a:r>
                        <a:rPr lang="en-US" sz="800" b="1"/>
                        <a:t>Other Sleep Disturbance</a:t>
                      </a:r>
                      <a:endParaRPr lang="en-US" sz="8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7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515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Includes hypersomnia, parasomnias; often comorbid with neurodegeneration.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2444087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58070"/>
              </p:ext>
            </p:extLst>
          </p:nvPr>
        </p:nvGraphicFramePr>
        <p:xfrm>
          <a:off x="6987748" y="4628543"/>
          <a:ext cx="4223950" cy="1066800"/>
        </p:xfrm>
        <a:graphic>
          <a:graphicData uri="http://schemas.openxmlformats.org/drawingml/2006/table">
            <a:tbl>
              <a:tblPr/>
              <a:tblGrid>
                <a:gridCol w="714631">
                  <a:extLst>
                    <a:ext uri="{9D8B030D-6E8A-4147-A177-3AD203B41FA5}">
                      <a16:colId xmlns="" xmlns:a16="http://schemas.microsoft.com/office/drawing/2014/main" val="424751210"/>
                    </a:ext>
                  </a:extLst>
                </a:gridCol>
                <a:gridCol w="974949">
                  <a:extLst>
                    <a:ext uri="{9D8B030D-6E8A-4147-A177-3AD203B41FA5}">
                      <a16:colId xmlns="" xmlns:a16="http://schemas.microsoft.com/office/drawing/2014/main" val="3320262568"/>
                    </a:ext>
                  </a:extLst>
                </a:gridCol>
                <a:gridCol w="844790">
                  <a:extLst>
                    <a:ext uri="{9D8B030D-6E8A-4147-A177-3AD203B41FA5}">
                      <a16:colId xmlns="" xmlns:a16="http://schemas.microsoft.com/office/drawing/2014/main" val="1357587008"/>
                    </a:ext>
                  </a:extLst>
                </a:gridCol>
                <a:gridCol w="844790">
                  <a:extLst>
                    <a:ext uri="{9D8B030D-6E8A-4147-A177-3AD203B41FA5}">
                      <a16:colId xmlns="" xmlns:a16="http://schemas.microsoft.com/office/drawing/2014/main" val="669447909"/>
                    </a:ext>
                  </a:extLst>
                </a:gridCol>
                <a:gridCol w="844790">
                  <a:extLst>
                    <a:ext uri="{9D8B030D-6E8A-4147-A177-3AD203B41FA5}">
                      <a16:colId xmlns="" xmlns:a16="http://schemas.microsoft.com/office/drawing/2014/main" val="1177680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 err="1"/>
                        <a:t>Timepoint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No Disturbance (0)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Mild 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Moderate (2)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Severe 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9793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 dirty="0"/>
                        <a:t>BL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2225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M06</a:t>
                      </a:r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439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18956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M12</a:t>
                      </a:r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2377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b="1"/>
                        <a:t>M24</a:t>
                      </a:r>
                      <a:endParaRPr lang="en-US" sz="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433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99618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406" y="0"/>
            <a:ext cx="3976984" cy="23725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488" y="2380208"/>
            <a:ext cx="3768819" cy="224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0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183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Correlation Analysis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1042974"/>
            <a:ext cx="5999162" cy="2040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8093"/>
            <a:ext cx="12192000" cy="22899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7738"/>
            <a:ext cx="5994400" cy="19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6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222"/>
            <a:ext cx="10515600" cy="1785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Causality Analysis (Sleep </a:t>
            </a:r>
            <a:r>
              <a:rPr lang="en-US" sz="2400" dirty="0" smtClean="0">
                <a:sym typeface="Wingdings" panose="05000000000000000000" pitchFamily="2" charset="2"/>
              </a:rPr>
              <a:t> Outcome)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68" y="3791674"/>
            <a:ext cx="6469063" cy="2673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4" y="1198562"/>
            <a:ext cx="49339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1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222"/>
            <a:ext cx="10515600" cy="1785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/>
              <a:t>Causality Analysis (Outcome </a:t>
            </a:r>
            <a:r>
              <a:rPr lang="en-US" sz="2400" dirty="0" smtClean="0">
                <a:sym typeface="Wingdings" panose="05000000000000000000" pitchFamily="2" charset="2"/>
              </a:rPr>
              <a:t> Sleep)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87" y="873125"/>
            <a:ext cx="5915025" cy="27241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504" y="4062606"/>
            <a:ext cx="6494992" cy="2321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225" y="873125"/>
            <a:ext cx="49339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4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1822</Words>
  <Application>Microsoft Office PowerPoint</Application>
  <PresentationFormat>Widescreen</PresentationFormat>
  <Paragraphs>563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Modeling the Impact of Sleep Variables on Cognitive Function and Brain Structure in AD Cohort</vt:lpstr>
      <vt:lpstr>Goal of the Study</vt:lpstr>
      <vt:lpstr>Mean Volume Differences between different Baseline Diagnosis</vt:lpstr>
      <vt:lpstr>Data Selection</vt:lpstr>
      <vt:lpstr>Approach</vt:lpstr>
      <vt:lpstr>Potential Influence of Sleep Variables</vt:lpstr>
      <vt:lpstr>Correlation Analysis</vt:lpstr>
      <vt:lpstr>Causality Analysis (Sleep  Outcome)</vt:lpstr>
      <vt:lpstr>Causality Analysis (Outcome  Sleep)</vt:lpstr>
      <vt:lpstr>Cross-sectional Analysis</vt:lpstr>
      <vt:lpstr>Summary</vt:lpstr>
      <vt:lpstr>Significance</vt:lpstr>
      <vt:lpstr>Longitudinal Analysis (Model-1)</vt:lpstr>
      <vt:lpstr>Longitudinal Analysis (Model-2)</vt:lpstr>
      <vt:lpstr>Significance (Model-2)</vt:lpstr>
      <vt:lpstr>Longitudinal Trend</vt:lpstr>
      <vt:lpstr>Mean and Correlation of Cognitive Outcomes across subgroups</vt:lpstr>
      <vt:lpstr>ANOVA</vt:lpstr>
      <vt:lpstr>ATN Relevance</vt:lpstr>
      <vt:lpstr>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Sleep and Alzheimer’s Disease</dc:title>
  <dc:creator>Anirudh S</dc:creator>
  <cp:lastModifiedBy>Microsoft account</cp:lastModifiedBy>
  <cp:revision>107</cp:revision>
  <dcterms:created xsi:type="dcterms:W3CDTF">2025-06-04T16:32:11Z</dcterms:created>
  <dcterms:modified xsi:type="dcterms:W3CDTF">2025-07-16T17:04:49Z</dcterms:modified>
</cp:coreProperties>
</file>