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8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EE2C-69DB-4A14-8FFB-19B5BDEB60F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045A-47E1-4A00-AA60-06F9DB7B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Bacterial Growth and Control Problem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Maximizing Hydrolyses and material addition in cell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4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Hydrolysis is an important process just as synthesis in the growth and development of a bacterial cell wall.</a:t>
            </a:r>
          </a:p>
          <a:p>
            <a:r>
              <a:rPr lang="en-US" sz="1600" dirty="0" smtClean="0"/>
              <a:t>Peptidoglycan cell wall is a macromolecular network of glycans cross linked by peptides.</a:t>
            </a:r>
          </a:p>
          <a:p>
            <a:pPr lvl="1"/>
            <a:r>
              <a:rPr lang="en-US" sz="1200" dirty="0" smtClean="0"/>
              <a:t>The structure is dictated by a outward force due to turgor pressure, that is balanced by the expansion of cell wall network.</a:t>
            </a:r>
          </a:p>
          <a:p>
            <a:r>
              <a:rPr lang="en-US" sz="1600" dirty="0" smtClean="0"/>
              <a:t>Material addition is a process done in spaces created by hydrolysis.</a:t>
            </a:r>
          </a:p>
          <a:p>
            <a:r>
              <a:rPr lang="en-US" sz="1600" dirty="0" smtClean="0"/>
              <a:t>This study aims to obtain an optimal control framing for balancing material addition and hydrolysis in the bacterial cell wall while maximizing growth rate of the cell.</a:t>
            </a:r>
          </a:p>
          <a:p>
            <a:pPr lvl="1"/>
            <a:r>
              <a:rPr lang="en-US" sz="1200" dirty="0" smtClean="0"/>
              <a:t>Too much hydrolysis leads to cell wall weakening and lysis </a:t>
            </a:r>
          </a:p>
          <a:p>
            <a:pPr lvl="1"/>
            <a:r>
              <a:rPr lang="en-US" sz="1200" dirty="0" smtClean="0"/>
              <a:t>Too little hydrolysis leads to no space for material addition, leading to low growth rate.</a:t>
            </a:r>
          </a:p>
          <a:p>
            <a:r>
              <a:rPr lang="en-US" sz="1600" dirty="0" smtClean="0"/>
              <a:t>To summarize, finding the control functions for hydrolysis and material addition that maximizes cell wall growth while ensuring that cell wall maintains a base level integrity will be the objective of this study.</a:t>
            </a:r>
          </a:p>
          <a:p>
            <a:r>
              <a:rPr lang="en-US" sz="1600" dirty="0" smtClean="0"/>
              <a:t>Goal: Maximizing growth</a:t>
            </a:r>
          </a:p>
          <a:p>
            <a:pPr lvl="1"/>
            <a:r>
              <a:rPr lang="en-US" sz="1200" dirty="0" smtClean="0"/>
              <a:t>Ensuring the wall doesn’t weaken </a:t>
            </a:r>
          </a:p>
          <a:p>
            <a:pPr lvl="1"/>
            <a:r>
              <a:rPr lang="en-US" sz="1200" dirty="0" smtClean="0"/>
              <a:t>Ensuring there’s enough hydrolysis to allow material addition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523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State and Control variables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𝑚𝑎𝑡𝑒𝑟𝑖𝑎𝑙</m:t>
                    </m:r>
                  </m:oMath>
                </a14:m>
                <a:endParaRPr lang="en-US" sz="1600" b="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𝐶𝑒𝑙𝑙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</m:oMath>
                </a14:m>
                <a:endParaRPr lang="en-US" sz="1600" b="0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𝑑𝑒𝑛𝑠𝑖𝑡𝑦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(stays above a critical value)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𝑚𝑎𝑡𝑒𝑟𝑖𝑎𝑙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𝑎𝑑𝑑𝑖𝑡𝑖𝑜𝑛</m:t>
                    </m:r>
                  </m:oMath>
                </a14:m>
                <a:endParaRPr lang="en-US" sz="1600" b="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𝐻𝑦𝑑𝑟𝑜𝑙𝑦𝑠𝑖𝑠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Initiating the problem with state variables being cell material and volume, the control variables being material addition and hydrolysis rate.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Calculating the cell wall density for the wall material dynamics (material removed through hydrolysis and added through insertion).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7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Dynamics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fr-FR" sz="16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i="1" smtClean="0">
                        <a:latin typeface="Cambria Math" panose="02040503050406030204" pitchFamily="18" charset="0"/>
                      </a:rPr>
                      <m:t>- </m:t>
                    </m:r>
                    <m:r>
                      <a:rPr lang="fr-FR" sz="16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𝑤𝑎𝑙𝑙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𝑚𝑎𝑡𝑒𝑟𝑖𝑎𝑙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𝐶𝑜𝑎𝑟𝑠𝑒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𝑔𝑟𝑎𝑖𝑛𝑒𝑑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𝑔𝑟𝑜𝑤𝑡h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𝑙𝑎𝑤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𝑠𝑐𝑎𝑙𝑖𝑛𝑔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𝐸𝑓𝑓𝑖𝑐𝑖𝑒𝑛𝑐𝑦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𝑣𝑜𝑙𝑢𝑚𝑒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𝑔𝑟𝑜𝑤𝑡h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/>
                  <a:t>Volume increases only when both processes are active.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sz="1600" smtClean="0"/>
                      <m:t> = </m:t>
                    </m:r>
                    <m:nary>
                      <m:naryPr>
                        <m:limLoc m:val="undOvr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 Maximizing total volume over time (Objective function)</a:t>
                </a:r>
              </a:p>
              <a:p>
                <a:pPr lvl="1"/>
                <a:r>
                  <a:rPr lang="en-US" sz="1200" dirty="0" smtClean="0">
                    <a:sym typeface="Wingdings" panose="05000000000000000000" pitchFamily="2" charset="2"/>
                  </a:rPr>
                  <a:t>The integral means cumulative growth, not final volume.</a:t>
                </a:r>
              </a:p>
              <a:p>
                <a:endParaRPr lang="en-US" sz="1600" dirty="0" smtClean="0">
                  <a:sym typeface="Wingdings" panose="05000000000000000000" pitchFamily="2" charset="2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4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Hamiltonian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 smtClean="0"/>
                  <a:t>The Hamiltonian here is to solve te objective function for a dynamical system.</a:t>
                </a:r>
              </a:p>
              <a:p>
                <a:pPr lvl="1"/>
                <a:r>
                  <a:rPr lang="en-US" sz="1200" dirty="0" smtClean="0"/>
                  <a:t>Instantaneous increment  of the lagrangian expression.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𝐴𝐻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200" dirty="0" smtClean="0"/>
                  <a:t> : how much value an extra unit of wall has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1200" dirty="0" smtClean="0"/>
                  <a:t> : how much value an extra unit of volume has</a:t>
                </a:r>
              </a:p>
              <a:p>
                <a:pPr lvl="1"/>
                <a:r>
                  <a:rPr lang="en-US" sz="1200" dirty="0" smtClean="0"/>
                  <a:t>V : Current reward (volume)</a:t>
                </a:r>
              </a:p>
              <a:p>
                <a:pPr lvl="1"/>
                <a:r>
                  <a:rPr lang="en-US" sz="1200" dirty="0" smtClean="0"/>
                  <a:t>A : Material addition rate (control)</a:t>
                </a:r>
              </a:p>
              <a:p>
                <a:pPr lvl="1"/>
                <a:r>
                  <a:rPr lang="en-US" sz="1200" dirty="0" smtClean="0"/>
                  <a:t>H : Hydrolysis rate (control)</a:t>
                </a:r>
              </a:p>
              <a:p>
                <a:r>
                  <a:rPr lang="pt-BR" sz="1600" dirty="0" smtClean="0"/>
                  <a:t>The Adjoint or the co-state dynamics is the vector of the above first order differential equation</a:t>
                </a:r>
              </a:p>
              <a:p>
                <a:pPr lvl="1"/>
                <a:r>
                  <a:rPr lang="pt-BR" sz="1200" dirty="0" smtClean="0"/>
                  <a:t>Here, it tracks how value of states W(t) and V(t) changes over time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𝐴𝐻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𝐿𝑎𝑔𝑟𝑎𝑛𝑔𝑒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𝑚𝑢𝑙𝑡𝑖𝑝𝑙𝑖𝑒𝑟</m:t>
                    </m:r>
                  </m:oMath>
                </a14:m>
                <a:endParaRPr lang="pt-BR" sz="16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𝑒𝑥𝑝𝑙𝑖𝑐𝑖𝑡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𝑒𝑓𝑓𝑒𝑐𝑡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1600" b="0" dirty="0" smtClean="0">
                  <a:ea typeface="Cambria Math" panose="02040503050406030204" pitchFamily="18" charset="0"/>
                </a:endParaRPr>
              </a:p>
              <a:p>
                <a:r>
                  <a:rPr lang="pt-BR" sz="1600" dirty="0" smtClean="0"/>
                  <a:t>These adjoints evolve backward in time, from the final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pt-BR" sz="1600" dirty="0" smtClean="0"/>
                  <a:t>(T) = 0.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7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Optimal conditions and constraints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 smtClean="0"/>
                  <a:t>To find the optimal A(t), H(t), we maximize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1600" dirty="0" smtClean="0"/>
                  <a:t> at each time step with a certain constraints.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600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 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600" b="0" dirty="0" smtClean="0"/>
              </a:p>
              <a:p>
                <a:r>
                  <a:rPr lang="en-US" sz="1600" dirty="0" smtClean="0"/>
                  <a:t>This solution gives the balance of the control inputs for growth.</a:t>
                </a:r>
              </a:p>
              <a:p>
                <a:r>
                  <a:rPr lang="en-US" sz="1600" dirty="0" smtClean="0"/>
                  <a:t>The alpha beta serves as the penalizing constants, that avoids extreme hydrolysis or material addition</a:t>
                </a:r>
              </a:p>
              <a:p>
                <a:r>
                  <a:rPr lang="en-US" sz="1600" dirty="0" smtClean="0"/>
                  <a:t>Hydrolysis creates space, but weakens the wall.</a:t>
                </a:r>
              </a:p>
              <a:p>
                <a:r>
                  <a:rPr lang="en-US" sz="1600" dirty="0" smtClean="0"/>
                  <a:t>Material addition strengthens the wall and supports volume increase.</a:t>
                </a:r>
              </a:p>
              <a:p>
                <a:r>
                  <a:rPr lang="en-US" sz="1600" b="0" dirty="0" smtClean="0"/>
                  <a:t>The objective would be: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Plots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 smtClean="0"/>
                  <a:t>For chaotic representation, environmental inputs were added:</a:t>
                </a:r>
              </a:p>
              <a:p>
                <a:pPr lvl="1"/>
                <a:r>
                  <a:rPr lang="en-US" sz="1200" dirty="0" smtClean="0"/>
                  <a:t>Nutrient concentration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 smtClean="0"/>
              </a:p>
              <a:p>
                <a:pPr lvl="1"/>
                <a:r>
                  <a:rPr lang="en-US" sz="1200" dirty="0" smtClean="0"/>
                  <a:t>Antibiotic stress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 smtClean="0"/>
              </a:p>
              <a:p>
                <a:r>
                  <a:rPr lang="en-US" sz="1600" dirty="0" smtClean="0"/>
                  <a:t>These modulate the control dynamics, playing a role as multipliers.</a:t>
                </a:r>
              </a:p>
              <a:p>
                <a:pPr lvl="1"/>
                <a:r>
                  <a:rPr lang="en-US" sz="1200" b="0" dirty="0" smtClean="0"/>
                  <a:t>C(t) enhances A(t):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A(t)</a:t>
                </a:r>
                <a:r>
                  <a:rPr lang="el-GR" sz="1200" dirty="0" smtClean="0"/>
                  <a:t>α</a:t>
                </a:r>
                <a:r>
                  <a:rPr lang="en-US" sz="1200" dirty="0" smtClean="0"/>
                  <a:t> C(t)</a:t>
                </a:r>
              </a:p>
              <a:p>
                <a:pPr lvl="1"/>
                <a:r>
                  <a:rPr lang="en-US" sz="1200" b="0" dirty="0" smtClean="0"/>
                  <a:t>S(t) suppress either A(t) or H(t) or could directly decrease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 smtClean="0"/>
              </a:p>
              <a:p>
                <a:endParaRPr lang="en-US" sz="16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3" y="3822356"/>
            <a:ext cx="6151348" cy="2725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135" y="3871822"/>
            <a:ext cx="5755932" cy="2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5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91" y="502508"/>
            <a:ext cx="752475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87" y="3604826"/>
            <a:ext cx="7634159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8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50" y="0"/>
            <a:ext cx="7524750" cy="2108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52" y="2108886"/>
            <a:ext cx="7524750" cy="2207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052" y="4382529"/>
            <a:ext cx="7524750" cy="22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943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Bacterial Growth and Control Problem</vt:lpstr>
      <vt:lpstr>Introduction</vt:lpstr>
      <vt:lpstr>State and Control variables</vt:lpstr>
      <vt:lpstr>System Dynamics</vt:lpstr>
      <vt:lpstr>The Hamiltonian</vt:lpstr>
      <vt:lpstr>Optimal conditions and constraints</vt:lpstr>
      <vt:lpstr>Plots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Growth and Control Problem</dc:title>
  <dc:creator>Anirudh S</dc:creator>
  <cp:lastModifiedBy>Anirudh S</cp:lastModifiedBy>
  <cp:revision>11</cp:revision>
  <dcterms:created xsi:type="dcterms:W3CDTF">2025-06-01T06:20:30Z</dcterms:created>
  <dcterms:modified xsi:type="dcterms:W3CDTF">2025-06-01T09:51:17Z</dcterms:modified>
</cp:coreProperties>
</file>