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6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2" r:id="rId12"/>
    <p:sldId id="273" r:id="rId13"/>
    <p:sldId id="274" r:id="rId14"/>
    <p:sldId id="266" r:id="rId15"/>
    <p:sldId id="268" r:id="rId16"/>
    <p:sldId id="269" r:id="rId17"/>
    <p:sldId id="27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E8518-55B3-4318-B1D7-A6B7FDC663F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7F6BF-0798-434D-97A8-E5A5D76E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37950-A9CF-4C22-B179-51075A3AB2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3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8D7D-F36F-4752-9688-5CF9858CB868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E9E6-BFE2-42A7-8AA2-FC8AC31F4926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6718-D933-43BE-936B-D986606AF660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54DA-E54D-4EC9-AC33-B8B188956F73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7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6E6F-D173-4E20-880F-46CD41400944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BF77-FC83-4677-911D-7BF10B154341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59FF-45D2-4578-8A87-A6144530DBE5}" type="datetime1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06E1-3711-4923-BBF9-F0C85791D585}" type="datetime1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4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90D6-EBFB-4AFB-9CBB-7FE1797A9FD0}" type="datetime1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4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82D5-1831-406E-98D3-D5CBBBC44809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31ED-0A96-4822-B4A9-E628E5D4C33D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6716-F08A-493D-A2A1-F7F0D36CE3F2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A7A4-BFCA-40FB-8873-10F1CC88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542" y="1486747"/>
            <a:ext cx="9144000" cy="181755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B2C MESSAGE PROPAGATION STRATEGIES FOR UTILITY MAXIMIZATION IN SOCIAL NETWORKS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Meeting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5820" y="3598375"/>
            <a:ext cx="9461679" cy="2092447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PRESENTED BY				        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SUPERVISOR</a:t>
            </a:r>
          </a:p>
          <a:p>
            <a:pPr algn="l"/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D.PUNITHA,  AP(O.G)				                   Dr. S.PRASANNA DEVI,</a:t>
            </a:r>
          </a:p>
          <a:p>
            <a:pPr algn="l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Department of CSE           			     	           Professor &amp; Head , Dept. of CSE</a:t>
            </a:r>
          </a:p>
          <a:p>
            <a:pPr algn="l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SRMIST, VDP campus			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SRMIST, VDP Campus</a:t>
            </a:r>
          </a:p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4FF5-0DCB-4B07-B765-BB99EF90404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2129" y="4186525"/>
            <a:ext cx="909248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99" y="196484"/>
            <a:ext cx="1483601" cy="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propagation and selection of seed node for message diffusion in social networks (without truthfulness)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5241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seed node selection using dataset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1						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Iteration 2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738" y="196484"/>
            <a:ext cx="1328862" cy="5595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20395"/>
              </p:ext>
            </p:extLst>
          </p:nvPr>
        </p:nvGraphicFramePr>
        <p:xfrm>
          <a:off x="1739723" y="2458056"/>
          <a:ext cx="5177310" cy="1803039"/>
        </p:xfrm>
        <a:graphic>
          <a:graphicData uri="http://schemas.openxmlformats.org/drawingml/2006/table">
            <a:tbl>
              <a:tblPr/>
              <a:tblGrid>
                <a:gridCol w="862885"/>
                <a:gridCol w="862885"/>
                <a:gridCol w="862885"/>
                <a:gridCol w="862885"/>
                <a:gridCol w="862885"/>
                <a:gridCol w="862885"/>
              </a:tblGrid>
              <a:tr h="257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0.074528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0.447168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57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0.132494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0.794965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7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0.074528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0.447168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57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0.074528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0.447168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57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0.596224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3.577343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7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0.047698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75077"/>
              </p:ext>
            </p:extLst>
          </p:nvPr>
        </p:nvGraphicFramePr>
        <p:xfrm>
          <a:off x="1739723" y="4953000"/>
          <a:ext cx="5588358" cy="1905000"/>
        </p:xfrm>
        <a:graphic>
          <a:graphicData uri="http://schemas.openxmlformats.org/drawingml/2006/table">
            <a:tbl>
              <a:tblPr/>
              <a:tblGrid>
                <a:gridCol w="931393"/>
                <a:gridCol w="931393"/>
                <a:gridCol w="931393"/>
                <a:gridCol w="931393"/>
                <a:gridCol w="931393"/>
                <a:gridCol w="93139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0.110337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0.993037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0.102041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0.070368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0.633315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0.775811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0.082753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0.744778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2.068828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0.496519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0.082753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0.744778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1.379219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0.129302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1.163716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4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Cosine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Similarity Calculation</a:t>
            </a:r>
            <a:b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72" y="1825624"/>
            <a:ext cx="9156879" cy="5032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29F1-06E8-4493-B627-17E9D49728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8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Hierarchical Agglomerative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516731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29F1-06E8-4493-B627-17E9D49728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Hierarchical Agglomerative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7" y="1587657"/>
            <a:ext cx="8978949" cy="5167312"/>
          </a:xfrm>
        </p:spPr>
      </p:pic>
      <p:sp>
        <p:nvSpPr>
          <p:cNvPr id="5" name="Oval 4"/>
          <p:cNvSpPr/>
          <p:nvPr/>
        </p:nvSpPr>
        <p:spPr>
          <a:xfrm>
            <a:off x="8929298" y="2422837"/>
            <a:ext cx="2895249" cy="253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1  2  3  4  5  6  7   8   9</a:t>
            </a:r>
            <a:r>
              <a:rPr lang="en-US" sz="1100" dirty="0" smtClean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29F1-06E8-4493-B627-17E9D49728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4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propagation and selection of seed node for message diffusion in social networks (considering the truthfulness of the participating nodes)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4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03" y="1527360"/>
            <a:ext cx="11290940" cy="2104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8803" y="3631841"/>
            <a:ext cx="6096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 to select seed node based on truthfulness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=∑ 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∕ (f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2"/>
            <a:endParaRPr lang="en-US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Edge weight of trusted message propagation</a:t>
            </a:r>
          </a:p>
          <a:p>
            <a:pPr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 of each node for extension, 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Fi/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(Fi)</a:t>
            </a:r>
            <a:endParaRPr lang="en-US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Fitness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10290" y="3865992"/>
            <a:ext cx="2305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Seed node Output with Trust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75" y="196485"/>
            <a:ext cx="1290225" cy="5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8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305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propagation and selection of seed node for message diffusion in social networks (considering the truthfulness of the participating nodes)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47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seed node selection using dataset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Function:</a:t>
            </a:r>
          </a:p>
          <a:p>
            <a:r>
              <a:rPr lang="en-US" sz="1800" dirty="0" smtClean="0"/>
              <a:t>The fitness </a:t>
            </a:r>
            <a:r>
              <a:rPr lang="en-US" sz="1800" dirty="0"/>
              <a:t>function with internal force is used to measure </a:t>
            </a:r>
            <a:r>
              <a:rPr lang="en-US" sz="1800" dirty="0" smtClean="0"/>
              <a:t>the tightness </a:t>
            </a:r>
            <a:r>
              <a:rPr lang="en-US" sz="1800" dirty="0"/>
              <a:t>of a group of nodes.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223" y="196485"/>
            <a:ext cx="1380377" cy="58126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45414"/>
              </p:ext>
            </p:extLst>
          </p:nvPr>
        </p:nvGraphicFramePr>
        <p:xfrm>
          <a:off x="695455" y="1413290"/>
          <a:ext cx="10658340" cy="2514762"/>
        </p:xfrm>
        <a:graphic>
          <a:graphicData uri="http://schemas.openxmlformats.org/drawingml/2006/table">
            <a:tbl>
              <a:tblPr/>
              <a:tblGrid>
                <a:gridCol w="844225"/>
                <a:gridCol w="844225"/>
                <a:gridCol w="844225"/>
                <a:gridCol w="844225"/>
                <a:gridCol w="1371865"/>
                <a:gridCol w="844225"/>
                <a:gridCol w="844225"/>
                <a:gridCol w="844225"/>
                <a:gridCol w="844225"/>
                <a:gridCol w="844225"/>
                <a:gridCol w="844225"/>
                <a:gridCol w="844225"/>
              </a:tblGrid>
              <a:tr h="421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Ei-without trust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Ei_withTrust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3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3/27/2016 0:53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3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4/4/2016 1:39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3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3/13/2016 20:35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3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1/10/2016 2:31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3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6/3/2016 3:36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3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0.005917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5/19/2016 14:30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3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1/28/2016 20:59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3/7/2016 1:40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9.83E-06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3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4/18/2016 9:33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6.14E-05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46550" y="4882862"/>
            <a:ext cx="348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  ∝ Fin</a:t>
            </a:r>
          </a:p>
          <a:p>
            <a:pPr algn="ctr"/>
            <a:r>
              <a:rPr lang="en-US" dirty="0" smtClean="0"/>
              <a:t>Fi </a:t>
            </a:r>
            <a:r>
              <a:rPr lang="en-US" dirty="0" smtClean="0"/>
              <a:t>∝ 1/ </a:t>
            </a:r>
            <a:r>
              <a:rPr lang="en-US" dirty="0" err="1" smtClean="0"/>
              <a:t>Fout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60610" y="1352283"/>
          <a:ext cx="11088513" cy="50976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4556"/>
                <a:gridCol w="772733"/>
                <a:gridCol w="1004552"/>
                <a:gridCol w="1159098"/>
                <a:gridCol w="1373228"/>
                <a:gridCol w="1197735"/>
                <a:gridCol w="1382655"/>
                <a:gridCol w="1049490"/>
                <a:gridCol w="122488"/>
                <a:gridCol w="1171978"/>
              </a:tblGrid>
              <a:tr h="4681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2019-2020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2020-2021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2021-2022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2022-2023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Target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July-Dec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Jan- Jun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July-Dec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Jan- Jun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July-Dec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Jan- Jun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July-Dec</a:t>
                      </a:r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Jan- Jun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72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Work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31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Fitness Propagation And Selection Of Seed Node</a:t>
                      </a:r>
                      <a:endParaRPr lang="en-US" sz="1200" b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Reward Update &amp; Nash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Equlibrium</a:t>
                      </a:r>
                      <a:endParaRPr lang="en-US" sz="12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 Influence Maximization In Viral Marketing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Source Tool</a:t>
                      </a:r>
                      <a:endParaRPr lang="en-US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72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</a:t>
                      </a:r>
                      <a:r>
                        <a:rPr lang="en-US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Research work Completion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72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72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Synopsis Submission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4FF5-0DCB-4B07-B765-BB99EF90404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650" y="196484"/>
            <a:ext cx="1184950" cy="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Details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692059"/>
              </p:ext>
            </p:extLst>
          </p:nvPr>
        </p:nvGraphicFramePr>
        <p:xfrm>
          <a:off x="838197" y="2137893"/>
          <a:ext cx="10515602" cy="35475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3999"/>
                <a:gridCol w="2046770"/>
                <a:gridCol w="3600933"/>
                <a:gridCol w="2633900"/>
              </a:tblGrid>
              <a:tr h="824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Journal/Conference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776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FITNESS PROPAGATION AND SELECTION OF SEED NODE FOR MESSAGE DIFFUSION IN SOCIAL NETWORKS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D.Punitha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S.Prasanna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Devi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Applied Theoretical and Information Technology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 Acceptance.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Will be published in May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390" y="196484"/>
            <a:ext cx="1460210" cy="6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8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5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7856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WORK DETAILS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4FF5-0DCB-4B07-B765-BB99EF90404A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33136"/>
              </p:ext>
            </p:extLst>
          </p:nvPr>
        </p:nvGraphicFramePr>
        <p:xfrm>
          <a:off x="1250324" y="1252197"/>
          <a:ext cx="8731876" cy="401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576"/>
                <a:gridCol w="2647890"/>
                <a:gridCol w="4852410"/>
              </a:tblGrid>
              <a:tr h="1056068">
                <a:tc>
                  <a:txBody>
                    <a:bodyPr/>
                    <a:lstStyle/>
                    <a:p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 CODE</a:t>
                      </a:r>
                      <a:r>
                        <a:rPr lang="en-US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OFFERING COURSE</a:t>
                      </a:r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 TITTLE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75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METHODOLOGY</a:t>
                      </a:r>
                    </a:p>
                  </a:txBody>
                  <a:tcPr/>
                </a:tc>
              </a:tr>
              <a:tr h="90556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DA2112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M.Tech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(IT)-Big Data Analytics(Elective Paper)</a:t>
                      </a:r>
                    </a:p>
                    <a:p>
                      <a:pPr algn="ctr"/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/>
                </a:tc>
              </a:tr>
              <a:tr h="90556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DA2108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M.Tech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(IT)-Big Data Analytics(Elective Paper)</a:t>
                      </a:r>
                    </a:p>
                    <a:p>
                      <a:pPr algn="ctr"/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NETWORK ANALYSIS</a:t>
                      </a:r>
                    </a:p>
                  </a:txBody>
                  <a:tcPr/>
                </a:tc>
              </a:tr>
              <a:tr h="63389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DA2107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M.Tech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(IT)-Big Data Analytics(Elective Paper)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INTELLIGENCE &amp; BIG DATA ANALYTICS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38376"/>
              </p:ext>
            </p:extLst>
          </p:nvPr>
        </p:nvGraphicFramePr>
        <p:xfrm>
          <a:off x="9982200" y="1252197"/>
          <a:ext cx="1584101" cy="401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01"/>
              </a:tblGrid>
              <a:tr h="1033199">
                <a:tc>
                  <a:txBody>
                    <a:bodyPr/>
                    <a:lstStyle/>
                    <a:p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41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</a:tr>
              <a:tr h="885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</a:p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</a:tr>
              <a:tr h="8859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017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99" y="196484"/>
            <a:ext cx="1483601" cy="6247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87103" y="5629297"/>
            <a:ext cx="6362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Comprehensive Viva on 07.01.2021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Of Research Work Short Term Goals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29F1-06E8-4493-B627-17E9D497281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97724"/>
              </p:ext>
            </p:extLst>
          </p:nvPr>
        </p:nvGraphicFramePr>
        <p:xfrm>
          <a:off x="3191934" y="2651497"/>
          <a:ext cx="6248280" cy="270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140"/>
                <a:gridCol w="3124140"/>
              </a:tblGrid>
              <a:tr h="54007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Assigned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007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 Viva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(7.01.2021)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007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1 Implementation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007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Scopus Publication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 Acceptance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007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Implementation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21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1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seed node for transmission of messages based on fitness of each node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truthfulness in message diffusion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give reward only for truthful seed node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 equilibrium between seller and  identified seed node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29F1-06E8-4493-B627-17E9D497281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99" y="196484"/>
            <a:ext cx="1483601" cy="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4FF5-0DCB-4B07-B765-BB99EF9040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1342" y="2174250"/>
            <a:ext cx="4051495" cy="37904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Consumer Satisfaction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Customized Message Propagation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Truthfulness of influenced node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Optimized Win-Win Strategy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0" y="2171970"/>
            <a:ext cx="4110112" cy="3790452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Seed Selection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Seller capacity truthfulness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Viral Marketing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Budget based message propagation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99" y="196484"/>
            <a:ext cx="1483601" cy="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107547"/>
            <a:ext cx="10515600" cy="4591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 &amp;  PROPOSED WORK FLOW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4FF5-0DCB-4B07-B765-BB99EF90404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91672" y="716074"/>
            <a:ext cx="4353059" cy="6154805"/>
          </a:xfrm>
          <a:prstGeom prst="rect">
            <a:avLst/>
          </a:prstGeom>
        </p:spPr>
      </p:pic>
      <p:pic>
        <p:nvPicPr>
          <p:cNvPr id="1030" name="Picture 6" descr="https://lh5.googleusercontent.com/w_6lPZcqmlpIjhO-_aaJh_DurHseskxqqaxaZWwcKAkE8lNrp0zNKYAW2t_umTyJkDhiMn-J2Sy5zot4NExdvPZdjPZpbD9H3yuUh9G7hjrgBtyEWQlFLO1jW4ajAuq0EdBJTRf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2274"/>
            <a:ext cx="4597757" cy="6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99" y="196484"/>
            <a:ext cx="1483601" cy="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MODULE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4"/>
            <a:ext cx="10515600" cy="481088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Fitness propagation and selection of seed node for message diffusion in social networks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(without truthfulness)</a:t>
            </a:r>
          </a:p>
          <a:p>
            <a:pPr algn="just"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and selection of seed node for message diffusion in social networks (considering the truthfulness of the participating nodes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achieving Nash Equilibrium</a:t>
            </a:r>
          </a:p>
          <a:p>
            <a:pPr algn="just"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truthfulness and capabilities of a community  cluster to optimize influence maximization in viral marketing</a:t>
            </a:r>
          </a:p>
          <a:p>
            <a:pPr marL="0" indent="0" algn="just">
              <a:lnSpc>
                <a:spcPct val="2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4FF5-0DCB-4B07-B765-BB99EF90404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99" y="196484"/>
            <a:ext cx="1483601" cy="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propagation and selection of seed node for message diffusion in social networks (without truthfulness)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007" y="1805633"/>
            <a:ext cx="6133108" cy="20240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09198" y="136209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Graph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78667" y="2040819"/>
            <a:ext cx="1554773" cy="135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dirty="0" smtClean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 F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439491" y="2024892"/>
            <a:ext cx="1554773" cy="1370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 C D 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51202" y="1347832"/>
            <a:ext cx="230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Output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45961" y="3903887"/>
            <a:ext cx="6096000" cy="24745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Cosine function to find the similarity between nodes</a:t>
            </a:r>
          </a:p>
          <a:p>
            <a:pPr lvl="1" algn="ctr">
              <a:lnSpc>
                <a:spcPct val="120000"/>
              </a:lnSpc>
            </a:pPr>
            <a:r>
              <a:rPr lang="en-US" altLang="en-US" b="1" dirty="0" smtClean="0">
                <a:latin typeface="Consolas" panose="020B0609020204030204" pitchFamily="49" charset="0"/>
              </a:rPr>
              <a:t>    Cos(x, y) = x . y / ||x|| * ||y||</a:t>
            </a:r>
            <a:r>
              <a:rPr lang="en-US" altLang="en-US" b="1" dirty="0" smtClean="0"/>
              <a:t> </a:t>
            </a:r>
            <a:endParaRPr lang="en-US" altLang="en-US" b="1" dirty="0" smtClean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. y = product (dot) of the vectors ‘x’ and ‘y’.</a:t>
            </a:r>
          </a:p>
          <a:p>
            <a:pPr lvl="3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||x|| and ||y|| = length of the two vectors ‘x’ and ‘y’.</a:t>
            </a:r>
          </a:p>
          <a:p>
            <a:pPr lvl="3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||x|| * ||y|| = cross product of the two vectors ‘x’ and ‘y’.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80" y="41471"/>
            <a:ext cx="1354620" cy="57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3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945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propagation and selection of seed node for message diffusion in social networks (without truthfulness)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 to select seed node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∕ ( 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  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of incoming edges of node</a:t>
            </a:r>
            <a:endParaRPr 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 -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outgoing edges of node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1133275"/>
            <a:ext cx="11483662" cy="28076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A7A4-BFCA-40FB-8873-10F1CC886AEE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75" y="196485"/>
            <a:ext cx="1290225" cy="5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0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763</Words>
  <Application>Microsoft Office PowerPoint</Application>
  <PresentationFormat>Widescreen</PresentationFormat>
  <Paragraphs>411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Office Theme</vt:lpstr>
      <vt:lpstr>DEVELOPMENT OF B2C MESSAGE PROPAGATION STRATEGIES FOR UTILITY MAXIMIZATION IN SOCIAL NETWORKS  Review Meeting 6</vt:lpstr>
      <vt:lpstr>COURSE WORK DETAILS</vt:lpstr>
      <vt:lpstr>Status Of Research Work Short Term Goals</vt:lpstr>
      <vt:lpstr>RESEARCH GAP</vt:lpstr>
      <vt:lpstr>PROBLEM DEFINITION</vt:lpstr>
      <vt:lpstr>EXISTING  &amp;  PROPOSED WORK FLOW</vt:lpstr>
      <vt:lpstr>PROPOSED WORK MODULE</vt:lpstr>
      <vt:lpstr>OBJECTIVE 1 Fitness propagation and selection of seed node for message diffusion in social networks (without truthfulness) </vt:lpstr>
      <vt:lpstr>OBJECTIVE 1 Fitness propagation and selection of seed node for message diffusion in social networks (without truthfulness) </vt:lpstr>
      <vt:lpstr>OBJECTIVE 1 Fitness propagation and selection of seed node for message diffusion in social networks (without truthfulness) </vt:lpstr>
      <vt:lpstr> Cosine Similarity Calculation   </vt:lpstr>
      <vt:lpstr>Hierarchical Agglomerative Clustering</vt:lpstr>
      <vt:lpstr>Hierarchical Agglomerative Clustering</vt:lpstr>
      <vt:lpstr>OBJECTIVE 2 Fitness propagation and selection of seed node for message diffusion in social networks (considering the truthfulness of the participating nodes)  </vt:lpstr>
      <vt:lpstr> OBJECTIVE 2 Fitness propagation and selection of seed node for message diffusion in social networks (considering the truthfulness of the participating nodes)  </vt:lpstr>
      <vt:lpstr>TIMELINE</vt:lpstr>
      <vt:lpstr>Publication Details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Ponkumar</dc:creator>
  <cp:lastModifiedBy>Ponkumar</cp:lastModifiedBy>
  <cp:revision>51</cp:revision>
  <dcterms:created xsi:type="dcterms:W3CDTF">2022-03-19T15:10:20Z</dcterms:created>
  <dcterms:modified xsi:type="dcterms:W3CDTF">2022-03-22T07:25:38Z</dcterms:modified>
</cp:coreProperties>
</file>