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Arimo" panose="020B0604020202020204" charset="0"/>
      <p:regular r:id="rId24"/>
    </p:embeddedFont>
    <p:embeddedFont>
      <p:font typeface="Calibri" panose="020F0502020204030204" pitchFamily="34" charset="0"/>
      <p:regular r:id="rId25"/>
      <p:bold r:id="rId26"/>
      <p:italic r:id="rId27"/>
      <p:boldItalic r:id="rId28"/>
    </p:embeddedFont>
    <p:embeddedFont>
      <p:font typeface="Poppins" panose="020B0604020202020204" charset="0"/>
      <p:regular r:id="rId29"/>
    </p:embeddedFont>
    <p:embeddedFont>
      <p:font typeface="Open Sans" panose="020B0604020202020204" charset="0"/>
      <p:regular r:id="rId30"/>
    </p:embeddedFont>
    <p:embeddedFont>
      <p:font typeface="Telegraf Bold" panose="020B0604020202020204" charset="0"/>
      <p:regular r:id="rId31"/>
    </p:embeddedFont>
    <p:embeddedFont>
      <p:font typeface="Telegraf" panose="020B0604020202020204" charset="0"/>
      <p:regular r:id="rId32"/>
    </p:embeddedFont>
    <p:embeddedFont>
      <p:font typeface="DM Sans" panose="020B0604020202020204" charset="0"/>
      <p:regular r:id="rId33"/>
    </p:embeddedFont>
    <p:embeddedFont>
      <p:font typeface="DM San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3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tatista.com/forecasts/1280009/cost-cybercrime-worldwide#:~:text=Between%202023%20and%202028%2C%20the,reach%2013.82%20trillion%20U.S.%20dolla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lwarebytes.com" TargetMode="External"/><Relationship Id="rId1" Type="http://schemas.openxmlformats.org/officeDocument/2006/relationships/slideLayout" Target="../slideLayouts/slideLayout7.xml"/><Relationship Id="rId5" Type="http://schemas.openxmlformats.org/officeDocument/2006/relationships/hyperlink" Target="https://www.crowdstrike.com/blog/pinchy-spider-adopts-big-game-hunting/" TargetMode="External"/><Relationship Id="rId4" Type="http://schemas.openxmlformats.org/officeDocument/2006/relationships/hyperlink" Target="https://www.bleepingcomputer.com/news/security/revil-ransomware-gang-claims-over-100-million-profit-in-a-yea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tats.cybergreen.net/country/mongolia/" TargetMode="External"/><Relationship Id="rId1" Type="http://schemas.openxmlformats.org/officeDocument/2006/relationships/slideLayout" Target="../slideLayouts/slideLayout7.xml"/><Relationship Id="rId5" Type="http://schemas.openxmlformats.org/officeDocument/2006/relationships/hyperlink" Target="https://stats.cybergreen.net/country/mongolia/https:/horizon.netscout.com/?atlas=summary&amp;filters=destination.region.MN&amp;y=2023"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stats.cybergreen.net/country/mongolia/"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D70"/>
        </a:solidFill>
        <a:effectLst/>
      </p:bgPr>
    </p:bg>
    <p:spTree>
      <p:nvGrpSpPr>
        <p:cNvPr id="1" name=""/>
        <p:cNvGrpSpPr/>
        <p:nvPr/>
      </p:nvGrpSpPr>
      <p:grpSpPr>
        <a:xfrm>
          <a:off x="0" y="0"/>
          <a:ext cx="0" cy="0"/>
          <a:chOff x="0" y="0"/>
          <a:chExt cx="0" cy="0"/>
        </a:xfrm>
      </p:grpSpPr>
      <p:sp>
        <p:nvSpPr>
          <p:cNvPr id="2" name="Freeform 2"/>
          <p:cNvSpPr/>
          <p:nvPr/>
        </p:nvSpPr>
        <p:spPr>
          <a:xfrm>
            <a:off x="12618527" y="-174583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915273" y="5804957"/>
            <a:ext cx="2284867" cy="2284867"/>
          </a:xfrm>
          <a:custGeom>
            <a:avLst/>
            <a:gdLst/>
            <a:ahLst/>
            <a:cxnLst/>
            <a:rect l="l" t="t" r="r" b="b"/>
            <a:pathLst>
              <a:path w="2284867" h="2284867">
                <a:moveTo>
                  <a:pt x="0" y="0"/>
                </a:moveTo>
                <a:lnTo>
                  <a:pt x="2284867" y="0"/>
                </a:lnTo>
                <a:lnTo>
                  <a:pt x="2284867" y="2284866"/>
                </a:lnTo>
                <a:lnTo>
                  <a:pt x="0" y="22848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028700" y="2196460"/>
            <a:ext cx="12723606" cy="1648385"/>
          </a:xfrm>
          <a:prstGeom prst="rect">
            <a:avLst/>
          </a:prstGeom>
        </p:spPr>
        <p:txBody>
          <a:bodyPr lIns="0" tIns="0" rIns="0" bIns="0" rtlCol="0" anchor="t">
            <a:spAutoFit/>
          </a:bodyPr>
          <a:lstStyle/>
          <a:p>
            <a:pPr>
              <a:lnSpc>
                <a:spcPts val="8338"/>
              </a:lnSpc>
            </a:pPr>
            <a:r>
              <a:rPr lang="en-US" sz="5955" spc="-119">
                <a:solidFill>
                  <a:srgbClr val="FFFFFF"/>
                </a:solidFill>
                <a:latin typeface="Poppins"/>
              </a:rPr>
              <a:t>SOAR </a:t>
            </a:r>
          </a:p>
          <a:p>
            <a:pPr>
              <a:lnSpc>
                <a:spcPts val="4200"/>
              </a:lnSpc>
              <a:spcBef>
                <a:spcPct val="0"/>
              </a:spcBef>
            </a:pPr>
            <a:r>
              <a:rPr lang="en-US" sz="3000">
                <a:solidFill>
                  <a:srgbClr val="FFFFFF"/>
                </a:solidFill>
                <a:latin typeface="Poppins"/>
              </a:rPr>
              <a:t>security orchestration, automation and response</a:t>
            </a:r>
          </a:p>
        </p:txBody>
      </p:sp>
      <p:sp>
        <p:nvSpPr>
          <p:cNvPr id="5" name="Freeform 5"/>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a:off x="11193410" y="4082284"/>
            <a:ext cx="951933" cy="951933"/>
          </a:xfrm>
          <a:custGeom>
            <a:avLst/>
            <a:gdLst/>
            <a:ahLst/>
            <a:cxnLst/>
            <a:rect l="l" t="t" r="r" b="b"/>
            <a:pathLst>
              <a:path w="951933" h="951933">
                <a:moveTo>
                  <a:pt x="0" y="0"/>
                </a:moveTo>
                <a:lnTo>
                  <a:pt x="951934" y="0"/>
                </a:lnTo>
                <a:lnTo>
                  <a:pt x="951934" y="951934"/>
                </a:lnTo>
                <a:lnTo>
                  <a:pt x="0" y="9519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TextBox 8"/>
          <p:cNvSpPr txBox="1"/>
          <p:nvPr/>
        </p:nvSpPr>
        <p:spPr>
          <a:xfrm>
            <a:off x="1205735" y="8061248"/>
            <a:ext cx="10939609" cy="280670"/>
          </a:xfrm>
          <a:prstGeom prst="rect">
            <a:avLst/>
          </a:prstGeom>
        </p:spPr>
        <p:txBody>
          <a:bodyPr lIns="0" tIns="0" rIns="0" bIns="0" rtlCol="0" anchor="t">
            <a:spAutoFit/>
          </a:bodyPr>
          <a:lstStyle/>
          <a:p>
            <a:pPr>
              <a:lnSpc>
                <a:spcPts val="2379"/>
              </a:lnSpc>
              <a:spcBef>
                <a:spcPct val="0"/>
              </a:spcBef>
            </a:pPr>
            <a:r>
              <a:rPr lang="en-US" sz="1699" spc="1038">
                <a:solidFill>
                  <a:srgbClr val="F66E1A"/>
                </a:solidFill>
                <a:latin typeface="Open Sans"/>
              </a:rPr>
              <a:t>NETWORK &amp; INFORMATION SECURITY AUTOMATION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504122"/>
            <a:ext cx="17008174" cy="7355068"/>
            <a:chOff x="0" y="0"/>
            <a:chExt cx="9412084" cy="4070191"/>
          </a:xfrm>
        </p:grpSpPr>
        <p:sp>
          <p:nvSpPr>
            <p:cNvPr id="3" name="Freeform 3"/>
            <p:cNvSpPr/>
            <p:nvPr/>
          </p:nvSpPr>
          <p:spPr>
            <a:xfrm>
              <a:off x="0" y="0"/>
              <a:ext cx="9412084" cy="4070191"/>
            </a:xfrm>
            <a:custGeom>
              <a:avLst/>
              <a:gdLst/>
              <a:ahLst/>
              <a:cxnLst/>
              <a:rect l="l" t="t" r="r" b="b"/>
              <a:pathLst>
                <a:path w="9412084" h="4070191">
                  <a:moveTo>
                    <a:pt x="9287624" y="4070191"/>
                  </a:moveTo>
                  <a:lnTo>
                    <a:pt x="124460" y="4070191"/>
                  </a:lnTo>
                  <a:cubicBezTo>
                    <a:pt x="55880" y="4070191"/>
                    <a:pt x="0" y="4014311"/>
                    <a:pt x="0" y="3945731"/>
                  </a:cubicBezTo>
                  <a:lnTo>
                    <a:pt x="0" y="124460"/>
                  </a:lnTo>
                  <a:cubicBezTo>
                    <a:pt x="0" y="55880"/>
                    <a:pt x="55880" y="0"/>
                    <a:pt x="124460" y="0"/>
                  </a:cubicBezTo>
                  <a:lnTo>
                    <a:pt x="9287624" y="0"/>
                  </a:lnTo>
                  <a:cubicBezTo>
                    <a:pt x="9356204" y="0"/>
                    <a:pt x="9412084" y="55880"/>
                    <a:pt x="9412084" y="124460"/>
                  </a:cubicBezTo>
                  <a:lnTo>
                    <a:pt x="9412084" y="3945731"/>
                  </a:lnTo>
                  <a:cubicBezTo>
                    <a:pt x="9412084" y="4014311"/>
                    <a:pt x="9356204" y="4070191"/>
                    <a:pt x="9287624" y="4070191"/>
                  </a:cubicBezTo>
                </a:path>
              </a:pathLst>
            </a:custGeom>
            <a:solidFill>
              <a:srgbClr val="EDEDED"/>
            </a:solidFill>
          </p:spPr>
        </p:sp>
      </p:grpSp>
      <p:sp>
        <p:nvSpPr>
          <p:cNvPr id="4" name="Freeform 4"/>
          <p:cNvSpPr/>
          <p:nvPr/>
        </p:nvSpPr>
        <p:spPr>
          <a:xfrm>
            <a:off x="1268863" y="3592550"/>
            <a:ext cx="11366694" cy="5565665"/>
          </a:xfrm>
          <a:custGeom>
            <a:avLst/>
            <a:gdLst/>
            <a:ahLst/>
            <a:cxnLst/>
            <a:rect l="l" t="t" r="r" b="b"/>
            <a:pathLst>
              <a:path w="11366694" h="5565665">
                <a:moveTo>
                  <a:pt x="0" y="0"/>
                </a:moveTo>
                <a:lnTo>
                  <a:pt x="11366694" y="0"/>
                </a:lnTo>
                <a:lnTo>
                  <a:pt x="11366694" y="5565665"/>
                </a:lnTo>
                <a:lnTo>
                  <a:pt x="0" y="5565665"/>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Automation section</a:t>
            </a:r>
          </a:p>
        </p:txBody>
      </p:sp>
      <p:sp>
        <p:nvSpPr>
          <p:cNvPr id="6" name="TextBox 6"/>
          <p:cNvSpPr txBox="1"/>
          <p:nvPr/>
        </p:nvSpPr>
        <p:spPr>
          <a:xfrm>
            <a:off x="559136" y="1337711"/>
            <a:ext cx="16005484" cy="860425"/>
          </a:xfrm>
          <a:prstGeom prst="rect">
            <a:avLst/>
          </a:prstGeom>
        </p:spPr>
        <p:txBody>
          <a:bodyPr lIns="0" tIns="0" rIns="0" bIns="0" rtlCol="0" anchor="t">
            <a:spAutoFit/>
          </a:bodyPr>
          <a:lstStyle/>
          <a:p>
            <a:pPr marL="0" lvl="0" indent="0">
              <a:lnSpc>
                <a:spcPts val="3499"/>
              </a:lnSpc>
              <a:spcBef>
                <a:spcPct val="0"/>
              </a:spcBef>
            </a:pPr>
            <a:r>
              <a:rPr lang="en-US" sz="2499">
                <a:solidFill>
                  <a:srgbClr val="000000"/>
                </a:solidFill>
                <a:latin typeface="DM Sans"/>
              </a:rPr>
              <a:t>The architecture of the code is as follows. Securely run multiple microservices and manage network device APIs in a unified manner.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3783999"/>
            <a:ext cx="9296911" cy="6075190"/>
            <a:chOff x="0" y="0"/>
            <a:chExt cx="5144780" cy="3361925"/>
          </a:xfrm>
        </p:grpSpPr>
        <p:sp>
          <p:nvSpPr>
            <p:cNvPr id="3" name="Freeform 3"/>
            <p:cNvSpPr/>
            <p:nvPr/>
          </p:nvSpPr>
          <p:spPr>
            <a:xfrm>
              <a:off x="0" y="0"/>
              <a:ext cx="5144780" cy="3361925"/>
            </a:xfrm>
            <a:custGeom>
              <a:avLst/>
              <a:gdLst/>
              <a:ahLst/>
              <a:cxnLst/>
              <a:rect l="l" t="t" r="r" b="b"/>
              <a:pathLst>
                <a:path w="5144780" h="3361925">
                  <a:moveTo>
                    <a:pt x="5020320" y="3361925"/>
                  </a:moveTo>
                  <a:lnTo>
                    <a:pt x="124460" y="3361925"/>
                  </a:lnTo>
                  <a:cubicBezTo>
                    <a:pt x="55880" y="3361925"/>
                    <a:pt x="0" y="3306045"/>
                    <a:pt x="0" y="3237465"/>
                  </a:cubicBezTo>
                  <a:lnTo>
                    <a:pt x="0" y="124460"/>
                  </a:lnTo>
                  <a:cubicBezTo>
                    <a:pt x="0" y="55880"/>
                    <a:pt x="55880" y="0"/>
                    <a:pt x="124460" y="0"/>
                  </a:cubicBezTo>
                  <a:lnTo>
                    <a:pt x="5020320" y="0"/>
                  </a:lnTo>
                  <a:cubicBezTo>
                    <a:pt x="5088900" y="0"/>
                    <a:pt x="5144780" y="55880"/>
                    <a:pt x="5144780" y="124460"/>
                  </a:cubicBezTo>
                  <a:lnTo>
                    <a:pt x="5144780" y="3237465"/>
                  </a:lnTo>
                  <a:cubicBezTo>
                    <a:pt x="5144780" y="3306045"/>
                    <a:pt x="5088900" y="3361925"/>
                    <a:pt x="5020320" y="3361925"/>
                  </a:cubicBezTo>
                </a:path>
              </a:pathLst>
            </a:custGeom>
            <a:solidFill>
              <a:srgbClr val="EDEDED"/>
            </a:solidFill>
          </p:spPr>
        </p:sp>
      </p:grpSp>
      <p:sp>
        <p:nvSpPr>
          <p:cNvPr id="4" name="Freeform 4"/>
          <p:cNvSpPr/>
          <p:nvPr/>
        </p:nvSpPr>
        <p:spPr>
          <a:xfrm>
            <a:off x="10316176" y="449755"/>
            <a:ext cx="7392448" cy="9250623"/>
          </a:xfrm>
          <a:custGeom>
            <a:avLst/>
            <a:gdLst/>
            <a:ahLst/>
            <a:cxnLst/>
            <a:rect l="l" t="t" r="r" b="b"/>
            <a:pathLst>
              <a:path w="7392448" h="9250623">
                <a:moveTo>
                  <a:pt x="0" y="0"/>
                </a:moveTo>
                <a:lnTo>
                  <a:pt x="7392448" y="0"/>
                </a:lnTo>
                <a:lnTo>
                  <a:pt x="7392448" y="9250623"/>
                </a:lnTo>
                <a:lnTo>
                  <a:pt x="0" y="9250623"/>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a:t>
            </a:r>
          </a:p>
        </p:txBody>
      </p:sp>
      <p:sp>
        <p:nvSpPr>
          <p:cNvPr id="6" name="TextBox 6"/>
          <p:cNvSpPr txBox="1"/>
          <p:nvPr/>
        </p:nvSpPr>
        <p:spPr>
          <a:xfrm>
            <a:off x="559136" y="1337711"/>
            <a:ext cx="10534007" cy="2613025"/>
          </a:xfrm>
          <a:prstGeom prst="rect">
            <a:avLst/>
          </a:prstGeom>
        </p:spPr>
        <p:txBody>
          <a:bodyPr lIns="0" tIns="0" rIns="0" bIns="0" rtlCol="0" anchor="t">
            <a:spAutoFit/>
          </a:bodyPr>
          <a:lstStyle/>
          <a:p>
            <a:pPr>
              <a:lnSpc>
                <a:spcPts val="3499"/>
              </a:lnSpc>
            </a:pPr>
            <a:r>
              <a:rPr lang="en-US" sz="2499">
                <a:solidFill>
                  <a:srgbClr val="000000"/>
                </a:solidFill>
                <a:latin typeface="DM Sans"/>
              </a:rPr>
              <a:t>We have the following example of solutions:</a:t>
            </a:r>
          </a:p>
          <a:p>
            <a:pPr marL="539748" lvl="1" indent="-269874">
              <a:lnSpc>
                <a:spcPts val="3499"/>
              </a:lnSpc>
              <a:buFont typeface="Arial"/>
              <a:buChar char="•"/>
            </a:pPr>
            <a:r>
              <a:rPr lang="en-US" sz="2499">
                <a:solidFill>
                  <a:srgbClr val="000000"/>
                </a:solidFill>
                <a:latin typeface="DM Sans"/>
              </a:rPr>
              <a:t>Threat intelligence</a:t>
            </a:r>
          </a:p>
          <a:p>
            <a:pPr marL="539748" lvl="1" indent="-269874">
              <a:lnSpc>
                <a:spcPts val="3499"/>
              </a:lnSpc>
              <a:buFont typeface="Arial"/>
              <a:buChar char="•"/>
            </a:pPr>
            <a:r>
              <a:rPr lang="en-US" sz="2499">
                <a:solidFill>
                  <a:srgbClr val="000000"/>
                </a:solidFill>
                <a:latin typeface="DM Sans"/>
              </a:rPr>
              <a:t>SIEM</a:t>
            </a:r>
          </a:p>
          <a:p>
            <a:pPr marL="539748" lvl="1" indent="-269874">
              <a:lnSpc>
                <a:spcPts val="3499"/>
              </a:lnSpc>
              <a:buFont typeface="Arial"/>
              <a:buChar char="•"/>
            </a:pPr>
            <a:r>
              <a:rPr lang="en-US" sz="2499">
                <a:solidFill>
                  <a:srgbClr val="000000"/>
                </a:solidFill>
                <a:latin typeface="DM Sans"/>
              </a:rPr>
              <a:t>Firewall</a:t>
            </a:r>
          </a:p>
          <a:p>
            <a:pPr marL="539748" lvl="1" indent="-269874">
              <a:lnSpc>
                <a:spcPts val="3499"/>
              </a:lnSpc>
              <a:buFont typeface="Arial"/>
              <a:buChar char="•"/>
            </a:pPr>
            <a:r>
              <a:rPr lang="en-US" sz="2499">
                <a:solidFill>
                  <a:srgbClr val="000000"/>
                </a:solidFill>
                <a:latin typeface="DM Sans"/>
              </a:rPr>
              <a:t>Virustotal</a:t>
            </a:r>
          </a:p>
          <a:p>
            <a:pPr marL="0" lvl="0" indent="0">
              <a:lnSpc>
                <a:spcPts val="3499"/>
              </a:lnSpc>
              <a:spcBef>
                <a:spcPct val="0"/>
              </a:spcBef>
            </a:pPr>
            <a:endParaRPr lang="en-US" sz="2499">
              <a:solidFill>
                <a:srgbClr val="000000"/>
              </a:solidFill>
              <a:latin typeface="DM Sans"/>
            </a:endParaRPr>
          </a:p>
        </p:txBody>
      </p:sp>
      <p:sp>
        <p:nvSpPr>
          <p:cNvPr id="7" name="TextBox 7"/>
          <p:cNvSpPr txBox="1"/>
          <p:nvPr/>
        </p:nvSpPr>
        <p:spPr>
          <a:xfrm>
            <a:off x="1028700" y="4283075"/>
            <a:ext cx="8294118" cy="12985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SOC engineers prepare use cases as alerts, based on suspicious things. This is usually done in a SIEM, which is a LOG collection monitoring tool.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1: threat incident response</a:t>
            </a:r>
          </a:p>
        </p:txBody>
      </p:sp>
      <p:sp>
        <p:nvSpPr>
          <p:cNvPr id="3" name="TextBox 3"/>
          <p:cNvSpPr txBox="1"/>
          <p:nvPr/>
        </p:nvSpPr>
        <p:spPr>
          <a:xfrm>
            <a:off x="559136" y="1404885"/>
            <a:ext cx="16349480" cy="86042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consider that event to be an attack based on our threat intel and use case. That means the address list is suspicious. We used the API to get the information about the event that was considered suspicious.</a:t>
            </a:r>
          </a:p>
        </p:txBody>
      </p:sp>
      <p:grpSp>
        <p:nvGrpSpPr>
          <p:cNvPr id="4" name="Group 4"/>
          <p:cNvGrpSpPr/>
          <p:nvPr/>
        </p:nvGrpSpPr>
        <p:grpSpPr>
          <a:xfrm>
            <a:off x="559136" y="2579635"/>
            <a:ext cx="16896184" cy="7211082"/>
            <a:chOff x="0" y="0"/>
            <a:chExt cx="9350111" cy="3990511"/>
          </a:xfrm>
        </p:grpSpPr>
        <p:sp>
          <p:nvSpPr>
            <p:cNvPr id="5" name="Freeform 5"/>
            <p:cNvSpPr/>
            <p:nvPr/>
          </p:nvSpPr>
          <p:spPr>
            <a:xfrm>
              <a:off x="0" y="0"/>
              <a:ext cx="9350111" cy="3990511"/>
            </a:xfrm>
            <a:custGeom>
              <a:avLst/>
              <a:gdLst/>
              <a:ahLst/>
              <a:cxnLst/>
              <a:rect l="l" t="t" r="r" b="b"/>
              <a:pathLst>
                <a:path w="9350111" h="3990511">
                  <a:moveTo>
                    <a:pt x="9225651" y="3990511"/>
                  </a:moveTo>
                  <a:lnTo>
                    <a:pt x="124460" y="3990511"/>
                  </a:lnTo>
                  <a:cubicBezTo>
                    <a:pt x="55880" y="3990511"/>
                    <a:pt x="0" y="3934631"/>
                    <a:pt x="0" y="3866051"/>
                  </a:cubicBezTo>
                  <a:lnTo>
                    <a:pt x="0" y="124460"/>
                  </a:lnTo>
                  <a:cubicBezTo>
                    <a:pt x="0" y="55880"/>
                    <a:pt x="55880" y="0"/>
                    <a:pt x="124460" y="0"/>
                  </a:cubicBezTo>
                  <a:lnTo>
                    <a:pt x="9225651" y="0"/>
                  </a:lnTo>
                  <a:cubicBezTo>
                    <a:pt x="9294231" y="0"/>
                    <a:pt x="9350111" y="55880"/>
                    <a:pt x="9350111" y="124460"/>
                  </a:cubicBezTo>
                  <a:lnTo>
                    <a:pt x="9350111" y="3866051"/>
                  </a:lnTo>
                  <a:cubicBezTo>
                    <a:pt x="9350111" y="3934631"/>
                    <a:pt x="9294231" y="3990511"/>
                    <a:pt x="9225651" y="3990511"/>
                  </a:cubicBezTo>
                </a:path>
              </a:pathLst>
            </a:custGeom>
            <a:solidFill>
              <a:srgbClr val="EDEDED"/>
            </a:solidFill>
          </p:spPr>
        </p:sp>
      </p:grpSp>
      <p:sp>
        <p:nvSpPr>
          <p:cNvPr id="6" name="Freeform 6"/>
          <p:cNvSpPr/>
          <p:nvPr/>
        </p:nvSpPr>
        <p:spPr>
          <a:xfrm>
            <a:off x="709099" y="2862986"/>
            <a:ext cx="16199518" cy="3990447"/>
          </a:xfrm>
          <a:custGeom>
            <a:avLst/>
            <a:gdLst/>
            <a:ahLst/>
            <a:cxnLst/>
            <a:rect l="l" t="t" r="r" b="b"/>
            <a:pathLst>
              <a:path w="16199518" h="3990447">
                <a:moveTo>
                  <a:pt x="0" y="0"/>
                </a:moveTo>
                <a:lnTo>
                  <a:pt x="16199517" y="0"/>
                </a:lnTo>
                <a:lnTo>
                  <a:pt x="16199517" y="3990448"/>
                </a:lnTo>
                <a:lnTo>
                  <a:pt x="0" y="3990448"/>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1</a:t>
            </a:r>
          </a:p>
        </p:txBody>
      </p:sp>
      <p:sp>
        <p:nvSpPr>
          <p:cNvPr id="3" name="TextBox 3"/>
          <p:cNvSpPr txBox="1"/>
          <p:nvPr/>
        </p:nvSpPr>
        <p:spPr>
          <a:xfrm>
            <a:off x="559136" y="1393790"/>
            <a:ext cx="17259300" cy="86042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consider that event to be an attack based on our threat intel and use case. That means the address list is suspicious. We used the API to get the information about the event that was considered suspicious.</a:t>
            </a:r>
          </a:p>
        </p:txBody>
      </p:sp>
      <p:grpSp>
        <p:nvGrpSpPr>
          <p:cNvPr id="4" name="Group 4"/>
          <p:cNvGrpSpPr/>
          <p:nvPr/>
        </p:nvGrpSpPr>
        <p:grpSpPr>
          <a:xfrm>
            <a:off x="559136" y="2559015"/>
            <a:ext cx="16896184" cy="7087715"/>
            <a:chOff x="0" y="0"/>
            <a:chExt cx="9350111" cy="3922242"/>
          </a:xfrm>
        </p:grpSpPr>
        <p:sp>
          <p:nvSpPr>
            <p:cNvPr id="5" name="Freeform 5"/>
            <p:cNvSpPr/>
            <p:nvPr/>
          </p:nvSpPr>
          <p:spPr>
            <a:xfrm>
              <a:off x="0" y="0"/>
              <a:ext cx="9350111" cy="3922242"/>
            </a:xfrm>
            <a:custGeom>
              <a:avLst/>
              <a:gdLst/>
              <a:ahLst/>
              <a:cxnLst/>
              <a:rect l="l" t="t" r="r" b="b"/>
              <a:pathLst>
                <a:path w="9350111" h="3922242">
                  <a:moveTo>
                    <a:pt x="9225651" y="3922242"/>
                  </a:moveTo>
                  <a:lnTo>
                    <a:pt x="124460" y="3922242"/>
                  </a:lnTo>
                  <a:cubicBezTo>
                    <a:pt x="55880" y="3922242"/>
                    <a:pt x="0" y="3866362"/>
                    <a:pt x="0" y="3797782"/>
                  </a:cubicBezTo>
                  <a:lnTo>
                    <a:pt x="0" y="124460"/>
                  </a:lnTo>
                  <a:cubicBezTo>
                    <a:pt x="0" y="55880"/>
                    <a:pt x="55880" y="0"/>
                    <a:pt x="124460" y="0"/>
                  </a:cubicBezTo>
                  <a:lnTo>
                    <a:pt x="9225651" y="0"/>
                  </a:lnTo>
                  <a:cubicBezTo>
                    <a:pt x="9294231" y="0"/>
                    <a:pt x="9350111" y="55880"/>
                    <a:pt x="9350111" y="124460"/>
                  </a:cubicBezTo>
                  <a:lnTo>
                    <a:pt x="9350111" y="3797782"/>
                  </a:lnTo>
                  <a:cubicBezTo>
                    <a:pt x="9350111" y="3866362"/>
                    <a:pt x="9294231" y="3922242"/>
                    <a:pt x="9225651" y="3922242"/>
                  </a:cubicBezTo>
                </a:path>
              </a:pathLst>
            </a:custGeom>
            <a:solidFill>
              <a:srgbClr val="EDEDED"/>
            </a:solidFill>
          </p:spPr>
        </p:sp>
      </p:grpSp>
      <p:sp>
        <p:nvSpPr>
          <p:cNvPr id="6" name="Freeform 6"/>
          <p:cNvSpPr/>
          <p:nvPr/>
        </p:nvSpPr>
        <p:spPr>
          <a:xfrm>
            <a:off x="905122" y="2872320"/>
            <a:ext cx="16204212" cy="6385980"/>
          </a:xfrm>
          <a:custGeom>
            <a:avLst/>
            <a:gdLst/>
            <a:ahLst/>
            <a:cxnLst/>
            <a:rect l="l" t="t" r="r" b="b"/>
            <a:pathLst>
              <a:path w="16204212" h="6385980">
                <a:moveTo>
                  <a:pt x="0" y="0"/>
                </a:moveTo>
                <a:lnTo>
                  <a:pt x="16204212" y="0"/>
                </a:lnTo>
                <a:lnTo>
                  <a:pt x="16204212" y="6385980"/>
                </a:lnTo>
                <a:lnTo>
                  <a:pt x="0" y="6385980"/>
                </a:lnTo>
                <a:lnTo>
                  <a:pt x="0" y="0"/>
                </a:lnTo>
                <a:close/>
              </a:path>
            </a:pathLst>
          </a:custGeom>
          <a:blipFill>
            <a:blip r:embed="rId2"/>
            <a:stretch>
              <a:fillRect r="-13587"/>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1</a:t>
            </a:r>
          </a:p>
        </p:txBody>
      </p:sp>
      <p:sp>
        <p:nvSpPr>
          <p:cNvPr id="3" name="TextBox 3"/>
          <p:cNvSpPr txBox="1"/>
          <p:nvPr/>
        </p:nvSpPr>
        <p:spPr>
          <a:xfrm>
            <a:off x="559136" y="1393790"/>
            <a:ext cx="12512427"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then used 3rt party threat intel to confirm the attack. Virustotal was used for this.</a:t>
            </a:r>
          </a:p>
        </p:txBody>
      </p:sp>
      <p:grpSp>
        <p:nvGrpSpPr>
          <p:cNvPr id="4" name="Group 4"/>
          <p:cNvGrpSpPr/>
          <p:nvPr/>
        </p:nvGrpSpPr>
        <p:grpSpPr>
          <a:xfrm>
            <a:off x="559136" y="2120865"/>
            <a:ext cx="16896184" cy="7211082"/>
            <a:chOff x="0" y="0"/>
            <a:chExt cx="9350111" cy="3990511"/>
          </a:xfrm>
        </p:grpSpPr>
        <p:sp>
          <p:nvSpPr>
            <p:cNvPr id="5" name="Freeform 5"/>
            <p:cNvSpPr/>
            <p:nvPr/>
          </p:nvSpPr>
          <p:spPr>
            <a:xfrm>
              <a:off x="0" y="0"/>
              <a:ext cx="9350111" cy="3990511"/>
            </a:xfrm>
            <a:custGeom>
              <a:avLst/>
              <a:gdLst/>
              <a:ahLst/>
              <a:cxnLst/>
              <a:rect l="l" t="t" r="r" b="b"/>
              <a:pathLst>
                <a:path w="9350111" h="3990511">
                  <a:moveTo>
                    <a:pt x="9225651" y="3990511"/>
                  </a:moveTo>
                  <a:lnTo>
                    <a:pt x="124460" y="3990511"/>
                  </a:lnTo>
                  <a:cubicBezTo>
                    <a:pt x="55880" y="3990511"/>
                    <a:pt x="0" y="3934631"/>
                    <a:pt x="0" y="3866051"/>
                  </a:cubicBezTo>
                  <a:lnTo>
                    <a:pt x="0" y="124460"/>
                  </a:lnTo>
                  <a:cubicBezTo>
                    <a:pt x="0" y="55880"/>
                    <a:pt x="55880" y="0"/>
                    <a:pt x="124460" y="0"/>
                  </a:cubicBezTo>
                  <a:lnTo>
                    <a:pt x="9225651" y="0"/>
                  </a:lnTo>
                  <a:cubicBezTo>
                    <a:pt x="9294231" y="0"/>
                    <a:pt x="9350111" y="55880"/>
                    <a:pt x="9350111" y="124460"/>
                  </a:cubicBezTo>
                  <a:lnTo>
                    <a:pt x="9350111" y="3866051"/>
                  </a:lnTo>
                  <a:cubicBezTo>
                    <a:pt x="9350111" y="3934631"/>
                    <a:pt x="9294231" y="3990511"/>
                    <a:pt x="9225651" y="3990511"/>
                  </a:cubicBezTo>
                </a:path>
              </a:pathLst>
            </a:custGeom>
            <a:solidFill>
              <a:srgbClr val="EDEDED"/>
            </a:solidFill>
          </p:spPr>
        </p:sp>
      </p:grpSp>
      <p:sp>
        <p:nvSpPr>
          <p:cNvPr id="6" name="Freeform 6"/>
          <p:cNvSpPr/>
          <p:nvPr/>
        </p:nvSpPr>
        <p:spPr>
          <a:xfrm>
            <a:off x="874828" y="2531783"/>
            <a:ext cx="11881043" cy="2931686"/>
          </a:xfrm>
          <a:custGeom>
            <a:avLst/>
            <a:gdLst/>
            <a:ahLst/>
            <a:cxnLst/>
            <a:rect l="l" t="t" r="r" b="b"/>
            <a:pathLst>
              <a:path w="11881043" h="2931686">
                <a:moveTo>
                  <a:pt x="0" y="0"/>
                </a:moveTo>
                <a:lnTo>
                  <a:pt x="11881043" y="0"/>
                </a:lnTo>
                <a:lnTo>
                  <a:pt x="11881043" y="2931686"/>
                </a:lnTo>
                <a:lnTo>
                  <a:pt x="0" y="2931686"/>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1</a:t>
            </a:r>
          </a:p>
        </p:txBody>
      </p:sp>
      <p:sp>
        <p:nvSpPr>
          <p:cNvPr id="3" name="TextBox 3"/>
          <p:cNvSpPr txBox="1"/>
          <p:nvPr/>
        </p:nvSpPr>
        <p:spPr>
          <a:xfrm>
            <a:off x="559136" y="1393790"/>
            <a:ext cx="13580269"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After confirming the attack, we need to block it in our system. For this we used firewall’s API. </a:t>
            </a:r>
          </a:p>
        </p:txBody>
      </p:sp>
      <p:grpSp>
        <p:nvGrpSpPr>
          <p:cNvPr id="4" name="Group 4"/>
          <p:cNvGrpSpPr/>
          <p:nvPr/>
        </p:nvGrpSpPr>
        <p:grpSpPr>
          <a:xfrm>
            <a:off x="366809" y="2120865"/>
            <a:ext cx="17290127" cy="7379212"/>
            <a:chOff x="0" y="0"/>
            <a:chExt cx="9350111" cy="3990511"/>
          </a:xfrm>
        </p:grpSpPr>
        <p:sp>
          <p:nvSpPr>
            <p:cNvPr id="5" name="Freeform 5"/>
            <p:cNvSpPr/>
            <p:nvPr/>
          </p:nvSpPr>
          <p:spPr>
            <a:xfrm>
              <a:off x="0" y="0"/>
              <a:ext cx="9350111" cy="3990511"/>
            </a:xfrm>
            <a:custGeom>
              <a:avLst/>
              <a:gdLst/>
              <a:ahLst/>
              <a:cxnLst/>
              <a:rect l="l" t="t" r="r" b="b"/>
              <a:pathLst>
                <a:path w="9350111" h="3990511">
                  <a:moveTo>
                    <a:pt x="9225651" y="3990511"/>
                  </a:moveTo>
                  <a:lnTo>
                    <a:pt x="124460" y="3990511"/>
                  </a:lnTo>
                  <a:cubicBezTo>
                    <a:pt x="55880" y="3990511"/>
                    <a:pt x="0" y="3934631"/>
                    <a:pt x="0" y="3866051"/>
                  </a:cubicBezTo>
                  <a:lnTo>
                    <a:pt x="0" y="124460"/>
                  </a:lnTo>
                  <a:cubicBezTo>
                    <a:pt x="0" y="55880"/>
                    <a:pt x="55880" y="0"/>
                    <a:pt x="124460" y="0"/>
                  </a:cubicBezTo>
                  <a:lnTo>
                    <a:pt x="9225651" y="0"/>
                  </a:lnTo>
                  <a:cubicBezTo>
                    <a:pt x="9294231" y="0"/>
                    <a:pt x="9350111" y="55880"/>
                    <a:pt x="9350111" y="124460"/>
                  </a:cubicBezTo>
                  <a:lnTo>
                    <a:pt x="9350111" y="3866051"/>
                  </a:lnTo>
                  <a:cubicBezTo>
                    <a:pt x="9350111" y="3934631"/>
                    <a:pt x="9294231" y="3990511"/>
                    <a:pt x="9225651" y="3990511"/>
                  </a:cubicBezTo>
                </a:path>
              </a:pathLst>
            </a:custGeom>
            <a:solidFill>
              <a:srgbClr val="EDEDED"/>
            </a:solidFill>
          </p:spPr>
        </p:sp>
      </p:grpSp>
      <p:sp>
        <p:nvSpPr>
          <p:cNvPr id="6" name="Freeform 6"/>
          <p:cNvSpPr/>
          <p:nvPr/>
        </p:nvSpPr>
        <p:spPr>
          <a:xfrm>
            <a:off x="559136" y="2460766"/>
            <a:ext cx="8093195" cy="6431835"/>
          </a:xfrm>
          <a:custGeom>
            <a:avLst/>
            <a:gdLst/>
            <a:ahLst/>
            <a:cxnLst/>
            <a:rect l="l" t="t" r="r" b="b"/>
            <a:pathLst>
              <a:path w="8093195" h="6431835">
                <a:moveTo>
                  <a:pt x="0" y="0"/>
                </a:moveTo>
                <a:lnTo>
                  <a:pt x="8093195" y="0"/>
                </a:lnTo>
                <a:lnTo>
                  <a:pt x="8093195" y="6431835"/>
                </a:lnTo>
                <a:lnTo>
                  <a:pt x="0" y="6431835"/>
                </a:lnTo>
                <a:lnTo>
                  <a:pt x="0" y="0"/>
                </a:lnTo>
                <a:close/>
              </a:path>
            </a:pathLst>
          </a:custGeom>
          <a:blipFill>
            <a:blip r:embed="rId2"/>
            <a:stretch>
              <a:fillRect/>
            </a:stretch>
          </a:blipFill>
        </p:spPr>
      </p:sp>
      <p:sp>
        <p:nvSpPr>
          <p:cNvPr id="7" name="Freeform 7"/>
          <p:cNvSpPr/>
          <p:nvPr/>
        </p:nvSpPr>
        <p:spPr>
          <a:xfrm>
            <a:off x="9011873" y="2460766"/>
            <a:ext cx="8248056" cy="6431835"/>
          </a:xfrm>
          <a:custGeom>
            <a:avLst/>
            <a:gdLst/>
            <a:ahLst/>
            <a:cxnLst/>
            <a:rect l="l" t="t" r="r" b="b"/>
            <a:pathLst>
              <a:path w="8248056" h="6431835">
                <a:moveTo>
                  <a:pt x="0" y="0"/>
                </a:moveTo>
                <a:lnTo>
                  <a:pt x="8248056" y="0"/>
                </a:lnTo>
                <a:lnTo>
                  <a:pt x="8248056" y="6431835"/>
                </a:lnTo>
                <a:lnTo>
                  <a:pt x="0" y="6431835"/>
                </a:lnTo>
                <a:lnTo>
                  <a:pt x="0" y="0"/>
                </a:lnTo>
                <a:close/>
              </a:path>
            </a:pathLst>
          </a:custGeom>
          <a:blipFill>
            <a:blip r:embed="rId3"/>
            <a:stretch>
              <a:fillRect r="-11165"/>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435649"/>
            <a:ext cx="16896184" cy="7211082"/>
            <a:chOff x="0" y="0"/>
            <a:chExt cx="9350111" cy="3990511"/>
          </a:xfrm>
        </p:grpSpPr>
        <p:sp>
          <p:nvSpPr>
            <p:cNvPr id="3" name="Freeform 3"/>
            <p:cNvSpPr/>
            <p:nvPr/>
          </p:nvSpPr>
          <p:spPr>
            <a:xfrm>
              <a:off x="0" y="0"/>
              <a:ext cx="9350111" cy="3990511"/>
            </a:xfrm>
            <a:custGeom>
              <a:avLst/>
              <a:gdLst/>
              <a:ahLst/>
              <a:cxnLst/>
              <a:rect l="l" t="t" r="r" b="b"/>
              <a:pathLst>
                <a:path w="9350111" h="3990511">
                  <a:moveTo>
                    <a:pt x="9225651" y="3990511"/>
                  </a:moveTo>
                  <a:lnTo>
                    <a:pt x="124460" y="3990511"/>
                  </a:lnTo>
                  <a:cubicBezTo>
                    <a:pt x="55880" y="3990511"/>
                    <a:pt x="0" y="3934631"/>
                    <a:pt x="0" y="3866051"/>
                  </a:cubicBezTo>
                  <a:lnTo>
                    <a:pt x="0" y="124460"/>
                  </a:lnTo>
                  <a:cubicBezTo>
                    <a:pt x="0" y="55880"/>
                    <a:pt x="55880" y="0"/>
                    <a:pt x="124460" y="0"/>
                  </a:cubicBezTo>
                  <a:lnTo>
                    <a:pt x="9225651" y="0"/>
                  </a:lnTo>
                  <a:cubicBezTo>
                    <a:pt x="9294231" y="0"/>
                    <a:pt x="9350111" y="55880"/>
                    <a:pt x="9350111" y="124460"/>
                  </a:cubicBezTo>
                  <a:lnTo>
                    <a:pt x="9350111" y="3866051"/>
                  </a:lnTo>
                  <a:cubicBezTo>
                    <a:pt x="9350111" y="3934631"/>
                    <a:pt x="9294231" y="3990511"/>
                    <a:pt x="9225651" y="3990511"/>
                  </a:cubicBezTo>
                </a:path>
              </a:pathLst>
            </a:custGeom>
            <a:solidFill>
              <a:srgbClr val="EDEDED"/>
            </a:solidFill>
          </p:spPr>
        </p:sp>
      </p:grpSp>
      <p:sp>
        <p:nvSpPr>
          <p:cNvPr id="4" name="Freeform 4"/>
          <p:cNvSpPr/>
          <p:nvPr/>
        </p:nvSpPr>
        <p:spPr>
          <a:xfrm>
            <a:off x="784900" y="2922325"/>
            <a:ext cx="16474400" cy="3480507"/>
          </a:xfrm>
          <a:custGeom>
            <a:avLst/>
            <a:gdLst/>
            <a:ahLst/>
            <a:cxnLst/>
            <a:rect l="l" t="t" r="r" b="b"/>
            <a:pathLst>
              <a:path w="16474400" h="3480507">
                <a:moveTo>
                  <a:pt x="0" y="0"/>
                </a:moveTo>
                <a:lnTo>
                  <a:pt x="16474400" y="0"/>
                </a:lnTo>
                <a:lnTo>
                  <a:pt x="16474400" y="3480507"/>
                </a:lnTo>
                <a:lnTo>
                  <a:pt x="0" y="3480507"/>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2: VPN restriction</a:t>
            </a:r>
          </a:p>
        </p:txBody>
      </p:sp>
      <p:sp>
        <p:nvSpPr>
          <p:cNvPr id="6" name="TextBox 6"/>
          <p:cNvSpPr txBox="1"/>
          <p:nvPr/>
        </p:nvSpPr>
        <p:spPr>
          <a:xfrm>
            <a:off x="559136" y="1404885"/>
            <a:ext cx="16349480" cy="86042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There are VPN users who can access the internal network. We can detect this when an attempt is made to access from a non-approved country.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230547"/>
            <a:ext cx="16896184" cy="7416183"/>
            <a:chOff x="0" y="0"/>
            <a:chExt cx="9350111" cy="4104011"/>
          </a:xfrm>
        </p:grpSpPr>
        <p:sp>
          <p:nvSpPr>
            <p:cNvPr id="3" name="Freeform 3"/>
            <p:cNvSpPr/>
            <p:nvPr/>
          </p:nvSpPr>
          <p:spPr>
            <a:xfrm>
              <a:off x="0" y="0"/>
              <a:ext cx="9350111" cy="4104012"/>
            </a:xfrm>
            <a:custGeom>
              <a:avLst/>
              <a:gdLst/>
              <a:ahLst/>
              <a:cxnLst/>
              <a:rect l="l" t="t" r="r" b="b"/>
              <a:pathLst>
                <a:path w="9350111" h="4104012">
                  <a:moveTo>
                    <a:pt x="9225651" y="4104012"/>
                  </a:moveTo>
                  <a:lnTo>
                    <a:pt x="124460" y="4104012"/>
                  </a:lnTo>
                  <a:cubicBezTo>
                    <a:pt x="55880" y="4104012"/>
                    <a:pt x="0" y="4048132"/>
                    <a:pt x="0" y="3979551"/>
                  </a:cubicBezTo>
                  <a:lnTo>
                    <a:pt x="0" y="124460"/>
                  </a:lnTo>
                  <a:cubicBezTo>
                    <a:pt x="0" y="55880"/>
                    <a:pt x="55880" y="0"/>
                    <a:pt x="124460" y="0"/>
                  </a:cubicBezTo>
                  <a:lnTo>
                    <a:pt x="9225651" y="0"/>
                  </a:lnTo>
                  <a:cubicBezTo>
                    <a:pt x="9294231" y="0"/>
                    <a:pt x="9350111" y="55880"/>
                    <a:pt x="9350111" y="124460"/>
                  </a:cubicBezTo>
                  <a:lnTo>
                    <a:pt x="9350111" y="3979552"/>
                  </a:lnTo>
                  <a:cubicBezTo>
                    <a:pt x="9350111" y="4048132"/>
                    <a:pt x="9294231" y="4104012"/>
                    <a:pt x="9225651" y="4104012"/>
                  </a:cubicBezTo>
                </a:path>
              </a:pathLst>
            </a:custGeom>
            <a:solidFill>
              <a:srgbClr val="EDEDED"/>
            </a:solidFill>
          </p:spPr>
        </p:sp>
      </p:grpSp>
      <p:sp>
        <p:nvSpPr>
          <p:cNvPr id="4" name="Freeform 4"/>
          <p:cNvSpPr/>
          <p:nvPr/>
        </p:nvSpPr>
        <p:spPr>
          <a:xfrm>
            <a:off x="835229" y="2498295"/>
            <a:ext cx="16343997" cy="6338368"/>
          </a:xfrm>
          <a:custGeom>
            <a:avLst/>
            <a:gdLst/>
            <a:ahLst/>
            <a:cxnLst/>
            <a:rect l="l" t="t" r="r" b="b"/>
            <a:pathLst>
              <a:path w="16343997" h="6338368">
                <a:moveTo>
                  <a:pt x="0" y="0"/>
                </a:moveTo>
                <a:lnTo>
                  <a:pt x="16343998" y="0"/>
                </a:lnTo>
                <a:lnTo>
                  <a:pt x="16343998" y="6338368"/>
                </a:lnTo>
                <a:lnTo>
                  <a:pt x="0" y="6338368"/>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2</a:t>
            </a:r>
          </a:p>
        </p:txBody>
      </p:sp>
      <p:sp>
        <p:nvSpPr>
          <p:cNvPr id="6" name="TextBox 6"/>
          <p:cNvSpPr txBox="1"/>
          <p:nvPr/>
        </p:nvSpPr>
        <p:spPr>
          <a:xfrm>
            <a:off x="559136" y="1385010"/>
            <a:ext cx="7414915"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a:rPr>
              <a:t>We can get conflicting address lists with schedule.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006939"/>
            <a:ext cx="16896184" cy="7639791"/>
            <a:chOff x="0" y="0"/>
            <a:chExt cx="9350111" cy="4227753"/>
          </a:xfrm>
        </p:grpSpPr>
        <p:sp>
          <p:nvSpPr>
            <p:cNvPr id="3" name="Freeform 3"/>
            <p:cNvSpPr/>
            <p:nvPr/>
          </p:nvSpPr>
          <p:spPr>
            <a:xfrm>
              <a:off x="0" y="0"/>
              <a:ext cx="9350111" cy="4227753"/>
            </a:xfrm>
            <a:custGeom>
              <a:avLst/>
              <a:gdLst/>
              <a:ahLst/>
              <a:cxnLst/>
              <a:rect l="l" t="t" r="r" b="b"/>
              <a:pathLst>
                <a:path w="9350111" h="4227753">
                  <a:moveTo>
                    <a:pt x="9225651" y="4227753"/>
                  </a:moveTo>
                  <a:lnTo>
                    <a:pt x="124460" y="4227753"/>
                  </a:lnTo>
                  <a:cubicBezTo>
                    <a:pt x="55880" y="4227753"/>
                    <a:pt x="0" y="4171873"/>
                    <a:pt x="0" y="4103293"/>
                  </a:cubicBezTo>
                  <a:lnTo>
                    <a:pt x="0" y="124460"/>
                  </a:lnTo>
                  <a:cubicBezTo>
                    <a:pt x="0" y="55880"/>
                    <a:pt x="55880" y="0"/>
                    <a:pt x="124460" y="0"/>
                  </a:cubicBezTo>
                  <a:lnTo>
                    <a:pt x="9225651" y="0"/>
                  </a:lnTo>
                  <a:cubicBezTo>
                    <a:pt x="9294231" y="0"/>
                    <a:pt x="9350111" y="55880"/>
                    <a:pt x="9350111" y="124460"/>
                  </a:cubicBezTo>
                  <a:lnTo>
                    <a:pt x="9350111" y="4103293"/>
                  </a:lnTo>
                  <a:cubicBezTo>
                    <a:pt x="9350111" y="4171873"/>
                    <a:pt x="9294231" y="4227753"/>
                    <a:pt x="9225651" y="4227753"/>
                  </a:cubicBezTo>
                </a:path>
              </a:pathLst>
            </a:custGeom>
            <a:solidFill>
              <a:srgbClr val="EDEDED"/>
            </a:solidFill>
          </p:spPr>
        </p:sp>
      </p:grpSp>
      <p:sp>
        <p:nvSpPr>
          <p:cNvPr id="4" name="Freeform 4"/>
          <p:cNvSpPr/>
          <p:nvPr/>
        </p:nvSpPr>
        <p:spPr>
          <a:xfrm>
            <a:off x="836718" y="2227048"/>
            <a:ext cx="12707523" cy="7031252"/>
          </a:xfrm>
          <a:custGeom>
            <a:avLst/>
            <a:gdLst/>
            <a:ahLst/>
            <a:cxnLst/>
            <a:rect l="l" t="t" r="r" b="b"/>
            <a:pathLst>
              <a:path w="12707523" h="7031252">
                <a:moveTo>
                  <a:pt x="0" y="0"/>
                </a:moveTo>
                <a:lnTo>
                  <a:pt x="12707523" y="0"/>
                </a:lnTo>
                <a:lnTo>
                  <a:pt x="12707523" y="7031252"/>
                </a:lnTo>
                <a:lnTo>
                  <a:pt x="0" y="7031252"/>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2</a:t>
            </a:r>
          </a:p>
        </p:txBody>
      </p:sp>
      <p:sp>
        <p:nvSpPr>
          <p:cNvPr id="6" name="TextBox 6"/>
          <p:cNvSpPr txBox="1"/>
          <p:nvPr/>
        </p:nvSpPr>
        <p:spPr>
          <a:xfrm>
            <a:off x="559136" y="1337014"/>
            <a:ext cx="16009590"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automatically block that source address to VPN firewall fortigate and set it to check once every 24 hours.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006939"/>
            <a:ext cx="16896184" cy="7639791"/>
            <a:chOff x="0" y="0"/>
            <a:chExt cx="9350111" cy="4227753"/>
          </a:xfrm>
        </p:grpSpPr>
        <p:sp>
          <p:nvSpPr>
            <p:cNvPr id="3" name="Freeform 3"/>
            <p:cNvSpPr/>
            <p:nvPr/>
          </p:nvSpPr>
          <p:spPr>
            <a:xfrm>
              <a:off x="0" y="0"/>
              <a:ext cx="9350111" cy="4227753"/>
            </a:xfrm>
            <a:custGeom>
              <a:avLst/>
              <a:gdLst/>
              <a:ahLst/>
              <a:cxnLst/>
              <a:rect l="l" t="t" r="r" b="b"/>
              <a:pathLst>
                <a:path w="9350111" h="4227753">
                  <a:moveTo>
                    <a:pt x="9225651" y="4227753"/>
                  </a:moveTo>
                  <a:lnTo>
                    <a:pt x="124460" y="4227753"/>
                  </a:lnTo>
                  <a:cubicBezTo>
                    <a:pt x="55880" y="4227753"/>
                    <a:pt x="0" y="4171873"/>
                    <a:pt x="0" y="4103293"/>
                  </a:cubicBezTo>
                  <a:lnTo>
                    <a:pt x="0" y="124460"/>
                  </a:lnTo>
                  <a:cubicBezTo>
                    <a:pt x="0" y="55880"/>
                    <a:pt x="55880" y="0"/>
                    <a:pt x="124460" y="0"/>
                  </a:cubicBezTo>
                  <a:lnTo>
                    <a:pt x="9225651" y="0"/>
                  </a:lnTo>
                  <a:cubicBezTo>
                    <a:pt x="9294231" y="0"/>
                    <a:pt x="9350111" y="55880"/>
                    <a:pt x="9350111" y="124460"/>
                  </a:cubicBezTo>
                  <a:lnTo>
                    <a:pt x="9350111" y="4103293"/>
                  </a:lnTo>
                  <a:cubicBezTo>
                    <a:pt x="9350111" y="4171873"/>
                    <a:pt x="9294231" y="4227753"/>
                    <a:pt x="9225651" y="4227753"/>
                  </a:cubicBezTo>
                </a:path>
              </a:pathLst>
            </a:custGeom>
            <a:solidFill>
              <a:srgbClr val="EDEDED"/>
            </a:solidFill>
          </p:spPr>
        </p:sp>
      </p:grpSp>
      <p:sp>
        <p:nvSpPr>
          <p:cNvPr id="4" name="Freeform 4"/>
          <p:cNvSpPr/>
          <p:nvPr/>
        </p:nvSpPr>
        <p:spPr>
          <a:xfrm>
            <a:off x="1213546" y="2586044"/>
            <a:ext cx="13013181" cy="2733439"/>
          </a:xfrm>
          <a:custGeom>
            <a:avLst/>
            <a:gdLst/>
            <a:ahLst/>
            <a:cxnLst/>
            <a:rect l="l" t="t" r="r" b="b"/>
            <a:pathLst>
              <a:path w="13013181" h="2733439">
                <a:moveTo>
                  <a:pt x="0" y="0"/>
                </a:moveTo>
                <a:lnTo>
                  <a:pt x="13013181" y="0"/>
                </a:lnTo>
                <a:lnTo>
                  <a:pt x="13013181" y="2733439"/>
                </a:lnTo>
                <a:lnTo>
                  <a:pt x="0" y="2733439"/>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2</a:t>
            </a:r>
          </a:p>
        </p:txBody>
      </p:sp>
      <p:sp>
        <p:nvSpPr>
          <p:cNvPr id="6" name="TextBox 6"/>
          <p:cNvSpPr txBox="1"/>
          <p:nvPr/>
        </p:nvSpPr>
        <p:spPr>
          <a:xfrm>
            <a:off x="559136" y="1336297"/>
            <a:ext cx="15739765"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As a result, we are able to immediately resolve issues such as suspicious activity during non-working hours.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760097"/>
            <a:ext cx="9296911" cy="7099092"/>
            <a:chOff x="0" y="0"/>
            <a:chExt cx="5144780" cy="3928538"/>
          </a:xfrm>
        </p:grpSpPr>
        <p:sp>
          <p:nvSpPr>
            <p:cNvPr id="3" name="Freeform 3"/>
            <p:cNvSpPr/>
            <p:nvPr/>
          </p:nvSpPr>
          <p:spPr>
            <a:xfrm>
              <a:off x="0" y="0"/>
              <a:ext cx="5144780" cy="3928538"/>
            </a:xfrm>
            <a:custGeom>
              <a:avLst/>
              <a:gdLst/>
              <a:ahLst/>
              <a:cxnLst/>
              <a:rect l="l" t="t" r="r" b="b"/>
              <a:pathLst>
                <a:path w="5144780" h="3928538">
                  <a:moveTo>
                    <a:pt x="5020320" y="3928538"/>
                  </a:moveTo>
                  <a:lnTo>
                    <a:pt x="124460" y="3928538"/>
                  </a:lnTo>
                  <a:cubicBezTo>
                    <a:pt x="55880" y="3928538"/>
                    <a:pt x="0" y="3872658"/>
                    <a:pt x="0" y="3804078"/>
                  </a:cubicBezTo>
                  <a:lnTo>
                    <a:pt x="0" y="124460"/>
                  </a:lnTo>
                  <a:cubicBezTo>
                    <a:pt x="0" y="55880"/>
                    <a:pt x="55880" y="0"/>
                    <a:pt x="124460" y="0"/>
                  </a:cubicBezTo>
                  <a:lnTo>
                    <a:pt x="5020320" y="0"/>
                  </a:lnTo>
                  <a:cubicBezTo>
                    <a:pt x="5088900" y="0"/>
                    <a:pt x="5144780" y="55880"/>
                    <a:pt x="5144780" y="124460"/>
                  </a:cubicBezTo>
                  <a:lnTo>
                    <a:pt x="5144780" y="3804078"/>
                  </a:lnTo>
                  <a:cubicBezTo>
                    <a:pt x="5144780" y="3872658"/>
                    <a:pt x="5088900" y="3928538"/>
                    <a:pt x="5020320" y="3928538"/>
                  </a:cubicBezTo>
                </a:path>
              </a:pathLst>
            </a:custGeom>
            <a:solidFill>
              <a:srgbClr val="EDEDED"/>
            </a:solidFill>
          </p:spPr>
        </p:sp>
      </p:grpSp>
      <p:grpSp>
        <p:nvGrpSpPr>
          <p:cNvPr id="4" name="Group 4"/>
          <p:cNvGrpSpPr/>
          <p:nvPr/>
        </p:nvGrpSpPr>
        <p:grpSpPr>
          <a:xfrm>
            <a:off x="221238" y="3023714"/>
            <a:ext cx="4559395" cy="910948"/>
            <a:chOff x="0" y="0"/>
            <a:chExt cx="6079193" cy="1214598"/>
          </a:xfrm>
        </p:grpSpPr>
        <p:grpSp>
          <p:nvGrpSpPr>
            <p:cNvPr id="5" name="Group 5"/>
            <p:cNvGrpSpPr/>
            <p:nvPr/>
          </p:nvGrpSpPr>
          <p:grpSpPr>
            <a:xfrm>
              <a:off x="0" y="0"/>
              <a:ext cx="6079193" cy="1214598"/>
              <a:chOff x="0" y="0"/>
              <a:chExt cx="3680890" cy="735427"/>
            </a:xfrm>
          </p:grpSpPr>
          <p:sp>
            <p:nvSpPr>
              <p:cNvPr id="6" name="Freeform 6"/>
              <p:cNvSpPr/>
              <p:nvPr/>
            </p:nvSpPr>
            <p:spPr>
              <a:xfrm>
                <a:off x="0" y="0"/>
                <a:ext cx="3680890" cy="735427"/>
              </a:xfrm>
              <a:custGeom>
                <a:avLst/>
                <a:gdLst/>
                <a:ahLst/>
                <a:cxnLst/>
                <a:rect l="l" t="t" r="r" b="b"/>
                <a:pathLst>
                  <a:path w="3680890" h="735427">
                    <a:moveTo>
                      <a:pt x="3556430" y="735427"/>
                    </a:moveTo>
                    <a:lnTo>
                      <a:pt x="124460" y="735427"/>
                    </a:lnTo>
                    <a:cubicBezTo>
                      <a:pt x="55880" y="735427"/>
                      <a:pt x="0" y="679547"/>
                      <a:pt x="0" y="610967"/>
                    </a:cubicBezTo>
                    <a:lnTo>
                      <a:pt x="0" y="124460"/>
                    </a:lnTo>
                    <a:cubicBezTo>
                      <a:pt x="0" y="55880"/>
                      <a:pt x="55880" y="0"/>
                      <a:pt x="124460" y="0"/>
                    </a:cubicBezTo>
                    <a:lnTo>
                      <a:pt x="3556430" y="0"/>
                    </a:lnTo>
                    <a:cubicBezTo>
                      <a:pt x="3625010" y="0"/>
                      <a:pt x="3680890" y="55880"/>
                      <a:pt x="3680890" y="124460"/>
                    </a:cubicBezTo>
                    <a:lnTo>
                      <a:pt x="3680890" y="610967"/>
                    </a:lnTo>
                    <a:cubicBezTo>
                      <a:pt x="3680890" y="679547"/>
                      <a:pt x="3625010" y="735427"/>
                      <a:pt x="3556430" y="735427"/>
                    </a:cubicBezTo>
                  </a:path>
                </a:pathLst>
              </a:custGeom>
              <a:gradFill rotWithShape="1">
                <a:gsLst>
                  <a:gs pos="0">
                    <a:srgbClr val="8C52FF">
                      <a:alpha val="100000"/>
                    </a:srgbClr>
                  </a:gs>
                  <a:gs pos="100000">
                    <a:srgbClr val="FF914D">
                      <a:alpha val="100000"/>
                    </a:srgbClr>
                  </a:gs>
                </a:gsLst>
                <a:lin ang="0"/>
              </a:gradFill>
            </p:spPr>
          </p:sp>
        </p:grpSp>
        <p:sp>
          <p:nvSpPr>
            <p:cNvPr id="7" name="TextBox 7"/>
            <p:cNvSpPr txBox="1"/>
            <p:nvPr/>
          </p:nvSpPr>
          <p:spPr>
            <a:xfrm>
              <a:off x="209330" y="338706"/>
              <a:ext cx="5634235" cy="508610"/>
            </a:xfrm>
            <a:prstGeom prst="rect">
              <a:avLst/>
            </a:prstGeom>
          </p:spPr>
          <p:txBody>
            <a:bodyPr lIns="0" tIns="0" rIns="0" bIns="0" rtlCol="0" anchor="t">
              <a:spAutoFit/>
            </a:bodyPr>
            <a:lstStyle/>
            <a:p>
              <a:pPr algn="ctr">
                <a:lnSpc>
                  <a:spcPts val="3121"/>
                </a:lnSpc>
              </a:pPr>
              <a:r>
                <a:rPr lang="en-US" sz="2401">
                  <a:solidFill>
                    <a:srgbClr val="100F0D"/>
                  </a:solidFill>
                  <a:latin typeface="DM Sans"/>
                </a:rPr>
                <a:t>Detail information</a:t>
              </a:r>
            </a:p>
          </p:txBody>
        </p:sp>
      </p:grpSp>
      <p:sp>
        <p:nvSpPr>
          <p:cNvPr id="8" name="Freeform 8"/>
          <p:cNvSpPr/>
          <p:nvPr/>
        </p:nvSpPr>
        <p:spPr>
          <a:xfrm>
            <a:off x="9856047" y="2463142"/>
            <a:ext cx="8135546" cy="7245045"/>
          </a:xfrm>
          <a:custGeom>
            <a:avLst/>
            <a:gdLst/>
            <a:ahLst/>
            <a:cxnLst/>
            <a:rect l="l" t="t" r="r" b="b"/>
            <a:pathLst>
              <a:path w="8135546" h="7245045">
                <a:moveTo>
                  <a:pt x="0" y="0"/>
                </a:moveTo>
                <a:lnTo>
                  <a:pt x="8135546" y="0"/>
                </a:lnTo>
                <a:lnTo>
                  <a:pt x="8135546" y="7245045"/>
                </a:lnTo>
                <a:lnTo>
                  <a:pt x="0" y="7245045"/>
                </a:lnTo>
                <a:lnTo>
                  <a:pt x="0" y="0"/>
                </a:lnTo>
                <a:close/>
              </a:path>
            </a:pathLst>
          </a:custGeom>
          <a:blipFill>
            <a:blip r:embed="rId2"/>
            <a:stretch>
              <a:fillRect/>
            </a:stretch>
          </a:blipFill>
        </p:spPr>
      </p:sp>
      <p:sp>
        <p:nvSpPr>
          <p:cNvPr id="9" name="TextBox 9"/>
          <p:cNvSpPr txBox="1"/>
          <p:nvPr/>
        </p:nvSpPr>
        <p:spPr>
          <a:xfrm>
            <a:off x="559136" y="354505"/>
            <a:ext cx="7002283"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SOAR</a:t>
            </a:r>
          </a:p>
        </p:txBody>
      </p:sp>
      <p:sp>
        <p:nvSpPr>
          <p:cNvPr id="10" name="TextBox 10"/>
          <p:cNvSpPr txBox="1"/>
          <p:nvPr/>
        </p:nvSpPr>
        <p:spPr>
          <a:xfrm>
            <a:off x="1028700" y="4284077"/>
            <a:ext cx="11580254" cy="1425575"/>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000000"/>
                </a:solidFill>
                <a:latin typeface="Telegraf"/>
              </a:rPr>
              <a:t>Security orchestration</a:t>
            </a:r>
          </a:p>
          <a:p>
            <a:pPr marL="431799" lvl="1" indent="-215899">
              <a:lnSpc>
                <a:spcPts val="2799"/>
              </a:lnSpc>
              <a:buFont typeface="Arial"/>
              <a:buChar char="•"/>
            </a:pPr>
            <a:r>
              <a:rPr lang="en-US" sz="1999">
                <a:solidFill>
                  <a:srgbClr val="000000"/>
                </a:solidFill>
                <a:latin typeface="Telegraf"/>
              </a:rPr>
              <a:t>Security automation</a:t>
            </a:r>
          </a:p>
          <a:p>
            <a:pPr marL="431799" lvl="1" indent="-215899">
              <a:lnSpc>
                <a:spcPts val="2799"/>
              </a:lnSpc>
              <a:buFont typeface="Arial"/>
              <a:buChar char="•"/>
            </a:pPr>
            <a:r>
              <a:rPr lang="en-US" sz="1999">
                <a:solidFill>
                  <a:srgbClr val="000000"/>
                </a:solidFill>
                <a:latin typeface="Telegraf"/>
              </a:rPr>
              <a:t>Security response</a:t>
            </a:r>
          </a:p>
          <a:p>
            <a:pPr marL="431799" lvl="1" indent="-215899" algn="l">
              <a:lnSpc>
                <a:spcPts val="2799"/>
              </a:lnSpc>
              <a:buFont typeface="Arial"/>
              <a:buChar char="•"/>
            </a:pPr>
            <a:r>
              <a:rPr lang="en-US" sz="1999">
                <a:solidFill>
                  <a:srgbClr val="000000"/>
                </a:solidFill>
                <a:latin typeface="Telegraf"/>
              </a:rPr>
              <a:t>Threat intelligence</a:t>
            </a:r>
          </a:p>
        </p:txBody>
      </p:sp>
      <p:sp>
        <p:nvSpPr>
          <p:cNvPr id="11" name="TextBox 11"/>
          <p:cNvSpPr txBox="1"/>
          <p:nvPr/>
        </p:nvSpPr>
        <p:spPr>
          <a:xfrm>
            <a:off x="559136" y="1274726"/>
            <a:ext cx="16005484" cy="1298575"/>
          </a:xfrm>
          <a:prstGeom prst="rect">
            <a:avLst/>
          </a:prstGeom>
        </p:spPr>
        <p:txBody>
          <a:bodyPr lIns="0" tIns="0" rIns="0" bIns="0" rtlCol="0" anchor="t">
            <a:spAutoFit/>
          </a:bodyPr>
          <a:lstStyle/>
          <a:p>
            <a:pPr marL="0" lvl="0" indent="0">
              <a:lnSpc>
                <a:spcPts val="3499"/>
              </a:lnSpc>
              <a:spcBef>
                <a:spcPct val="0"/>
              </a:spcBef>
            </a:pPr>
            <a:r>
              <a:rPr lang="en-US" sz="2499">
                <a:solidFill>
                  <a:srgbClr val="000000"/>
                </a:solidFill>
                <a:latin typeface="DM Sans"/>
              </a:rPr>
              <a:t>Security orchestration, automation and response, or SOAR, is a stack of compatible software programs that enables an organization to collect data about security threats and respond to security events with little or no human assistance.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006939"/>
            <a:ext cx="16896184" cy="7639791"/>
            <a:chOff x="0" y="0"/>
            <a:chExt cx="9350111" cy="4227753"/>
          </a:xfrm>
        </p:grpSpPr>
        <p:sp>
          <p:nvSpPr>
            <p:cNvPr id="3" name="Freeform 3"/>
            <p:cNvSpPr/>
            <p:nvPr/>
          </p:nvSpPr>
          <p:spPr>
            <a:xfrm>
              <a:off x="0" y="0"/>
              <a:ext cx="9350111" cy="4227753"/>
            </a:xfrm>
            <a:custGeom>
              <a:avLst/>
              <a:gdLst/>
              <a:ahLst/>
              <a:cxnLst/>
              <a:rect l="l" t="t" r="r" b="b"/>
              <a:pathLst>
                <a:path w="9350111" h="4227753">
                  <a:moveTo>
                    <a:pt x="9225651" y="4227753"/>
                  </a:moveTo>
                  <a:lnTo>
                    <a:pt x="124460" y="4227753"/>
                  </a:lnTo>
                  <a:cubicBezTo>
                    <a:pt x="55880" y="4227753"/>
                    <a:pt x="0" y="4171873"/>
                    <a:pt x="0" y="4103293"/>
                  </a:cubicBezTo>
                  <a:lnTo>
                    <a:pt x="0" y="124460"/>
                  </a:lnTo>
                  <a:cubicBezTo>
                    <a:pt x="0" y="55880"/>
                    <a:pt x="55880" y="0"/>
                    <a:pt x="124460" y="0"/>
                  </a:cubicBezTo>
                  <a:lnTo>
                    <a:pt x="9225651" y="0"/>
                  </a:lnTo>
                  <a:cubicBezTo>
                    <a:pt x="9294231" y="0"/>
                    <a:pt x="9350111" y="55880"/>
                    <a:pt x="9350111" y="124460"/>
                  </a:cubicBezTo>
                  <a:lnTo>
                    <a:pt x="9350111" y="4103293"/>
                  </a:lnTo>
                  <a:cubicBezTo>
                    <a:pt x="9350111" y="4171873"/>
                    <a:pt x="9294231" y="4227753"/>
                    <a:pt x="9225651" y="4227753"/>
                  </a:cubicBezTo>
                </a:path>
              </a:pathLst>
            </a:custGeom>
            <a:solidFill>
              <a:srgbClr val="EDEDED"/>
            </a:solidFill>
          </p:spPr>
        </p:sp>
      </p:grpSp>
      <p:sp>
        <p:nvSpPr>
          <p:cNvPr id="4" name="Freeform 4"/>
          <p:cNvSpPr/>
          <p:nvPr/>
        </p:nvSpPr>
        <p:spPr>
          <a:xfrm>
            <a:off x="833349" y="2543892"/>
            <a:ext cx="15862573" cy="2599608"/>
          </a:xfrm>
          <a:custGeom>
            <a:avLst/>
            <a:gdLst/>
            <a:ahLst/>
            <a:cxnLst/>
            <a:rect l="l" t="t" r="r" b="b"/>
            <a:pathLst>
              <a:path w="15862573" h="2599608">
                <a:moveTo>
                  <a:pt x="0" y="0"/>
                </a:moveTo>
                <a:lnTo>
                  <a:pt x="15862573" y="0"/>
                </a:lnTo>
                <a:lnTo>
                  <a:pt x="15862573" y="2599608"/>
                </a:lnTo>
                <a:lnTo>
                  <a:pt x="0" y="2599608"/>
                </a:lnTo>
                <a:lnTo>
                  <a:pt x="0" y="0"/>
                </a:lnTo>
                <a:close/>
              </a:path>
            </a:pathLst>
          </a:custGeom>
          <a:blipFill>
            <a:blip r:embed="rId2"/>
            <a:stretch>
              <a:fillRect/>
            </a:stretch>
          </a:blipFill>
        </p:spPr>
      </p:sp>
      <p:sp>
        <p:nvSpPr>
          <p:cNvPr id="5" name="TextBox 5"/>
          <p:cNvSpPr txBox="1"/>
          <p:nvPr/>
        </p:nvSpPr>
        <p:spPr>
          <a:xfrm>
            <a:off x="559136" y="354505"/>
            <a:ext cx="12553999"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3: Port scan detection and response</a:t>
            </a:r>
          </a:p>
        </p:txBody>
      </p:sp>
      <p:sp>
        <p:nvSpPr>
          <p:cNvPr id="6" name="TextBox 6"/>
          <p:cNvSpPr txBox="1"/>
          <p:nvPr/>
        </p:nvSpPr>
        <p:spPr>
          <a:xfrm>
            <a:off x="559136" y="1336297"/>
            <a:ext cx="15155690"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When trying to access ports greater than 1000, it is considered a port scan.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006939"/>
            <a:ext cx="16896184" cy="7639791"/>
            <a:chOff x="0" y="0"/>
            <a:chExt cx="9350111" cy="4227753"/>
          </a:xfrm>
        </p:grpSpPr>
        <p:sp>
          <p:nvSpPr>
            <p:cNvPr id="3" name="Freeform 3"/>
            <p:cNvSpPr/>
            <p:nvPr/>
          </p:nvSpPr>
          <p:spPr>
            <a:xfrm>
              <a:off x="0" y="0"/>
              <a:ext cx="9350111" cy="4227753"/>
            </a:xfrm>
            <a:custGeom>
              <a:avLst/>
              <a:gdLst/>
              <a:ahLst/>
              <a:cxnLst/>
              <a:rect l="l" t="t" r="r" b="b"/>
              <a:pathLst>
                <a:path w="9350111" h="4227753">
                  <a:moveTo>
                    <a:pt x="9225651" y="4227753"/>
                  </a:moveTo>
                  <a:lnTo>
                    <a:pt x="124460" y="4227753"/>
                  </a:lnTo>
                  <a:cubicBezTo>
                    <a:pt x="55880" y="4227753"/>
                    <a:pt x="0" y="4171873"/>
                    <a:pt x="0" y="4103293"/>
                  </a:cubicBezTo>
                  <a:lnTo>
                    <a:pt x="0" y="124460"/>
                  </a:lnTo>
                  <a:cubicBezTo>
                    <a:pt x="0" y="55880"/>
                    <a:pt x="55880" y="0"/>
                    <a:pt x="124460" y="0"/>
                  </a:cubicBezTo>
                  <a:lnTo>
                    <a:pt x="9225651" y="0"/>
                  </a:lnTo>
                  <a:cubicBezTo>
                    <a:pt x="9294231" y="0"/>
                    <a:pt x="9350111" y="55880"/>
                    <a:pt x="9350111" y="124460"/>
                  </a:cubicBezTo>
                  <a:lnTo>
                    <a:pt x="9350111" y="4103293"/>
                  </a:lnTo>
                  <a:cubicBezTo>
                    <a:pt x="9350111" y="4171873"/>
                    <a:pt x="9294231" y="4227753"/>
                    <a:pt x="9225651" y="4227753"/>
                  </a:cubicBezTo>
                </a:path>
              </a:pathLst>
            </a:custGeom>
            <a:solidFill>
              <a:srgbClr val="EDEDED"/>
            </a:solidFill>
          </p:spPr>
        </p:sp>
      </p:grpSp>
      <p:sp>
        <p:nvSpPr>
          <p:cNvPr id="4" name="TextBox 4"/>
          <p:cNvSpPr txBox="1"/>
          <p:nvPr/>
        </p:nvSpPr>
        <p:spPr>
          <a:xfrm>
            <a:off x="559136" y="354505"/>
            <a:ext cx="12553999"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Example 3</a:t>
            </a:r>
          </a:p>
        </p:txBody>
      </p:sp>
      <p:sp>
        <p:nvSpPr>
          <p:cNvPr id="5" name="Freeform 5"/>
          <p:cNvSpPr/>
          <p:nvPr/>
        </p:nvSpPr>
        <p:spPr>
          <a:xfrm>
            <a:off x="874828" y="2531783"/>
            <a:ext cx="11881043" cy="2931686"/>
          </a:xfrm>
          <a:custGeom>
            <a:avLst/>
            <a:gdLst/>
            <a:ahLst/>
            <a:cxnLst/>
            <a:rect l="l" t="t" r="r" b="b"/>
            <a:pathLst>
              <a:path w="11881043" h="2931686">
                <a:moveTo>
                  <a:pt x="0" y="0"/>
                </a:moveTo>
                <a:lnTo>
                  <a:pt x="11881043" y="0"/>
                </a:lnTo>
                <a:lnTo>
                  <a:pt x="11881043" y="2931686"/>
                </a:lnTo>
                <a:lnTo>
                  <a:pt x="0" y="2931686"/>
                </a:lnTo>
                <a:lnTo>
                  <a:pt x="0" y="0"/>
                </a:lnTo>
                <a:close/>
              </a:path>
            </a:pathLst>
          </a:custGeom>
          <a:blipFill>
            <a:blip r:embed="rId2"/>
            <a:stretch>
              <a:fillRect/>
            </a:stretch>
          </a:blipFill>
        </p:spPr>
      </p:sp>
      <p:sp>
        <p:nvSpPr>
          <p:cNvPr id="6" name="TextBox 6"/>
          <p:cNvSpPr txBox="1"/>
          <p:nvPr/>
        </p:nvSpPr>
        <p:spPr>
          <a:xfrm>
            <a:off x="559136" y="1393790"/>
            <a:ext cx="7934920" cy="4222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double-check it with threat intel and then block 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Attention</a:t>
            </a:r>
          </a:p>
        </p:txBody>
      </p:sp>
      <p:grpSp>
        <p:nvGrpSpPr>
          <p:cNvPr id="3" name="Group 3"/>
          <p:cNvGrpSpPr/>
          <p:nvPr/>
        </p:nvGrpSpPr>
        <p:grpSpPr>
          <a:xfrm>
            <a:off x="559136" y="1736195"/>
            <a:ext cx="16896184" cy="7211082"/>
            <a:chOff x="0" y="0"/>
            <a:chExt cx="9350111" cy="3990511"/>
          </a:xfrm>
        </p:grpSpPr>
        <p:sp>
          <p:nvSpPr>
            <p:cNvPr id="4" name="Freeform 4"/>
            <p:cNvSpPr/>
            <p:nvPr/>
          </p:nvSpPr>
          <p:spPr>
            <a:xfrm>
              <a:off x="0" y="0"/>
              <a:ext cx="9350111" cy="3990511"/>
            </a:xfrm>
            <a:custGeom>
              <a:avLst/>
              <a:gdLst/>
              <a:ahLst/>
              <a:cxnLst/>
              <a:rect l="l" t="t" r="r" b="b"/>
              <a:pathLst>
                <a:path w="9350111" h="3990511">
                  <a:moveTo>
                    <a:pt x="9225651" y="3990511"/>
                  </a:moveTo>
                  <a:lnTo>
                    <a:pt x="124460" y="3990511"/>
                  </a:lnTo>
                  <a:cubicBezTo>
                    <a:pt x="55880" y="3990511"/>
                    <a:pt x="0" y="3934631"/>
                    <a:pt x="0" y="3866051"/>
                  </a:cubicBezTo>
                  <a:lnTo>
                    <a:pt x="0" y="124460"/>
                  </a:lnTo>
                  <a:cubicBezTo>
                    <a:pt x="0" y="55880"/>
                    <a:pt x="55880" y="0"/>
                    <a:pt x="124460" y="0"/>
                  </a:cubicBezTo>
                  <a:lnTo>
                    <a:pt x="9225651" y="0"/>
                  </a:lnTo>
                  <a:cubicBezTo>
                    <a:pt x="9294231" y="0"/>
                    <a:pt x="9350111" y="55880"/>
                    <a:pt x="9350111" y="124460"/>
                  </a:cubicBezTo>
                  <a:lnTo>
                    <a:pt x="9350111" y="3866051"/>
                  </a:lnTo>
                  <a:cubicBezTo>
                    <a:pt x="9350111" y="3934631"/>
                    <a:pt x="9294231" y="3990511"/>
                    <a:pt x="9225651" y="3990511"/>
                  </a:cubicBezTo>
                </a:path>
              </a:pathLst>
            </a:custGeom>
            <a:solidFill>
              <a:srgbClr val="EDEDED"/>
            </a:solidFill>
          </p:spPr>
        </p:sp>
      </p:grpSp>
      <p:sp>
        <p:nvSpPr>
          <p:cNvPr id="5" name="TextBox 5"/>
          <p:cNvSpPr txBox="1"/>
          <p:nvPr/>
        </p:nvSpPr>
        <p:spPr>
          <a:xfrm>
            <a:off x="1028700" y="2684230"/>
            <a:ext cx="11580254" cy="1073150"/>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000000"/>
                </a:solidFill>
                <a:latin typeface="Telegraf"/>
              </a:rPr>
              <a:t>It must be confirmed because it will automatically block.</a:t>
            </a:r>
          </a:p>
          <a:p>
            <a:pPr marL="431799" lvl="1" indent="-215899">
              <a:lnSpc>
                <a:spcPts val="2799"/>
              </a:lnSpc>
              <a:buFont typeface="Arial"/>
              <a:buChar char="•"/>
            </a:pPr>
            <a:r>
              <a:rPr lang="en-US" sz="1999">
                <a:solidFill>
                  <a:srgbClr val="000000"/>
                </a:solidFill>
                <a:latin typeface="Telegraf"/>
              </a:rPr>
              <a:t>Need regular monitoring</a:t>
            </a:r>
          </a:p>
          <a:p>
            <a:pPr marL="431799" lvl="1" indent="-215899" algn="l">
              <a:lnSpc>
                <a:spcPts val="2799"/>
              </a:lnSpc>
              <a:buFont typeface="Arial"/>
              <a:buChar char="•"/>
            </a:pPr>
            <a:r>
              <a:rPr lang="en-US" sz="1999">
                <a:solidFill>
                  <a:srgbClr val="000000"/>
                </a:solidFill>
                <a:latin typeface="Telegraf"/>
              </a:rPr>
              <a:t>Avoid getting too big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159208"/>
            <a:ext cx="16848189" cy="7627042"/>
            <a:chOff x="0" y="0"/>
            <a:chExt cx="9323551" cy="4220698"/>
          </a:xfrm>
        </p:grpSpPr>
        <p:sp>
          <p:nvSpPr>
            <p:cNvPr id="3" name="Freeform 3"/>
            <p:cNvSpPr/>
            <p:nvPr/>
          </p:nvSpPr>
          <p:spPr>
            <a:xfrm>
              <a:off x="0" y="0"/>
              <a:ext cx="9323551" cy="4220698"/>
            </a:xfrm>
            <a:custGeom>
              <a:avLst/>
              <a:gdLst/>
              <a:ahLst/>
              <a:cxnLst/>
              <a:rect l="l" t="t" r="r" b="b"/>
              <a:pathLst>
                <a:path w="9323551" h="4220698">
                  <a:moveTo>
                    <a:pt x="9199090" y="4220697"/>
                  </a:moveTo>
                  <a:lnTo>
                    <a:pt x="124460" y="4220697"/>
                  </a:lnTo>
                  <a:cubicBezTo>
                    <a:pt x="55880" y="4220697"/>
                    <a:pt x="0" y="4164817"/>
                    <a:pt x="0" y="4096238"/>
                  </a:cubicBezTo>
                  <a:lnTo>
                    <a:pt x="0" y="124460"/>
                  </a:lnTo>
                  <a:cubicBezTo>
                    <a:pt x="0" y="55880"/>
                    <a:pt x="55880" y="0"/>
                    <a:pt x="124460" y="0"/>
                  </a:cubicBezTo>
                  <a:lnTo>
                    <a:pt x="9199091" y="0"/>
                  </a:lnTo>
                  <a:cubicBezTo>
                    <a:pt x="9267671" y="0"/>
                    <a:pt x="9323551" y="55880"/>
                    <a:pt x="9323551" y="124460"/>
                  </a:cubicBezTo>
                  <a:lnTo>
                    <a:pt x="9323551" y="4096238"/>
                  </a:lnTo>
                  <a:cubicBezTo>
                    <a:pt x="9323551" y="4164817"/>
                    <a:pt x="9267671" y="4220698"/>
                    <a:pt x="9199091" y="4220698"/>
                  </a:cubicBezTo>
                </a:path>
              </a:pathLst>
            </a:custGeom>
            <a:solidFill>
              <a:srgbClr val="EDEDED"/>
            </a:solidFill>
          </p:spPr>
        </p:sp>
      </p:grpSp>
      <p:sp>
        <p:nvSpPr>
          <p:cNvPr id="4" name="TextBox 4"/>
          <p:cNvSpPr txBox="1"/>
          <p:nvPr/>
        </p:nvSpPr>
        <p:spPr>
          <a:xfrm>
            <a:off x="559136" y="354505"/>
            <a:ext cx="7002283"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Benefits of SOAR</a:t>
            </a:r>
          </a:p>
        </p:txBody>
      </p:sp>
      <p:sp>
        <p:nvSpPr>
          <p:cNvPr id="5" name="TextBox 5"/>
          <p:cNvSpPr txBox="1"/>
          <p:nvPr/>
        </p:nvSpPr>
        <p:spPr>
          <a:xfrm>
            <a:off x="559136" y="1370716"/>
            <a:ext cx="16005484" cy="422275"/>
          </a:xfrm>
          <a:prstGeom prst="rect">
            <a:avLst/>
          </a:prstGeom>
        </p:spPr>
        <p:txBody>
          <a:bodyPr lIns="0" tIns="0" rIns="0" bIns="0" rtlCol="0" anchor="t">
            <a:spAutoFit/>
          </a:bodyPr>
          <a:lstStyle/>
          <a:p>
            <a:pPr marL="0" lvl="0" indent="0">
              <a:lnSpc>
                <a:spcPts val="3499"/>
              </a:lnSpc>
              <a:spcBef>
                <a:spcPct val="0"/>
              </a:spcBef>
            </a:pPr>
            <a:r>
              <a:rPr lang="en-US" sz="2499">
                <a:solidFill>
                  <a:srgbClr val="000000"/>
                </a:solidFill>
                <a:latin typeface="DM Sans"/>
              </a:rPr>
              <a:t>SOAR system has many advantages.</a:t>
            </a:r>
          </a:p>
        </p:txBody>
      </p:sp>
      <p:sp>
        <p:nvSpPr>
          <p:cNvPr id="6" name="TextBox 6"/>
          <p:cNvSpPr txBox="1"/>
          <p:nvPr/>
        </p:nvSpPr>
        <p:spPr>
          <a:xfrm>
            <a:off x="1028700" y="2684230"/>
            <a:ext cx="11580254" cy="3187700"/>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000000"/>
                </a:solidFill>
                <a:latin typeface="Telegraf"/>
              </a:rPr>
              <a:t>Faster incident detection and reaction times</a:t>
            </a:r>
          </a:p>
          <a:p>
            <a:pPr marL="431799" lvl="1" indent="-215899">
              <a:lnSpc>
                <a:spcPts val="2799"/>
              </a:lnSpc>
              <a:buFont typeface="Arial"/>
              <a:buChar char="•"/>
            </a:pPr>
            <a:r>
              <a:rPr lang="en-US" sz="1999">
                <a:solidFill>
                  <a:srgbClr val="000000"/>
                </a:solidFill>
                <a:latin typeface="Telegraf"/>
              </a:rPr>
              <a:t>Simplified management</a:t>
            </a:r>
          </a:p>
          <a:p>
            <a:pPr marL="431799" lvl="1" indent="-215899">
              <a:lnSpc>
                <a:spcPts val="2799"/>
              </a:lnSpc>
              <a:buFont typeface="Arial"/>
              <a:buChar char="•"/>
            </a:pPr>
            <a:r>
              <a:rPr lang="en-US" sz="1999">
                <a:solidFill>
                  <a:srgbClr val="000000"/>
                </a:solidFill>
                <a:latin typeface="Telegraf"/>
              </a:rPr>
              <a:t>Consistency - SOAR never sleeps</a:t>
            </a:r>
          </a:p>
          <a:p>
            <a:pPr marL="431799" lvl="1" indent="-215899">
              <a:lnSpc>
                <a:spcPts val="2799"/>
              </a:lnSpc>
              <a:buFont typeface="Arial"/>
              <a:buChar char="•"/>
            </a:pPr>
            <a:r>
              <a:rPr lang="en-US" sz="1999">
                <a:solidFill>
                  <a:srgbClr val="000000"/>
                </a:solidFill>
                <a:latin typeface="Telegraf"/>
              </a:rPr>
              <a:t>Efficiency</a:t>
            </a:r>
          </a:p>
          <a:p>
            <a:pPr marL="431799" lvl="1" indent="-215899">
              <a:lnSpc>
                <a:spcPts val="2799"/>
              </a:lnSpc>
              <a:buFont typeface="Arial"/>
              <a:buChar char="•"/>
            </a:pPr>
            <a:r>
              <a:rPr lang="en-US" sz="1999">
                <a:solidFill>
                  <a:srgbClr val="000000"/>
                </a:solidFill>
                <a:latin typeface="Telegraf"/>
              </a:rPr>
              <a:t>Integration - Subsystems integration</a:t>
            </a:r>
          </a:p>
          <a:p>
            <a:pPr marL="431799" lvl="1" indent="-215899">
              <a:lnSpc>
                <a:spcPts val="2799"/>
              </a:lnSpc>
              <a:buFont typeface="Arial"/>
              <a:buChar char="•"/>
            </a:pPr>
            <a:r>
              <a:rPr lang="en-US" sz="1999">
                <a:solidFill>
                  <a:srgbClr val="000000"/>
                </a:solidFill>
                <a:latin typeface="Telegraf"/>
              </a:rPr>
              <a:t>Threat Intelligence Utilization - Reduced false positive</a:t>
            </a:r>
          </a:p>
          <a:p>
            <a:pPr marL="431799" lvl="1" indent="-215899">
              <a:lnSpc>
                <a:spcPts val="2799"/>
              </a:lnSpc>
              <a:buFont typeface="Arial"/>
              <a:buChar char="•"/>
            </a:pPr>
            <a:r>
              <a:rPr lang="en-US" sz="1999">
                <a:solidFill>
                  <a:srgbClr val="000000"/>
                </a:solidFill>
                <a:latin typeface="Telegraf"/>
              </a:rPr>
              <a:t>Lowered costs</a:t>
            </a:r>
          </a:p>
          <a:p>
            <a:pPr marL="431799" lvl="1" indent="-215899">
              <a:lnSpc>
                <a:spcPts val="2799"/>
              </a:lnSpc>
              <a:buFont typeface="Arial"/>
              <a:buChar char="•"/>
            </a:pPr>
            <a:r>
              <a:rPr lang="en-US" sz="1999">
                <a:solidFill>
                  <a:srgbClr val="000000"/>
                </a:solidFill>
                <a:latin typeface="Telegraf"/>
              </a:rPr>
              <a:t>Metrics and Reporting</a:t>
            </a:r>
          </a:p>
          <a:p>
            <a:pPr marL="431799" lvl="1" indent="-215899" algn="l">
              <a:lnSpc>
                <a:spcPts val="2799"/>
              </a:lnSpc>
              <a:buFont typeface="Arial"/>
              <a:buChar char="•"/>
            </a:pPr>
            <a:r>
              <a:rPr lang="en-US" sz="1999">
                <a:solidFill>
                  <a:srgbClr val="000000"/>
                </a:solidFill>
                <a:latin typeface="Telegraf"/>
              </a:rPr>
              <a:t>Reduced Dwell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174362"/>
            <a:ext cx="16848189" cy="6443155"/>
            <a:chOff x="0" y="0"/>
            <a:chExt cx="9323551" cy="3565551"/>
          </a:xfrm>
        </p:grpSpPr>
        <p:sp>
          <p:nvSpPr>
            <p:cNvPr id="3" name="Freeform 3"/>
            <p:cNvSpPr/>
            <p:nvPr/>
          </p:nvSpPr>
          <p:spPr>
            <a:xfrm>
              <a:off x="0" y="0"/>
              <a:ext cx="9323551" cy="3565551"/>
            </a:xfrm>
            <a:custGeom>
              <a:avLst/>
              <a:gdLst/>
              <a:ahLst/>
              <a:cxnLst/>
              <a:rect l="l" t="t" r="r" b="b"/>
              <a:pathLst>
                <a:path w="9323551" h="3565551">
                  <a:moveTo>
                    <a:pt x="9199090" y="3565551"/>
                  </a:moveTo>
                  <a:lnTo>
                    <a:pt x="124460" y="3565551"/>
                  </a:lnTo>
                  <a:cubicBezTo>
                    <a:pt x="55880" y="3565551"/>
                    <a:pt x="0" y="3509671"/>
                    <a:pt x="0" y="3441091"/>
                  </a:cubicBezTo>
                  <a:lnTo>
                    <a:pt x="0" y="124460"/>
                  </a:lnTo>
                  <a:cubicBezTo>
                    <a:pt x="0" y="55880"/>
                    <a:pt x="55880" y="0"/>
                    <a:pt x="124460" y="0"/>
                  </a:cubicBezTo>
                  <a:lnTo>
                    <a:pt x="9199091" y="0"/>
                  </a:lnTo>
                  <a:cubicBezTo>
                    <a:pt x="9267671" y="0"/>
                    <a:pt x="9323551" y="55880"/>
                    <a:pt x="9323551" y="124460"/>
                  </a:cubicBezTo>
                  <a:lnTo>
                    <a:pt x="9323551" y="3441092"/>
                  </a:lnTo>
                  <a:cubicBezTo>
                    <a:pt x="9323551" y="3509671"/>
                    <a:pt x="9267671" y="3565551"/>
                    <a:pt x="9199091" y="3565551"/>
                  </a:cubicBezTo>
                </a:path>
              </a:pathLst>
            </a:custGeom>
            <a:solidFill>
              <a:srgbClr val="EDEDED"/>
            </a:solidFill>
          </p:spPr>
        </p:sp>
      </p:grpSp>
      <p:sp>
        <p:nvSpPr>
          <p:cNvPr id="4" name="Freeform 4"/>
          <p:cNvSpPr/>
          <p:nvPr/>
        </p:nvSpPr>
        <p:spPr>
          <a:xfrm>
            <a:off x="737013" y="2755484"/>
            <a:ext cx="13374791" cy="5041162"/>
          </a:xfrm>
          <a:custGeom>
            <a:avLst/>
            <a:gdLst/>
            <a:ahLst/>
            <a:cxnLst/>
            <a:rect l="l" t="t" r="r" b="b"/>
            <a:pathLst>
              <a:path w="13374791" h="5041162">
                <a:moveTo>
                  <a:pt x="0" y="0"/>
                </a:moveTo>
                <a:lnTo>
                  <a:pt x="13374791" y="0"/>
                </a:lnTo>
                <a:lnTo>
                  <a:pt x="13374791" y="5041163"/>
                </a:lnTo>
                <a:lnTo>
                  <a:pt x="0" y="5041163"/>
                </a:lnTo>
                <a:lnTo>
                  <a:pt x="0" y="0"/>
                </a:lnTo>
                <a:close/>
              </a:path>
            </a:pathLst>
          </a:custGeom>
          <a:blipFill>
            <a:blip r:embed="rId2"/>
            <a:stretch>
              <a:fillRect/>
            </a:stretch>
          </a:blipFill>
        </p:spPr>
      </p:sp>
      <p:sp>
        <p:nvSpPr>
          <p:cNvPr id="5" name="TextBox 5"/>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Soar typical incident workflow</a:t>
            </a:r>
          </a:p>
        </p:txBody>
      </p:sp>
      <p:sp>
        <p:nvSpPr>
          <p:cNvPr id="6" name="TextBox 6"/>
          <p:cNvSpPr txBox="1"/>
          <p:nvPr/>
        </p:nvSpPr>
        <p:spPr>
          <a:xfrm>
            <a:off x="559136" y="1418712"/>
            <a:ext cx="16005484" cy="422275"/>
          </a:xfrm>
          <a:prstGeom prst="rect">
            <a:avLst/>
          </a:prstGeom>
        </p:spPr>
        <p:txBody>
          <a:bodyPr lIns="0" tIns="0" rIns="0" bIns="0" rtlCol="0" anchor="t">
            <a:spAutoFit/>
          </a:bodyPr>
          <a:lstStyle/>
          <a:p>
            <a:pPr marL="0" lvl="0" indent="0">
              <a:lnSpc>
                <a:spcPts val="3499"/>
              </a:lnSpc>
              <a:spcBef>
                <a:spcPct val="0"/>
              </a:spcBef>
            </a:pPr>
            <a:r>
              <a:rPr lang="en-US" sz="2499">
                <a:solidFill>
                  <a:srgbClr val="000000"/>
                </a:solidFill>
                <a:latin typeface="DM Sans"/>
              </a:rPr>
              <a:t>Playbooks are your tasks and workflows that function according to rules, events, triggers you 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159208"/>
            <a:ext cx="9216919" cy="7627042"/>
            <a:chOff x="0" y="0"/>
            <a:chExt cx="5100513" cy="4220698"/>
          </a:xfrm>
        </p:grpSpPr>
        <p:sp>
          <p:nvSpPr>
            <p:cNvPr id="3" name="Freeform 3">
              <a:hlinkClick r:id="rId2" tooltip="https://www.statista.com/forecasts/1280009/cost-cybercrime-worldwide#:~:text=Between%202023%20and%202028%2C%20the,reach%2013.82%20trillion%20U.S.%20dollars."/>
            </p:cNvPr>
            <p:cNvSpPr/>
            <p:nvPr/>
          </p:nvSpPr>
          <p:spPr>
            <a:xfrm>
              <a:off x="0" y="0"/>
              <a:ext cx="5100513" cy="4220698"/>
            </a:xfrm>
            <a:custGeom>
              <a:avLst/>
              <a:gdLst/>
              <a:ahLst/>
              <a:cxnLst/>
              <a:rect l="l" t="t" r="r" b="b"/>
              <a:pathLst>
                <a:path w="5100513" h="4220698">
                  <a:moveTo>
                    <a:pt x="4976053" y="4220697"/>
                  </a:moveTo>
                  <a:lnTo>
                    <a:pt x="124460" y="4220697"/>
                  </a:lnTo>
                  <a:cubicBezTo>
                    <a:pt x="55880" y="4220697"/>
                    <a:pt x="0" y="4164817"/>
                    <a:pt x="0" y="4096238"/>
                  </a:cubicBezTo>
                  <a:lnTo>
                    <a:pt x="0" y="124460"/>
                  </a:lnTo>
                  <a:cubicBezTo>
                    <a:pt x="0" y="55880"/>
                    <a:pt x="55880" y="0"/>
                    <a:pt x="124460" y="0"/>
                  </a:cubicBezTo>
                  <a:lnTo>
                    <a:pt x="4976054" y="0"/>
                  </a:lnTo>
                  <a:cubicBezTo>
                    <a:pt x="5044634" y="0"/>
                    <a:pt x="5100513" y="55880"/>
                    <a:pt x="5100513" y="124460"/>
                  </a:cubicBezTo>
                  <a:lnTo>
                    <a:pt x="5100513" y="4096238"/>
                  </a:lnTo>
                  <a:cubicBezTo>
                    <a:pt x="5100513" y="4164817"/>
                    <a:pt x="5044634" y="4220698"/>
                    <a:pt x="4976054" y="4220698"/>
                  </a:cubicBezTo>
                </a:path>
              </a:pathLst>
            </a:custGeom>
            <a:solidFill>
              <a:srgbClr val="EDEDED"/>
            </a:solidFill>
          </p:spPr>
        </p:sp>
      </p:grpSp>
      <p:sp>
        <p:nvSpPr>
          <p:cNvPr id="4" name="Freeform 4"/>
          <p:cNvSpPr/>
          <p:nvPr/>
        </p:nvSpPr>
        <p:spPr>
          <a:xfrm>
            <a:off x="9776055" y="2159208"/>
            <a:ext cx="8495504" cy="5807473"/>
          </a:xfrm>
          <a:custGeom>
            <a:avLst/>
            <a:gdLst/>
            <a:ahLst/>
            <a:cxnLst/>
            <a:rect l="l" t="t" r="r" b="b"/>
            <a:pathLst>
              <a:path w="8495504" h="5807473">
                <a:moveTo>
                  <a:pt x="0" y="0"/>
                </a:moveTo>
                <a:lnTo>
                  <a:pt x="8495504" y="0"/>
                </a:lnTo>
                <a:lnTo>
                  <a:pt x="8495504" y="5807473"/>
                </a:lnTo>
                <a:lnTo>
                  <a:pt x="0" y="5807473"/>
                </a:lnTo>
                <a:lnTo>
                  <a:pt x="0" y="0"/>
                </a:lnTo>
                <a:close/>
              </a:path>
            </a:pathLst>
          </a:custGeom>
          <a:blipFill>
            <a:blip r:embed="rId3"/>
            <a:stretch>
              <a:fillRect/>
            </a:stretch>
          </a:blipFill>
        </p:spPr>
      </p:sp>
      <p:sp>
        <p:nvSpPr>
          <p:cNvPr id="5" name="TextBox 5"/>
          <p:cNvSpPr txBox="1"/>
          <p:nvPr/>
        </p:nvSpPr>
        <p:spPr>
          <a:xfrm>
            <a:off x="559136" y="354505"/>
            <a:ext cx="7002283"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Why we need to SOAR</a:t>
            </a:r>
          </a:p>
        </p:txBody>
      </p:sp>
      <p:sp>
        <p:nvSpPr>
          <p:cNvPr id="6" name="TextBox 6"/>
          <p:cNvSpPr txBox="1"/>
          <p:nvPr/>
        </p:nvSpPr>
        <p:spPr>
          <a:xfrm>
            <a:off x="304800" y="1462936"/>
            <a:ext cx="5435512" cy="448841"/>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0000"/>
                </a:solidFill>
                <a:latin typeface="DM Sans"/>
              </a:rPr>
              <a:t>Why do we need SOAR system?</a:t>
            </a:r>
          </a:p>
        </p:txBody>
      </p:sp>
      <p:sp>
        <p:nvSpPr>
          <p:cNvPr id="7" name="TextBox 7"/>
          <p:cNvSpPr txBox="1"/>
          <p:nvPr/>
        </p:nvSpPr>
        <p:spPr>
          <a:xfrm>
            <a:off x="911913" y="2486590"/>
            <a:ext cx="8480938" cy="7146925"/>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DM Sans"/>
              </a:rPr>
              <a:t>Between 2023 and 2028, the global estimated cost of cyber crime was forecast to increase by 5.7 trillion U.S. dollars in total. This represents an increase of 69.94 percent. According to the latest estimates, by 2028, the cost of cybercrime worldwide will reach 13.82 trillion U.S. dollars.Aug 9, 2023. A large percentage of this attack is carried out by automating</a:t>
            </a: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800"/>
              </a:lnSpc>
              <a:spcBef>
                <a:spcPct val="0"/>
              </a:spcBef>
            </a:pPr>
            <a:endParaRPr lang="en-US" sz="2000">
              <a:solidFill>
                <a:srgbClr val="000000"/>
              </a:solidFill>
              <a:latin typeface="DM Sans"/>
            </a:endParaRPr>
          </a:p>
          <a:p>
            <a:pPr>
              <a:lnSpc>
                <a:spcPts val="2100"/>
              </a:lnSpc>
              <a:spcBef>
                <a:spcPct val="0"/>
              </a:spcBef>
            </a:pPr>
            <a:r>
              <a:rPr lang="en-US" sz="1500">
                <a:solidFill>
                  <a:srgbClr val="000000"/>
                </a:solidFill>
                <a:latin typeface="DM Sans"/>
              </a:rPr>
              <a:t>https://www.statista.com/forecasts/1280009/cost-cybercrime-worldwide#:~:text=Between%202023%20and%202028%2C%20the,reach%2013.82%20trillion%20U.S.%20dollars.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1036" y="2324100"/>
            <a:ext cx="9582628" cy="7099092"/>
            <a:chOff x="0" y="0"/>
            <a:chExt cx="5302892" cy="3928538"/>
          </a:xfrm>
        </p:grpSpPr>
        <p:sp>
          <p:nvSpPr>
            <p:cNvPr id="3" name="Freeform 3">
              <a:hlinkClick r:id="rId2" tooltip="https://www.malwarebytes.com"/>
            </p:cNvPr>
            <p:cNvSpPr/>
            <p:nvPr/>
          </p:nvSpPr>
          <p:spPr>
            <a:xfrm>
              <a:off x="0" y="0"/>
              <a:ext cx="5302892" cy="3928538"/>
            </a:xfrm>
            <a:custGeom>
              <a:avLst/>
              <a:gdLst/>
              <a:ahLst/>
              <a:cxnLst/>
              <a:rect l="l" t="t" r="r" b="b"/>
              <a:pathLst>
                <a:path w="5302892" h="3928538">
                  <a:moveTo>
                    <a:pt x="5178432" y="3928538"/>
                  </a:moveTo>
                  <a:lnTo>
                    <a:pt x="124460" y="3928538"/>
                  </a:lnTo>
                  <a:cubicBezTo>
                    <a:pt x="55880" y="3928538"/>
                    <a:pt x="0" y="3872658"/>
                    <a:pt x="0" y="3804078"/>
                  </a:cubicBezTo>
                  <a:lnTo>
                    <a:pt x="0" y="124460"/>
                  </a:lnTo>
                  <a:cubicBezTo>
                    <a:pt x="0" y="55880"/>
                    <a:pt x="55880" y="0"/>
                    <a:pt x="124460" y="0"/>
                  </a:cubicBezTo>
                  <a:lnTo>
                    <a:pt x="5178432" y="0"/>
                  </a:lnTo>
                  <a:cubicBezTo>
                    <a:pt x="5247012" y="0"/>
                    <a:pt x="5302892" y="55880"/>
                    <a:pt x="5302892" y="124460"/>
                  </a:cubicBezTo>
                  <a:lnTo>
                    <a:pt x="5302892" y="3804078"/>
                  </a:lnTo>
                  <a:cubicBezTo>
                    <a:pt x="5302892" y="3872658"/>
                    <a:pt x="5247012" y="3928538"/>
                    <a:pt x="5178432" y="3928538"/>
                  </a:cubicBezTo>
                </a:path>
              </a:pathLst>
            </a:custGeom>
            <a:solidFill>
              <a:srgbClr val="EDEDED"/>
            </a:solidFill>
          </p:spPr>
        </p:sp>
      </p:grpSp>
      <p:sp>
        <p:nvSpPr>
          <p:cNvPr id="4" name="Freeform 4"/>
          <p:cNvSpPr/>
          <p:nvPr/>
        </p:nvSpPr>
        <p:spPr>
          <a:xfrm>
            <a:off x="10354142" y="2324100"/>
            <a:ext cx="6611251" cy="4588136"/>
          </a:xfrm>
          <a:custGeom>
            <a:avLst/>
            <a:gdLst/>
            <a:ahLst/>
            <a:cxnLst/>
            <a:rect l="l" t="t" r="r" b="b"/>
            <a:pathLst>
              <a:path w="6611251" h="4588136">
                <a:moveTo>
                  <a:pt x="0" y="0"/>
                </a:moveTo>
                <a:lnTo>
                  <a:pt x="6611251" y="0"/>
                </a:lnTo>
                <a:lnTo>
                  <a:pt x="6611251" y="4588136"/>
                </a:lnTo>
                <a:lnTo>
                  <a:pt x="0" y="4588136"/>
                </a:lnTo>
                <a:lnTo>
                  <a:pt x="0" y="0"/>
                </a:lnTo>
                <a:close/>
              </a:path>
            </a:pathLst>
          </a:custGeom>
          <a:blipFill>
            <a:blip r:embed="rId3"/>
            <a:stretch>
              <a:fillRect/>
            </a:stretch>
          </a:blipFill>
        </p:spPr>
      </p:sp>
      <p:sp>
        <p:nvSpPr>
          <p:cNvPr id="5" name="TextBox 5"/>
          <p:cNvSpPr txBox="1"/>
          <p:nvPr/>
        </p:nvSpPr>
        <p:spPr>
          <a:xfrm>
            <a:off x="559136" y="354505"/>
            <a:ext cx="7002283" cy="780968"/>
          </a:xfrm>
          <a:prstGeom prst="rect">
            <a:avLst/>
          </a:prstGeom>
        </p:spPr>
        <p:txBody>
          <a:bodyPr lIns="0" tIns="0" rIns="0" bIns="0" rtlCol="0" anchor="t">
            <a:spAutoFit/>
          </a:bodyPr>
          <a:lstStyle/>
          <a:p>
            <a:pPr marL="0" lvl="0" indent="0">
              <a:lnSpc>
                <a:spcPts val="6300"/>
              </a:lnSpc>
              <a:spcBef>
                <a:spcPct val="0"/>
              </a:spcBef>
            </a:pPr>
            <a:r>
              <a:rPr lang="en-US" sz="4500" spc="-45" dirty="0">
                <a:solidFill>
                  <a:srgbClr val="000000"/>
                </a:solidFill>
                <a:latin typeface="DM Sans Bold"/>
              </a:rPr>
              <a:t>Type of </a:t>
            </a:r>
            <a:r>
              <a:rPr lang="en-US" sz="4500" spc="-45" dirty="0" err="1">
                <a:solidFill>
                  <a:srgbClr val="000000"/>
                </a:solidFill>
                <a:latin typeface="DM Sans Bold"/>
              </a:rPr>
              <a:t>CaaS</a:t>
            </a:r>
            <a:endParaRPr lang="en-US" sz="4500" spc="-45" dirty="0">
              <a:solidFill>
                <a:srgbClr val="000000"/>
              </a:solidFill>
              <a:latin typeface="DM Sans Bold"/>
            </a:endParaRPr>
          </a:p>
        </p:txBody>
      </p:sp>
      <p:sp>
        <p:nvSpPr>
          <p:cNvPr id="6" name="TextBox 6"/>
          <p:cNvSpPr txBox="1"/>
          <p:nvPr/>
        </p:nvSpPr>
        <p:spPr>
          <a:xfrm>
            <a:off x="990600" y="3848080"/>
            <a:ext cx="8940507" cy="1425575"/>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000000"/>
                </a:solidFill>
                <a:latin typeface="Telegraf Bold"/>
              </a:rPr>
              <a:t>Ransomware-as-a-Service (RaaS)</a:t>
            </a:r>
          </a:p>
          <a:p>
            <a:pPr marL="431799" lvl="1" indent="-215899">
              <a:lnSpc>
                <a:spcPts val="2799"/>
              </a:lnSpc>
              <a:buFont typeface="Arial"/>
              <a:buChar char="•"/>
            </a:pPr>
            <a:r>
              <a:rPr lang="en-US" sz="1999">
                <a:solidFill>
                  <a:srgbClr val="000000"/>
                </a:solidFill>
                <a:latin typeface="Telegraf"/>
              </a:rPr>
              <a:t>DDoS-as-a-Service</a:t>
            </a:r>
          </a:p>
          <a:p>
            <a:pPr marL="431799" lvl="1" indent="-215899">
              <a:lnSpc>
                <a:spcPts val="2799"/>
              </a:lnSpc>
              <a:buFont typeface="Arial"/>
              <a:buChar char="•"/>
            </a:pPr>
            <a:r>
              <a:rPr lang="en-US" sz="1999">
                <a:solidFill>
                  <a:srgbClr val="000000"/>
                </a:solidFill>
                <a:latin typeface="Telegraf"/>
              </a:rPr>
              <a:t>Phishing-as-a-Service (PhaaS)</a:t>
            </a:r>
          </a:p>
          <a:p>
            <a:pPr marL="431799" lvl="1" indent="-215899" algn="l">
              <a:lnSpc>
                <a:spcPts val="2799"/>
              </a:lnSpc>
              <a:buFont typeface="Arial"/>
              <a:buChar char="•"/>
            </a:pPr>
            <a:r>
              <a:rPr lang="en-US" sz="1999">
                <a:solidFill>
                  <a:srgbClr val="000000"/>
                </a:solidFill>
                <a:latin typeface="Telegraf"/>
              </a:rPr>
              <a:t>Malware-as-a-Service (MaaS)</a:t>
            </a:r>
          </a:p>
        </p:txBody>
      </p:sp>
      <p:sp>
        <p:nvSpPr>
          <p:cNvPr id="7" name="TextBox 7"/>
          <p:cNvSpPr txBox="1"/>
          <p:nvPr/>
        </p:nvSpPr>
        <p:spPr>
          <a:xfrm>
            <a:off x="559136" y="1480680"/>
            <a:ext cx="16005484" cy="428194"/>
          </a:xfrm>
          <a:prstGeom prst="rect">
            <a:avLst/>
          </a:prstGeom>
        </p:spPr>
        <p:txBody>
          <a:bodyPr lIns="0" tIns="0" rIns="0" bIns="0" rtlCol="0" anchor="t">
            <a:spAutoFit/>
          </a:bodyPr>
          <a:lstStyle/>
          <a:p>
            <a:pPr>
              <a:lnSpc>
                <a:spcPts val="3499"/>
              </a:lnSpc>
            </a:pPr>
            <a:r>
              <a:rPr lang="en-US" sz="2499" dirty="0">
                <a:solidFill>
                  <a:srgbClr val="000000"/>
                </a:solidFill>
                <a:latin typeface="DM Sans"/>
              </a:rPr>
              <a:t>Cybercrime-as-a-Service is an umbrella term that includes multiple varieties</a:t>
            </a:r>
            <a:r>
              <a:rPr lang="en-US" sz="2499" dirty="0" smtClean="0">
                <a:solidFill>
                  <a:srgbClr val="000000"/>
                </a:solidFill>
                <a:latin typeface="DM Sans"/>
              </a:rPr>
              <a:t>.</a:t>
            </a:r>
            <a:endParaRPr lang="en-US" sz="2499" dirty="0">
              <a:solidFill>
                <a:srgbClr val="000000"/>
              </a:solidFill>
              <a:latin typeface="DM Sans"/>
            </a:endParaRPr>
          </a:p>
        </p:txBody>
      </p:sp>
      <p:sp>
        <p:nvSpPr>
          <p:cNvPr id="8" name="TextBox 8"/>
          <p:cNvSpPr txBox="1"/>
          <p:nvPr/>
        </p:nvSpPr>
        <p:spPr>
          <a:xfrm>
            <a:off x="806475" y="3266634"/>
            <a:ext cx="6431405" cy="422221"/>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a:rPr>
              <a:t>These are the most common types of CaaS:</a:t>
            </a:r>
          </a:p>
        </p:txBody>
      </p:sp>
      <p:sp>
        <p:nvSpPr>
          <p:cNvPr id="9" name="TextBox 9"/>
          <p:cNvSpPr txBox="1"/>
          <p:nvPr/>
        </p:nvSpPr>
        <p:spPr>
          <a:xfrm>
            <a:off x="10862775" y="7293236"/>
            <a:ext cx="2484888" cy="273604"/>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DM Sans"/>
              </a:rPr>
              <a:t>https://malwarebytes.com</a:t>
            </a:r>
          </a:p>
        </p:txBody>
      </p:sp>
      <p:sp>
        <p:nvSpPr>
          <p:cNvPr id="10" name="TextBox 10"/>
          <p:cNvSpPr txBox="1"/>
          <p:nvPr/>
        </p:nvSpPr>
        <p:spPr>
          <a:xfrm>
            <a:off x="990600" y="7063353"/>
            <a:ext cx="8343355" cy="2111375"/>
          </a:xfrm>
          <a:prstGeom prst="rect">
            <a:avLst/>
          </a:prstGeom>
        </p:spPr>
        <p:txBody>
          <a:bodyPr lIns="0" tIns="0" rIns="0" bIns="0" rtlCol="0" anchor="t">
            <a:spAutoFit/>
          </a:bodyPr>
          <a:lstStyle/>
          <a:p>
            <a:pPr>
              <a:lnSpc>
                <a:spcPts val="2800"/>
              </a:lnSpc>
            </a:pPr>
            <a:r>
              <a:rPr lang="en-US" sz="2000">
                <a:solidFill>
                  <a:srgbClr val="000000"/>
                </a:solidFill>
                <a:latin typeface="DM Sans Bold"/>
              </a:rPr>
              <a:t>REvil</a:t>
            </a:r>
          </a:p>
          <a:p>
            <a:pPr>
              <a:lnSpc>
                <a:spcPts val="2800"/>
              </a:lnSpc>
            </a:pPr>
            <a:r>
              <a:rPr lang="en-US" sz="2000">
                <a:solidFill>
                  <a:srgbClr val="000000"/>
                </a:solidFill>
                <a:latin typeface="DM Sans"/>
              </a:rPr>
              <a:t>REvil, also known as Sodinokibi, was identified as the ransomware behind one of the </a:t>
            </a:r>
            <a:r>
              <a:rPr lang="en-US" sz="2000" u="sng">
                <a:solidFill>
                  <a:srgbClr val="000000"/>
                </a:solidFill>
                <a:latin typeface="DM Sans"/>
                <a:hlinkClick r:id="rId4" tooltip="https://www.bleepingcomputer.com/news/security/revil-ransomware-gang-claims-over-100-million-profit-in-a-year/"/>
              </a:rPr>
              <a:t>largest ransom demands on record: $10 million</a:t>
            </a:r>
            <a:r>
              <a:rPr lang="en-US" sz="2000">
                <a:solidFill>
                  <a:srgbClr val="000000"/>
                </a:solidFill>
                <a:latin typeface="DM Sans"/>
              </a:rPr>
              <a:t>. It is sold by criminal group </a:t>
            </a:r>
            <a:r>
              <a:rPr lang="en-US" sz="2000" u="sng">
                <a:solidFill>
                  <a:srgbClr val="000000"/>
                </a:solidFill>
                <a:latin typeface="DM Sans"/>
                <a:hlinkClick r:id="rId5" tooltip="https://www.crowdstrike.com/blog/pinchy-spider-adopts-big-game-hunting/"/>
              </a:rPr>
              <a:t>PINCHY SPIDER</a:t>
            </a:r>
            <a:r>
              <a:rPr lang="en-US" sz="2000">
                <a:solidFill>
                  <a:srgbClr val="000000"/>
                </a:solidFill>
                <a:latin typeface="DM Sans"/>
              </a:rPr>
              <a:t>, which sells RaaS under the affiliate model and typically takes 40% of the profits.</a:t>
            </a:r>
          </a:p>
          <a:p>
            <a:pPr>
              <a:lnSpc>
                <a:spcPts val="2800"/>
              </a:lnSpc>
              <a:spcBef>
                <a:spcPct val="0"/>
              </a:spcBef>
            </a:pPr>
            <a:endParaRPr lang="en-US" sz="200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6436" y="2201479"/>
            <a:ext cx="8938793" cy="7099092"/>
            <a:chOff x="0" y="0"/>
            <a:chExt cx="4946602" cy="3928538"/>
          </a:xfrm>
        </p:grpSpPr>
        <p:sp>
          <p:nvSpPr>
            <p:cNvPr id="3" name="Freeform 3">
              <a:hlinkClick r:id="rId2" tooltip="https://stats.cybergreen.net/country/mongolia/"/>
            </p:cNvPr>
            <p:cNvSpPr/>
            <p:nvPr/>
          </p:nvSpPr>
          <p:spPr>
            <a:xfrm>
              <a:off x="0" y="0"/>
              <a:ext cx="4946602" cy="3928538"/>
            </a:xfrm>
            <a:custGeom>
              <a:avLst/>
              <a:gdLst/>
              <a:ahLst/>
              <a:cxnLst/>
              <a:rect l="l" t="t" r="r" b="b"/>
              <a:pathLst>
                <a:path w="4946602" h="3928538">
                  <a:moveTo>
                    <a:pt x="4822142" y="3928538"/>
                  </a:moveTo>
                  <a:lnTo>
                    <a:pt x="124460" y="3928538"/>
                  </a:lnTo>
                  <a:cubicBezTo>
                    <a:pt x="55880" y="3928538"/>
                    <a:pt x="0" y="3872658"/>
                    <a:pt x="0" y="3804078"/>
                  </a:cubicBezTo>
                  <a:lnTo>
                    <a:pt x="0" y="124460"/>
                  </a:lnTo>
                  <a:cubicBezTo>
                    <a:pt x="0" y="55880"/>
                    <a:pt x="55880" y="0"/>
                    <a:pt x="124460" y="0"/>
                  </a:cubicBezTo>
                  <a:lnTo>
                    <a:pt x="4822142" y="0"/>
                  </a:lnTo>
                  <a:cubicBezTo>
                    <a:pt x="4890722" y="0"/>
                    <a:pt x="4946602" y="55880"/>
                    <a:pt x="4946602" y="124460"/>
                  </a:cubicBezTo>
                  <a:lnTo>
                    <a:pt x="4946602" y="3804078"/>
                  </a:lnTo>
                  <a:cubicBezTo>
                    <a:pt x="4946602" y="3872658"/>
                    <a:pt x="4890722" y="3928538"/>
                    <a:pt x="4822142" y="3928538"/>
                  </a:cubicBezTo>
                </a:path>
              </a:pathLst>
            </a:custGeom>
            <a:solidFill>
              <a:srgbClr val="EDEDED"/>
            </a:solidFill>
          </p:spPr>
        </p:sp>
      </p:grpSp>
      <p:sp>
        <p:nvSpPr>
          <p:cNvPr id="4" name="Freeform 4"/>
          <p:cNvSpPr/>
          <p:nvPr/>
        </p:nvSpPr>
        <p:spPr>
          <a:xfrm>
            <a:off x="9600583" y="2171700"/>
            <a:ext cx="8382617" cy="4599335"/>
          </a:xfrm>
          <a:custGeom>
            <a:avLst/>
            <a:gdLst/>
            <a:ahLst/>
            <a:cxnLst/>
            <a:rect l="l" t="t" r="r" b="b"/>
            <a:pathLst>
              <a:path w="8947541" h="4599335">
                <a:moveTo>
                  <a:pt x="0" y="0"/>
                </a:moveTo>
                <a:lnTo>
                  <a:pt x="8947541" y="0"/>
                </a:lnTo>
                <a:lnTo>
                  <a:pt x="8947541" y="4599335"/>
                </a:lnTo>
                <a:lnTo>
                  <a:pt x="0" y="4599335"/>
                </a:lnTo>
                <a:lnTo>
                  <a:pt x="0" y="0"/>
                </a:lnTo>
                <a:close/>
              </a:path>
            </a:pathLst>
          </a:custGeom>
          <a:blipFill>
            <a:blip r:embed="rId3"/>
            <a:stretch>
              <a:fillRect l="-442" r="-442"/>
            </a:stretch>
          </a:blipFill>
        </p:spPr>
      </p:sp>
      <p:sp>
        <p:nvSpPr>
          <p:cNvPr id="5" name="Freeform 5"/>
          <p:cNvSpPr/>
          <p:nvPr/>
        </p:nvSpPr>
        <p:spPr>
          <a:xfrm>
            <a:off x="831875" y="5983636"/>
            <a:ext cx="8469229" cy="2418061"/>
          </a:xfrm>
          <a:custGeom>
            <a:avLst/>
            <a:gdLst/>
            <a:ahLst/>
            <a:cxnLst/>
            <a:rect l="l" t="t" r="r" b="b"/>
            <a:pathLst>
              <a:path w="8469229" h="2418061">
                <a:moveTo>
                  <a:pt x="0" y="0"/>
                </a:moveTo>
                <a:lnTo>
                  <a:pt x="8469229" y="0"/>
                </a:lnTo>
                <a:lnTo>
                  <a:pt x="8469229" y="2418061"/>
                </a:lnTo>
                <a:lnTo>
                  <a:pt x="0" y="2418061"/>
                </a:lnTo>
                <a:lnTo>
                  <a:pt x="0" y="0"/>
                </a:lnTo>
                <a:close/>
              </a:path>
            </a:pathLst>
          </a:custGeom>
          <a:blipFill>
            <a:blip r:embed="rId4"/>
            <a:stretch>
              <a:fillRect/>
            </a:stretch>
          </a:blipFill>
        </p:spPr>
      </p:sp>
      <p:sp>
        <p:nvSpPr>
          <p:cNvPr id="6" name="TextBox 6"/>
          <p:cNvSpPr txBox="1"/>
          <p:nvPr/>
        </p:nvSpPr>
        <p:spPr>
          <a:xfrm>
            <a:off x="559136" y="354505"/>
            <a:ext cx="7002283" cy="780968"/>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Type of CaaS</a:t>
            </a:r>
          </a:p>
        </p:txBody>
      </p:sp>
      <p:sp>
        <p:nvSpPr>
          <p:cNvPr id="7" name="TextBox 7"/>
          <p:cNvSpPr txBox="1"/>
          <p:nvPr/>
        </p:nvSpPr>
        <p:spPr>
          <a:xfrm>
            <a:off x="1016000" y="3725459"/>
            <a:ext cx="11580254" cy="1425142"/>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000000"/>
                </a:solidFill>
                <a:latin typeface="Telegraf"/>
              </a:rPr>
              <a:t>Ransomware-as-a-Service (RaaS)</a:t>
            </a:r>
          </a:p>
          <a:p>
            <a:pPr marL="431799" lvl="1" indent="-215899">
              <a:lnSpc>
                <a:spcPts val="2799"/>
              </a:lnSpc>
              <a:buFont typeface="Arial"/>
              <a:buChar char="•"/>
            </a:pPr>
            <a:r>
              <a:rPr lang="en-US" sz="1999">
                <a:solidFill>
                  <a:srgbClr val="000000"/>
                </a:solidFill>
                <a:latin typeface="Telegraf Bold"/>
              </a:rPr>
              <a:t>DDoS-as-a-Service</a:t>
            </a:r>
          </a:p>
          <a:p>
            <a:pPr marL="431799" lvl="1" indent="-215899">
              <a:lnSpc>
                <a:spcPts val="2799"/>
              </a:lnSpc>
              <a:buFont typeface="Arial"/>
              <a:buChar char="•"/>
            </a:pPr>
            <a:r>
              <a:rPr lang="en-US" sz="1999">
                <a:solidFill>
                  <a:srgbClr val="000000"/>
                </a:solidFill>
                <a:latin typeface="Telegraf"/>
              </a:rPr>
              <a:t>Phishing-as-a-Service (PhaaS)</a:t>
            </a:r>
          </a:p>
          <a:p>
            <a:pPr marL="431799" lvl="1" indent="-215899" algn="l">
              <a:lnSpc>
                <a:spcPts val="2799"/>
              </a:lnSpc>
              <a:buFont typeface="Arial"/>
              <a:buChar char="•"/>
            </a:pPr>
            <a:r>
              <a:rPr lang="en-US" sz="1999">
                <a:solidFill>
                  <a:srgbClr val="000000"/>
                </a:solidFill>
                <a:latin typeface="Telegraf"/>
              </a:rPr>
              <a:t>Malware-as-a-Service (MaaS)</a:t>
            </a:r>
          </a:p>
        </p:txBody>
      </p:sp>
      <p:sp>
        <p:nvSpPr>
          <p:cNvPr id="8" name="TextBox 8"/>
          <p:cNvSpPr txBox="1"/>
          <p:nvPr/>
        </p:nvSpPr>
        <p:spPr>
          <a:xfrm>
            <a:off x="559136" y="1480680"/>
            <a:ext cx="16005484" cy="860317"/>
          </a:xfrm>
          <a:prstGeom prst="rect">
            <a:avLst/>
          </a:prstGeom>
        </p:spPr>
        <p:txBody>
          <a:bodyPr lIns="0" tIns="0" rIns="0" bIns="0" rtlCol="0" anchor="t">
            <a:spAutoFit/>
          </a:bodyPr>
          <a:lstStyle/>
          <a:p>
            <a:pPr>
              <a:lnSpc>
                <a:spcPts val="3499"/>
              </a:lnSpc>
            </a:pPr>
            <a:r>
              <a:rPr lang="en-US" sz="2499">
                <a:solidFill>
                  <a:srgbClr val="000000"/>
                </a:solidFill>
                <a:latin typeface="DM Sans"/>
              </a:rPr>
              <a:t>Cybercrime-as-a-Service is an umbrella term that includes multiple varieties.</a:t>
            </a:r>
          </a:p>
          <a:p>
            <a:pPr marL="0" lvl="0" indent="0">
              <a:lnSpc>
                <a:spcPts val="3499"/>
              </a:lnSpc>
              <a:spcBef>
                <a:spcPct val="0"/>
              </a:spcBef>
            </a:pPr>
            <a:endParaRPr lang="en-US" sz="2499">
              <a:solidFill>
                <a:srgbClr val="000000"/>
              </a:solidFill>
              <a:latin typeface="DM Sans"/>
            </a:endParaRPr>
          </a:p>
        </p:txBody>
      </p:sp>
      <p:sp>
        <p:nvSpPr>
          <p:cNvPr id="9" name="TextBox 9"/>
          <p:cNvSpPr txBox="1"/>
          <p:nvPr/>
        </p:nvSpPr>
        <p:spPr>
          <a:xfrm>
            <a:off x="831875" y="3144013"/>
            <a:ext cx="6431405" cy="422221"/>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a:rPr>
              <a:t>These are the most common types of CaaS:</a:t>
            </a:r>
          </a:p>
        </p:txBody>
      </p:sp>
      <p:sp>
        <p:nvSpPr>
          <p:cNvPr id="10" name="TextBox 10"/>
          <p:cNvSpPr txBox="1"/>
          <p:nvPr/>
        </p:nvSpPr>
        <p:spPr>
          <a:xfrm>
            <a:off x="1016000" y="8661582"/>
            <a:ext cx="4467008" cy="273604"/>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DM Sans"/>
              </a:rPr>
              <a:t>https://stats.cybergreen.net/country/mongolia/</a:t>
            </a:r>
          </a:p>
        </p:txBody>
      </p:sp>
      <p:sp>
        <p:nvSpPr>
          <p:cNvPr id="11" name="TextBox 11"/>
          <p:cNvSpPr txBox="1"/>
          <p:nvPr/>
        </p:nvSpPr>
        <p:spPr>
          <a:xfrm>
            <a:off x="9873407" y="7113935"/>
            <a:ext cx="8401893" cy="542871"/>
          </a:xfrm>
          <a:prstGeom prst="rect">
            <a:avLst/>
          </a:prstGeom>
        </p:spPr>
        <p:txBody>
          <a:bodyPr lIns="0" tIns="0" rIns="0" bIns="0" rtlCol="0" anchor="t">
            <a:spAutoFit/>
          </a:bodyPr>
          <a:lstStyle/>
          <a:p>
            <a:pPr>
              <a:lnSpc>
                <a:spcPts val="2100"/>
              </a:lnSpc>
            </a:pPr>
            <a:r>
              <a:rPr lang="en-US" sz="1500" u="sng">
                <a:solidFill>
                  <a:srgbClr val="000000"/>
                </a:solidFill>
                <a:latin typeface="Arimo"/>
                <a:hlinkClick r:id="rId5" tooltip="https://stats.cybergreen.net/country/mongolia/https://horizon.netscout.com/?atlas=summary&amp;filters=destination.region.MN&amp;y=2023"/>
              </a:rPr>
              <a:t>https://stats.cybergreen.net/country/mongolia/https://horizon.netscout.com/?atlas=summary&amp;filters=destination.region.MN&amp;y=2023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136" y="354505"/>
            <a:ext cx="7002283"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Implemented reasons</a:t>
            </a:r>
          </a:p>
        </p:txBody>
      </p:sp>
      <p:grpSp>
        <p:nvGrpSpPr>
          <p:cNvPr id="3" name="Group 3"/>
          <p:cNvGrpSpPr/>
          <p:nvPr/>
        </p:nvGrpSpPr>
        <p:grpSpPr>
          <a:xfrm>
            <a:off x="559136" y="2760097"/>
            <a:ext cx="17098012" cy="7099092"/>
            <a:chOff x="0" y="0"/>
            <a:chExt cx="9461799" cy="3928538"/>
          </a:xfrm>
        </p:grpSpPr>
        <p:sp>
          <p:nvSpPr>
            <p:cNvPr id="4" name="Freeform 4">
              <a:hlinkClick r:id="rId2" tooltip="https://stats.cybergreen.net/country/mongolia/"/>
            </p:cNvPr>
            <p:cNvSpPr/>
            <p:nvPr/>
          </p:nvSpPr>
          <p:spPr>
            <a:xfrm>
              <a:off x="0" y="0"/>
              <a:ext cx="9461800" cy="3928538"/>
            </a:xfrm>
            <a:custGeom>
              <a:avLst/>
              <a:gdLst/>
              <a:ahLst/>
              <a:cxnLst/>
              <a:rect l="l" t="t" r="r" b="b"/>
              <a:pathLst>
                <a:path w="9461800" h="3928538">
                  <a:moveTo>
                    <a:pt x="9337339" y="3928538"/>
                  </a:moveTo>
                  <a:lnTo>
                    <a:pt x="124460" y="3928538"/>
                  </a:lnTo>
                  <a:cubicBezTo>
                    <a:pt x="55880" y="3928538"/>
                    <a:pt x="0" y="3872658"/>
                    <a:pt x="0" y="3804078"/>
                  </a:cubicBezTo>
                  <a:lnTo>
                    <a:pt x="0" y="124460"/>
                  </a:lnTo>
                  <a:cubicBezTo>
                    <a:pt x="0" y="55880"/>
                    <a:pt x="55880" y="0"/>
                    <a:pt x="124460" y="0"/>
                  </a:cubicBezTo>
                  <a:lnTo>
                    <a:pt x="9337339" y="0"/>
                  </a:lnTo>
                  <a:cubicBezTo>
                    <a:pt x="9405920" y="0"/>
                    <a:pt x="9461800" y="55880"/>
                    <a:pt x="9461800" y="124460"/>
                  </a:cubicBezTo>
                  <a:lnTo>
                    <a:pt x="9461800" y="3804078"/>
                  </a:lnTo>
                  <a:cubicBezTo>
                    <a:pt x="9461800" y="3872658"/>
                    <a:pt x="9405920" y="3928538"/>
                    <a:pt x="9337339" y="3928538"/>
                  </a:cubicBezTo>
                </a:path>
              </a:pathLst>
            </a:custGeom>
            <a:solidFill>
              <a:srgbClr val="EDEDED"/>
            </a:solidFill>
          </p:spPr>
        </p:sp>
      </p:grpSp>
      <p:sp>
        <p:nvSpPr>
          <p:cNvPr id="5" name="TextBox 5"/>
          <p:cNvSpPr txBox="1"/>
          <p:nvPr/>
        </p:nvSpPr>
        <p:spPr>
          <a:xfrm>
            <a:off x="559136" y="1493801"/>
            <a:ext cx="17728864" cy="86042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We have a lot of systems we need to monitor, and we don't have the ability to do 24-hour regular monitoring and problem-solving on a case-by-case basis.</a:t>
            </a:r>
          </a:p>
        </p:txBody>
      </p:sp>
      <p:sp>
        <p:nvSpPr>
          <p:cNvPr id="6" name="TextBox 6"/>
          <p:cNvSpPr txBox="1"/>
          <p:nvPr/>
        </p:nvSpPr>
        <p:spPr>
          <a:xfrm>
            <a:off x="993279" y="3308703"/>
            <a:ext cx="16028746" cy="3927475"/>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DM Sans"/>
              </a:rPr>
              <a:t>For example, the following problems arise: </a:t>
            </a:r>
          </a:p>
          <a:p>
            <a:pPr marL="539748" lvl="1" indent="-269874">
              <a:lnSpc>
                <a:spcPts val="3499"/>
              </a:lnSpc>
              <a:buFont typeface="Arial"/>
              <a:buChar char="•"/>
            </a:pPr>
            <a:r>
              <a:rPr lang="en-US" sz="2499">
                <a:solidFill>
                  <a:srgbClr val="000000"/>
                </a:solidFill>
                <a:latin typeface="DM Sans"/>
              </a:rPr>
              <a:t>nighttime cyber-related attack</a:t>
            </a:r>
          </a:p>
          <a:p>
            <a:pPr marL="539748" lvl="1" indent="-269874">
              <a:lnSpc>
                <a:spcPts val="3499"/>
              </a:lnSpc>
              <a:buFont typeface="Arial"/>
              <a:buChar char="•"/>
            </a:pPr>
            <a:r>
              <a:rPr lang="en-US" sz="2499">
                <a:solidFill>
                  <a:srgbClr val="000000"/>
                </a:solidFill>
                <a:latin typeface="DM Sans"/>
              </a:rPr>
              <a:t>Some systems are not the responsibility of the Cyber ​​Security team. Therefore, there is a delay in working with the network team.</a:t>
            </a:r>
          </a:p>
          <a:p>
            <a:pPr marL="539748" lvl="1" indent="-269874">
              <a:lnSpc>
                <a:spcPts val="3499"/>
              </a:lnSpc>
              <a:buFont typeface="Arial"/>
              <a:buChar char="•"/>
            </a:pPr>
            <a:r>
              <a:rPr lang="en-US" sz="2499">
                <a:solidFill>
                  <a:srgbClr val="000000"/>
                </a:solidFill>
                <a:latin typeface="DM Sans"/>
              </a:rPr>
              <a:t>When the review is done by people, there is the problem of accidental omissions.</a:t>
            </a:r>
          </a:p>
          <a:p>
            <a:pPr>
              <a:lnSpc>
                <a:spcPts val="3499"/>
              </a:lnSpc>
            </a:pPr>
            <a:endParaRPr lang="en-US" sz="2499">
              <a:solidFill>
                <a:srgbClr val="000000"/>
              </a:solidFill>
              <a:latin typeface="DM Sans"/>
            </a:endParaRPr>
          </a:p>
          <a:p>
            <a:pPr>
              <a:lnSpc>
                <a:spcPts val="3499"/>
              </a:lnSpc>
            </a:pPr>
            <a:endParaRPr lang="en-US" sz="2499">
              <a:solidFill>
                <a:srgbClr val="000000"/>
              </a:solidFill>
              <a:latin typeface="DM Sans"/>
            </a:endParaRPr>
          </a:p>
          <a:p>
            <a:pPr>
              <a:lnSpc>
                <a:spcPts val="3499"/>
              </a:lnSpc>
            </a:pPr>
            <a:r>
              <a:rPr lang="en-US" sz="2499">
                <a:solidFill>
                  <a:srgbClr val="000000"/>
                </a:solidFill>
                <a:latin typeface="DM Sans"/>
              </a:rPr>
              <a:t>So, Let's show a few examples of how we try to solve the problem.</a:t>
            </a:r>
          </a:p>
          <a:p>
            <a:pPr>
              <a:lnSpc>
                <a:spcPts val="3499"/>
              </a:lnSpc>
              <a:spcBef>
                <a:spcPct val="0"/>
              </a:spcBef>
            </a:pPr>
            <a:endParaRPr lang="en-US" sz="2499">
              <a:solidFill>
                <a:srgbClr val="00000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61750" y="2007637"/>
            <a:ext cx="5385361" cy="6056450"/>
            <a:chOff x="0" y="0"/>
            <a:chExt cx="1821715" cy="2048725"/>
          </a:xfrm>
        </p:grpSpPr>
        <p:sp>
          <p:nvSpPr>
            <p:cNvPr id="3" name="Freeform 3"/>
            <p:cNvSpPr/>
            <p:nvPr/>
          </p:nvSpPr>
          <p:spPr>
            <a:xfrm>
              <a:off x="0" y="0"/>
              <a:ext cx="1821715" cy="2048725"/>
            </a:xfrm>
            <a:custGeom>
              <a:avLst/>
              <a:gdLst/>
              <a:ahLst/>
              <a:cxnLst/>
              <a:rect l="l" t="t" r="r" b="b"/>
              <a:pathLst>
                <a:path w="1821715" h="2048725">
                  <a:moveTo>
                    <a:pt x="1697255" y="2048725"/>
                  </a:moveTo>
                  <a:lnTo>
                    <a:pt x="124460" y="2048725"/>
                  </a:lnTo>
                  <a:cubicBezTo>
                    <a:pt x="55880" y="2048725"/>
                    <a:pt x="0" y="1992845"/>
                    <a:pt x="0" y="1924265"/>
                  </a:cubicBezTo>
                  <a:lnTo>
                    <a:pt x="0" y="124460"/>
                  </a:lnTo>
                  <a:cubicBezTo>
                    <a:pt x="0" y="55880"/>
                    <a:pt x="55880" y="0"/>
                    <a:pt x="124460" y="0"/>
                  </a:cubicBezTo>
                  <a:lnTo>
                    <a:pt x="1697255" y="0"/>
                  </a:lnTo>
                  <a:cubicBezTo>
                    <a:pt x="1765835" y="0"/>
                    <a:pt x="1821715" y="55880"/>
                    <a:pt x="1821715" y="124460"/>
                  </a:cubicBezTo>
                  <a:lnTo>
                    <a:pt x="1821715" y="1924265"/>
                  </a:lnTo>
                  <a:cubicBezTo>
                    <a:pt x="1821715" y="1992845"/>
                    <a:pt x="1765835" y="2048725"/>
                    <a:pt x="1697255" y="2048725"/>
                  </a:cubicBezTo>
                </a:path>
              </a:pathLst>
            </a:custGeom>
            <a:solidFill>
              <a:srgbClr val="E8E8E8"/>
            </a:solidFill>
          </p:spPr>
        </p:sp>
      </p:grpSp>
      <p:grpSp>
        <p:nvGrpSpPr>
          <p:cNvPr id="4" name="Group 4"/>
          <p:cNvGrpSpPr/>
          <p:nvPr/>
        </p:nvGrpSpPr>
        <p:grpSpPr>
          <a:xfrm>
            <a:off x="697950" y="2007637"/>
            <a:ext cx="5385361" cy="6056450"/>
            <a:chOff x="0" y="0"/>
            <a:chExt cx="1821715" cy="2048725"/>
          </a:xfrm>
        </p:grpSpPr>
        <p:sp>
          <p:nvSpPr>
            <p:cNvPr id="5" name="Freeform 5"/>
            <p:cNvSpPr/>
            <p:nvPr/>
          </p:nvSpPr>
          <p:spPr>
            <a:xfrm>
              <a:off x="0" y="0"/>
              <a:ext cx="1821715" cy="2048725"/>
            </a:xfrm>
            <a:custGeom>
              <a:avLst/>
              <a:gdLst/>
              <a:ahLst/>
              <a:cxnLst/>
              <a:rect l="l" t="t" r="r" b="b"/>
              <a:pathLst>
                <a:path w="1821715" h="2048725">
                  <a:moveTo>
                    <a:pt x="1697255" y="2048725"/>
                  </a:moveTo>
                  <a:lnTo>
                    <a:pt x="124460" y="2048725"/>
                  </a:lnTo>
                  <a:cubicBezTo>
                    <a:pt x="55880" y="2048725"/>
                    <a:pt x="0" y="1992845"/>
                    <a:pt x="0" y="1924265"/>
                  </a:cubicBezTo>
                  <a:lnTo>
                    <a:pt x="0" y="124460"/>
                  </a:lnTo>
                  <a:cubicBezTo>
                    <a:pt x="0" y="55880"/>
                    <a:pt x="55880" y="0"/>
                    <a:pt x="124460" y="0"/>
                  </a:cubicBezTo>
                  <a:lnTo>
                    <a:pt x="1697255" y="0"/>
                  </a:lnTo>
                  <a:cubicBezTo>
                    <a:pt x="1765835" y="0"/>
                    <a:pt x="1821715" y="55880"/>
                    <a:pt x="1821715" y="124460"/>
                  </a:cubicBezTo>
                  <a:lnTo>
                    <a:pt x="1821715" y="1924265"/>
                  </a:lnTo>
                  <a:cubicBezTo>
                    <a:pt x="1821715" y="1992845"/>
                    <a:pt x="1765835" y="2048725"/>
                    <a:pt x="1697255" y="2048725"/>
                  </a:cubicBezTo>
                </a:path>
              </a:pathLst>
            </a:custGeom>
            <a:solidFill>
              <a:srgbClr val="E8E8E8"/>
            </a:solidFill>
          </p:spPr>
        </p:sp>
      </p:grpSp>
      <p:grpSp>
        <p:nvGrpSpPr>
          <p:cNvPr id="6" name="Group 6"/>
          <p:cNvGrpSpPr/>
          <p:nvPr/>
        </p:nvGrpSpPr>
        <p:grpSpPr>
          <a:xfrm>
            <a:off x="6566588" y="2007637"/>
            <a:ext cx="5385361" cy="6056450"/>
            <a:chOff x="0" y="0"/>
            <a:chExt cx="1821715" cy="2048725"/>
          </a:xfrm>
        </p:grpSpPr>
        <p:sp>
          <p:nvSpPr>
            <p:cNvPr id="7" name="Freeform 7"/>
            <p:cNvSpPr/>
            <p:nvPr/>
          </p:nvSpPr>
          <p:spPr>
            <a:xfrm>
              <a:off x="0" y="0"/>
              <a:ext cx="1821715" cy="2048725"/>
            </a:xfrm>
            <a:custGeom>
              <a:avLst/>
              <a:gdLst/>
              <a:ahLst/>
              <a:cxnLst/>
              <a:rect l="l" t="t" r="r" b="b"/>
              <a:pathLst>
                <a:path w="1821715" h="2048725">
                  <a:moveTo>
                    <a:pt x="1697255" y="2048725"/>
                  </a:moveTo>
                  <a:lnTo>
                    <a:pt x="124460" y="2048725"/>
                  </a:lnTo>
                  <a:cubicBezTo>
                    <a:pt x="55880" y="2048725"/>
                    <a:pt x="0" y="1992845"/>
                    <a:pt x="0" y="1924265"/>
                  </a:cubicBezTo>
                  <a:lnTo>
                    <a:pt x="0" y="124460"/>
                  </a:lnTo>
                  <a:cubicBezTo>
                    <a:pt x="0" y="55880"/>
                    <a:pt x="55880" y="0"/>
                    <a:pt x="124460" y="0"/>
                  </a:cubicBezTo>
                  <a:lnTo>
                    <a:pt x="1697255" y="0"/>
                  </a:lnTo>
                  <a:cubicBezTo>
                    <a:pt x="1765835" y="0"/>
                    <a:pt x="1821715" y="55880"/>
                    <a:pt x="1821715" y="124460"/>
                  </a:cubicBezTo>
                  <a:lnTo>
                    <a:pt x="1821715" y="1924265"/>
                  </a:lnTo>
                  <a:cubicBezTo>
                    <a:pt x="1821715" y="1992845"/>
                    <a:pt x="1765835" y="2048725"/>
                    <a:pt x="1697255" y="2048725"/>
                  </a:cubicBezTo>
                </a:path>
              </a:pathLst>
            </a:custGeom>
            <a:solidFill>
              <a:srgbClr val="E8E8E8"/>
            </a:solidFill>
          </p:spPr>
        </p:sp>
      </p:grpSp>
      <p:sp>
        <p:nvSpPr>
          <p:cNvPr id="8" name="Freeform 8"/>
          <p:cNvSpPr/>
          <p:nvPr/>
        </p:nvSpPr>
        <p:spPr>
          <a:xfrm>
            <a:off x="1584832" y="5618642"/>
            <a:ext cx="3067212" cy="1437609"/>
          </a:xfrm>
          <a:custGeom>
            <a:avLst/>
            <a:gdLst/>
            <a:ahLst/>
            <a:cxnLst/>
            <a:rect l="l" t="t" r="r" b="b"/>
            <a:pathLst>
              <a:path w="3067212" h="1437609">
                <a:moveTo>
                  <a:pt x="0" y="0"/>
                </a:moveTo>
                <a:lnTo>
                  <a:pt x="3067211" y="0"/>
                </a:lnTo>
                <a:lnTo>
                  <a:pt x="3067211" y="1437609"/>
                </a:lnTo>
                <a:lnTo>
                  <a:pt x="0" y="1437609"/>
                </a:lnTo>
                <a:lnTo>
                  <a:pt x="0" y="0"/>
                </a:lnTo>
                <a:close/>
              </a:path>
            </a:pathLst>
          </a:custGeom>
          <a:blipFill>
            <a:blip r:embed="rId2"/>
            <a:stretch>
              <a:fillRect/>
            </a:stretch>
          </a:blipFill>
        </p:spPr>
      </p:sp>
      <p:sp>
        <p:nvSpPr>
          <p:cNvPr id="9" name="Freeform 9"/>
          <p:cNvSpPr/>
          <p:nvPr/>
        </p:nvSpPr>
        <p:spPr>
          <a:xfrm>
            <a:off x="8010661" y="5618642"/>
            <a:ext cx="3046185" cy="1417894"/>
          </a:xfrm>
          <a:custGeom>
            <a:avLst/>
            <a:gdLst/>
            <a:ahLst/>
            <a:cxnLst/>
            <a:rect l="l" t="t" r="r" b="b"/>
            <a:pathLst>
              <a:path w="3046185" h="1417894">
                <a:moveTo>
                  <a:pt x="0" y="0"/>
                </a:moveTo>
                <a:lnTo>
                  <a:pt x="3046185" y="0"/>
                </a:lnTo>
                <a:lnTo>
                  <a:pt x="3046185" y="1417894"/>
                </a:lnTo>
                <a:lnTo>
                  <a:pt x="0" y="1417894"/>
                </a:lnTo>
                <a:lnTo>
                  <a:pt x="0" y="0"/>
                </a:lnTo>
                <a:close/>
              </a:path>
            </a:pathLst>
          </a:custGeom>
          <a:blipFill>
            <a:blip r:embed="rId3"/>
            <a:stretch>
              <a:fillRect/>
            </a:stretch>
          </a:blipFill>
        </p:spPr>
      </p:sp>
      <p:sp>
        <p:nvSpPr>
          <p:cNvPr id="10" name="Freeform 10"/>
          <p:cNvSpPr/>
          <p:nvPr/>
        </p:nvSpPr>
        <p:spPr>
          <a:xfrm>
            <a:off x="13590249" y="5618642"/>
            <a:ext cx="3317324" cy="1218368"/>
          </a:xfrm>
          <a:custGeom>
            <a:avLst/>
            <a:gdLst/>
            <a:ahLst/>
            <a:cxnLst/>
            <a:rect l="l" t="t" r="r" b="b"/>
            <a:pathLst>
              <a:path w="3317324" h="1218368">
                <a:moveTo>
                  <a:pt x="0" y="0"/>
                </a:moveTo>
                <a:lnTo>
                  <a:pt x="3317324" y="0"/>
                </a:lnTo>
                <a:lnTo>
                  <a:pt x="3317324" y="1218368"/>
                </a:lnTo>
                <a:lnTo>
                  <a:pt x="0" y="1218368"/>
                </a:lnTo>
                <a:lnTo>
                  <a:pt x="0" y="0"/>
                </a:lnTo>
                <a:close/>
              </a:path>
            </a:pathLst>
          </a:custGeom>
          <a:blipFill>
            <a:blip r:embed="rId4"/>
            <a:stretch>
              <a:fillRect r="-69901"/>
            </a:stretch>
          </a:blipFill>
        </p:spPr>
      </p:sp>
      <p:sp>
        <p:nvSpPr>
          <p:cNvPr id="11" name="TextBox 11"/>
          <p:cNvSpPr txBox="1"/>
          <p:nvPr/>
        </p:nvSpPr>
        <p:spPr>
          <a:xfrm>
            <a:off x="559136" y="354505"/>
            <a:ext cx="10090235" cy="781049"/>
          </a:xfrm>
          <a:prstGeom prst="rect">
            <a:avLst/>
          </a:prstGeom>
        </p:spPr>
        <p:txBody>
          <a:bodyPr lIns="0" tIns="0" rIns="0" bIns="0" rtlCol="0" anchor="t">
            <a:spAutoFit/>
          </a:bodyPr>
          <a:lstStyle/>
          <a:p>
            <a:pPr marL="0" lvl="0" indent="0">
              <a:lnSpc>
                <a:spcPts val="6300"/>
              </a:lnSpc>
              <a:spcBef>
                <a:spcPct val="0"/>
              </a:spcBef>
            </a:pPr>
            <a:r>
              <a:rPr lang="en-US" sz="4500" spc="-45">
                <a:solidFill>
                  <a:srgbClr val="000000"/>
                </a:solidFill>
                <a:latin typeface="DM Sans Bold"/>
              </a:rPr>
              <a:t>Preventive measures for technology</a:t>
            </a:r>
          </a:p>
        </p:txBody>
      </p:sp>
      <p:sp>
        <p:nvSpPr>
          <p:cNvPr id="12" name="TextBox 12"/>
          <p:cNvSpPr txBox="1"/>
          <p:nvPr/>
        </p:nvSpPr>
        <p:spPr>
          <a:xfrm>
            <a:off x="559136" y="1337711"/>
            <a:ext cx="16005484" cy="422275"/>
          </a:xfrm>
          <a:prstGeom prst="rect">
            <a:avLst/>
          </a:prstGeom>
        </p:spPr>
        <p:txBody>
          <a:bodyPr lIns="0" tIns="0" rIns="0" bIns="0" rtlCol="0" anchor="t">
            <a:spAutoFit/>
          </a:bodyPr>
          <a:lstStyle/>
          <a:p>
            <a:pPr marL="0" lvl="0" indent="0">
              <a:lnSpc>
                <a:spcPts val="3499"/>
              </a:lnSpc>
              <a:spcBef>
                <a:spcPct val="0"/>
              </a:spcBef>
            </a:pPr>
            <a:r>
              <a:rPr lang="en-US" sz="2499">
                <a:solidFill>
                  <a:srgbClr val="000000"/>
                </a:solidFill>
                <a:latin typeface="DM Sans"/>
              </a:rPr>
              <a:t>There are solutions that can mitigate security incidents. But these devices all work individually.</a:t>
            </a:r>
          </a:p>
        </p:txBody>
      </p:sp>
      <p:sp>
        <p:nvSpPr>
          <p:cNvPr id="13" name="TextBox 13"/>
          <p:cNvSpPr txBox="1"/>
          <p:nvPr/>
        </p:nvSpPr>
        <p:spPr>
          <a:xfrm>
            <a:off x="1439150" y="2813213"/>
            <a:ext cx="4717863" cy="2594042"/>
          </a:xfrm>
          <a:prstGeom prst="rect">
            <a:avLst/>
          </a:prstGeom>
        </p:spPr>
        <p:txBody>
          <a:bodyPr lIns="0" tIns="0" rIns="0" bIns="0" rtlCol="0" anchor="t">
            <a:spAutoFit/>
          </a:bodyPr>
          <a:lstStyle/>
          <a:p>
            <a:pPr algn="ctr">
              <a:lnSpc>
                <a:spcPts val="2940"/>
              </a:lnSpc>
            </a:pPr>
            <a:endParaRPr/>
          </a:p>
          <a:p>
            <a:pPr>
              <a:lnSpc>
                <a:spcPts val="2940"/>
              </a:lnSpc>
              <a:spcBef>
                <a:spcPct val="0"/>
              </a:spcBef>
            </a:pPr>
            <a:r>
              <a:rPr lang="en-US" sz="2100">
                <a:solidFill>
                  <a:srgbClr val="000000"/>
                </a:solidFill>
                <a:latin typeface="DM Sans"/>
              </a:rPr>
              <a:t>Security information and event management, SIEM for short, is a solution that helps organizations detect, analyze, and respond to security threats before they harm business operations.</a:t>
            </a:r>
          </a:p>
        </p:txBody>
      </p:sp>
      <p:sp>
        <p:nvSpPr>
          <p:cNvPr id="14" name="TextBox 14"/>
          <p:cNvSpPr txBox="1"/>
          <p:nvPr/>
        </p:nvSpPr>
        <p:spPr>
          <a:xfrm>
            <a:off x="1849080" y="2438617"/>
            <a:ext cx="3083101" cy="422221"/>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Bold"/>
              </a:rPr>
              <a:t>SIEM</a:t>
            </a:r>
          </a:p>
        </p:txBody>
      </p:sp>
      <p:sp>
        <p:nvSpPr>
          <p:cNvPr id="15" name="TextBox 15"/>
          <p:cNvSpPr txBox="1"/>
          <p:nvPr/>
        </p:nvSpPr>
        <p:spPr>
          <a:xfrm>
            <a:off x="7717831" y="2438617"/>
            <a:ext cx="3083101" cy="422221"/>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Bold"/>
              </a:rPr>
              <a:t>Firewall</a:t>
            </a:r>
          </a:p>
        </p:txBody>
      </p:sp>
      <p:sp>
        <p:nvSpPr>
          <p:cNvPr id="16" name="TextBox 16"/>
          <p:cNvSpPr txBox="1"/>
          <p:nvPr/>
        </p:nvSpPr>
        <p:spPr>
          <a:xfrm>
            <a:off x="7179103" y="3184607"/>
            <a:ext cx="4709301" cy="1851254"/>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A firewall is a network security solution that protects your network from unwanted traffic. Firewalls block incoming malware based on a set of pre-programmed rules</a:t>
            </a:r>
          </a:p>
        </p:txBody>
      </p:sp>
      <p:sp>
        <p:nvSpPr>
          <p:cNvPr id="17" name="TextBox 17"/>
          <p:cNvSpPr txBox="1"/>
          <p:nvPr/>
        </p:nvSpPr>
        <p:spPr>
          <a:xfrm>
            <a:off x="13590249" y="2438617"/>
            <a:ext cx="3083101"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Bold"/>
              </a:rPr>
              <a:t>WAF</a:t>
            </a:r>
          </a:p>
        </p:txBody>
      </p:sp>
      <p:sp>
        <p:nvSpPr>
          <p:cNvPr id="18" name="TextBox 18"/>
          <p:cNvSpPr txBox="1"/>
          <p:nvPr/>
        </p:nvSpPr>
        <p:spPr>
          <a:xfrm>
            <a:off x="13016868" y="3184607"/>
            <a:ext cx="4730244" cy="36576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Web traffic analysis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877</Words>
  <Application>Microsoft Office PowerPoint</Application>
  <PresentationFormat>Custom</PresentationFormat>
  <Paragraphs>110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Arimo</vt:lpstr>
      <vt:lpstr>Calibri</vt:lpstr>
      <vt:lpstr>Poppins</vt:lpstr>
      <vt:lpstr>Open Sans</vt:lpstr>
      <vt:lpstr>Telegraf Bold</vt:lpstr>
      <vt:lpstr>Arial</vt:lpstr>
      <vt:lpstr>Telegraf</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Technology Business Presentation</dc:title>
  <cp:lastModifiedBy>Dashzeveg Baatartsogt</cp:lastModifiedBy>
  <cp:revision>4</cp:revision>
  <dcterms:created xsi:type="dcterms:W3CDTF">2006-08-16T00:00:00Z</dcterms:created>
  <dcterms:modified xsi:type="dcterms:W3CDTF">2023-09-05T02:16:45Z</dcterms:modified>
  <dc:identifier>DAFmonx7Prw</dc:identifier>
</cp:coreProperties>
</file>