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8"/>
  </p:notesMasterIdLst>
  <p:handoutMasterIdLst>
    <p:handoutMasterId r:id="rId19"/>
  </p:handoutMasterIdLst>
  <p:sldIdLst>
    <p:sldId id="257" r:id="rId2"/>
    <p:sldId id="264" r:id="rId3"/>
    <p:sldId id="259" r:id="rId4"/>
    <p:sldId id="263" r:id="rId5"/>
    <p:sldId id="270" r:id="rId6"/>
    <p:sldId id="260" r:id="rId7"/>
    <p:sldId id="265" r:id="rId8"/>
    <p:sldId id="271" r:id="rId9"/>
    <p:sldId id="267" r:id="rId10"/>
    <p:sldId id="268" r:id="rId11"/>
    <p:sldId id="277" r:id="rId12"/>
    <p:sldId id="272" r:id="rId13"/>
    <p:sldId id="273" r:id="rId14"/>
    <p:sldId id="274" r:id="rId15"/>
    <p:sldId id="275" r:id="rId16"/>
    <p:sldId id="276" r:id="rId17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485" autoAdjust="0"/>
  </p:normalViewPr>
  <p:slideViewPr>
    <p:cSldViewPr snapToGrid="0" showGuides="1">
      <p:cViewPr varScale="1">
        <p:scale>
          <a:sx n="85" d="100"/>
          <a:sy n="85" d="100"/>
        </p:scale>
        <p:origin x="59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01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1017351-69D0-425C-BC9B-DC5A2D0D7C23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2019년 12월 24일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EDC0C31-3BFD-43A2-B8EE-356E8F332F6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26552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86189A0-9DB6-452E-954F-853163B1C998}" type="datetime4">
              <a:rPr lang="ko-KR" altLang="en-US" smtClean="0"/>
              <a:pPr/>
              <a:t>2019년 12월 24일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dirty="0"/>
              <a:t>마스터 텍스트 스타일을 편집하려면 클릭하세요</a:t>
            </a:r>
            <a:r>
              <a:rPr lang="en-US" altLang="ko-KR" dirty="0"/>
              <a:t>.</a:t>
            </a:r>
          </a:p>
          <a:p>
            <a:pPr lvl="1" rtl="0"/>
            <a:r>
              <a:rPr lang="ko-KR" altLang="en-US" dirty="0"/>
              <a:t>둘째 수준</a:t>
            </a:r>
          </a:p>
          <a:p>
            <a:pPr lvl="2" rtl="0"/>
            <a:r>
              <a:rPr lang="ko-KR" altLang="en-US" dirty="0"/>
              <a:t>셋째 수준</a:t>
            </a:r>
          </a:p>
          <a:p>
            <a:pPr lvl="3" rtl="0"/>
            <a:r>
              <a:rPr lang="ko-KR" altLang="en-US" dirty="0"/>
              <a:t>넷째 수준</a:t>
            </a:r>
          </a:p>
          <a:p>
            <a:pPr lvl="4" rtl="0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87908AF-65BE-457F-9D87-289A548E61F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23204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87908AF-65BE-457F-9D87-289A548E61FF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96182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87908AF-65BE-457F-9D87-289A548E61FF}" type="slidenum">
              <a:rPr lang="en-US" altLang="ko-KR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90098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87908AF-65BE-457F-9D87-289A548E61FF}" type="slidenum">
              <a:rPr lang="en-US" altLang="ko-KR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55331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87908AF-65BE-457F-9D87-289A548E61FF}" type="slidenum">
              <a:rPr lang="en-US" altLang="ko-KR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58395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87908AF-65BE-457F-9D87-289A548E61FF}" type="slidenum">
              <a:rPr lang="en-US" altLang="ko-KR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5620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87908AF-65BE-457F-9D87-289A548E61FF}" type="slidenum">
              <a:rPr lang="en-US" altLang="ko-KR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5392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87908AF-65BE-457F-9D87-289A548E61FF}" type="slidenum">
              <a:rPr lang="en-US" altLang="ko-KR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2539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87908AF-65BE-457F-9D87-289A548E61FF}" type="slidenum">
              <a:rPr lang="en-US" altLang="ko-KR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8541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87908AF-65BE-457F-9D87-289A548E61FF}" type="slidenum">
              <a:rPr lang="en-US" altLang="ko-KR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9030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87908AF-65BE-457F-9D87-289A548E61FF}" type="slidenum">
              <a:rPr lang="en-US" altLang="ko-KR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2878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87908AF-65BE-457F-9D87-289A548E61FF}" type="slidenum">
              <a:rPr lang="en-US" altLang="ko-KR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4218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87908AF-65BE-457F-9D87-289A548E61FF}" type="slidenum">
              <a:rPr lang="en-US" altLang="ko-KR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3256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87908AF-65BE-457F-9D87-289A548E61FF}" type="slidenum">
              <a:rPr lang="en-US" altLang="ko-KR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7905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1041400"/>
            <a:ext cx="12192000" cy="421640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rtl="0">
              <a:spcBef>
                <a:spcPct val="0"/>
              </a:spcBef>
              <a:buNone/>
            </a:pPr>
            <a:endParaRPr lang="ko-KR" altLang="en-US" sz="4400" b="0" cap="none" spc="0" dirty="0">
              <a:ln w="0"/>
              <a:solidFill>
                <a:schemeClr val="tx2">
                  <a:lumMod val="50000"/>
                </a:schemeClr>
              </a:solidFill>
              <a:effectLst>
                <a:outerShdw blurRad="38100" dist="19050" dir="2700000" algn="tl" rotWithShape="0">
                  <a:schemeClr val="tx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+mj-ea"/>
              <a:cs typeface="+mj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  <a:noFill/>
        </p:spPr>
        <p:txBody>
          <a:bodyPr rtlCol="0" anchor="b"/>
          <a:lstStyle>
            <a:lvl1pPr algn="ctr">
              <a:defRPr sz="6000" b="0" cap="none" spc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noFill/>
        </p:spPr>
        <p:txBody>
          <a:bodyPr rtlCol="0"/>
          <a:lstStyle>
            <a:lvl1pPr marL="0" indent="0" algn="ctr">
              <a:buNone/>
              <a:defRPr sz="2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33FFB3-7F1E-4ECD-B34D-EB9E9EE0893A}" type="datetime4">
              <a:rPr lang="ko-KR" altLang="en-US" smtClean="0"/>
              <a:t>2019년 12월 24일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D068D91-5085-43EA-8734-9AB23AC0958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601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9C4B4F-9254-43E8-AA14-AC9142516878}" type="datetime4">
              <a:rPr lang="ko-KR" altLang="en-US" smtClean="0"/>
              <a:t>2019년 12월 24일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D068D91-5085-43EA-8734-9AB23AC0958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035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848664-3D2D-44A0-A7F5-68ECBFB493CB}" type="datetime4">
              <a:rPr lang="ko-KR" altLang="en-US" smtClean="0"/>
              <a:t>2019년 12월 24일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D068D91-5085-43EA-8734-9AB23AC0958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468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EA48CA-A7B9-47E0-A33B-014F85736454}" type="datetime4">
              <a:rPr lang="ko-KR" altLang="en-US" smtClean="0"/>
              <a:t>2019년 12월 24일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D068D91-5085-43EA-8734-9AB23AC0958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851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6C10AE-757C-44A7-BAB6-D131036E9DDA}" type="datetime4">
              <a:rPr lang="ko-KR" altLang="en-US" smtClean="0"/>
              <a:t>2019년 12월 24일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D068D91-5085-43EA-8734-9AB23AC0958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342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A041A56-4B4C-4AF6-BB71-4D3B6F4977DA}" type="datetime4">
              <a:rPr lang="ko-KR" altLang="en-US" smtClean="0"/>
              <a:t>2019년 12월 24일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D068D91-5085-43EA-8734-9AB23AC0958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51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A1A3CF-8922-428D-93A1-2AF422111F53}" type="datetime4">
              <a:rPr lang="ko-KR" altLang="en-US" smtClean="0"/>
              <a:t>2019년 12월 24일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D068D91-5085-43EA-8734-9AB23AC0958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685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8CC145-C4C3-4EB8-8DDC-D3411BB7A00C}" type="datetime4">
              <a:rPr lang="ko-KR" altLang="en-US" smtClean="0"/>
              <a:t>2019년 12월 24일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D068D91-5085-43EA-8734-9AB23AC0958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106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97B019-4DFC-4C31-9101-E8DC1376E8E1}" type="datetime4">
              <a:rPr lang="ko-KR" altLang="en-US" smtClean="0"/>
              <a:t>2019년 12월 24일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D068D91-5085-43EA-8734-9AB23AC0958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436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A90DB5-1232-422A-BBD9-FD09F7F7370C}" type="datetime4">
              <a:rPr lang="ko-KR" altLang="en-US" smtClean="0"/>
              <a:t>2019년 12월 24일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D068D91-5085-43EA-8734-9AB23AC0958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03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A64A71-5A34-44AB-BD0D-7173F0F2444E}" type="datetime4">
              <a:rPr lang="ko-KR" altLang="en-US" smtClean="0"/>
              <a:t>2019년 12월 24일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D068D91-5085-43EA-8734-9AB23AC0958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656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dirty="0"/>
              <a:t>마스터 텍스트 스타일을 편집하려면 클릭하세요</a:t>
            </a:r>
            <a:r>
              <a:rPr lang="en-US" altLang="ko-KR" dirty="0"/>
              <a:t>.</a:t>
            </a:r>
          </a:p>
          <a:p>
            <a:pPr lvl="1" rtl="0"/>
            <a:r>
              <a:rPr lang="ko-KR" altLang="en-US" dirty="0"/>
              <a:t>둘째 수준</a:t>
            </a:r>
          </a:p>
          <a:p>
            <a:pPr lvl="2" rtl="0"/>
            <a:r>
              <a:rPr lang="ko-KR" altLang="en-US" dirty="0"/>
              <a:t>셋째 수준</a:t>
            </a:r>
          </a:p>
          <a:p>
            <a:pPr lvl="3" rtl="0"/>
            <a:r>
              <a:rPr lang="ko-KR" altLang="en-US" dirty="0"/>
              <a:t>넷째 수준</a:t>
            </a:r>
          </a:p>
          <a:p>
            <a:pPr lvl="4" rtl="0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</a:lstStyle>
          <a:p>
            <a:fld id="{299DD512-ED75-48E0-8EED-B1F5A4718653}" type="datetime4">
              <a:rPr lang="ko-KR" altLang="en-US" smtClean="0"/>
              <a:pPr/>
              <a:t>2019년 12월 24일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</a:lstStyle>
          <a:p>
            <a:fld id="{FD068D91-5085-43EA-8734-9AB23AC0958B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745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4400" b="0" kern="1200" cap="none" spc="0">
          <a:ln w="0"/>
          <a:solidFill>
            <a:schemeClr val="tx2">
              <a:lumMod val="50000"/>
            </a:schemeClr>
          </a:solidFill>
          <a:effectLst>
            <a:outerShdw blurRad="38100" dist="19050" dir="2700000" algn="tl" rotWithShape="0">
              <a:schemeClr val="tx1">
                <a:alpha val="40000"/>
              </a:schemeClr>
            </a:outerShdw>
          </a:effectLst>
          <a:latin typeface="맑은 고딕" panose="020B0503020000020004" pitchFamily="50" charset="-127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indent="0" algn="l" defTabSz="914400" rtl="0" eaLnBrk="1" latinLnBrk="1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Vocal feature extraction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3AC0D601-6DC7-4D35-9F67-7415E6B34F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Mel</a:t>
            </a:r>
            <a:r>
              <a:rPr lang="ko-KR" altLang="en-US" dirty="0"/>
              <a:t> </a:t>
            </a:r>
            <a:r>
              <a:rPr lang="en-US" altLang="ko-KR" dirty="0"/>
              <a:t>Scale</a:t>
            </a:r>
            <a:r>
              <a:rPr lang="ko-KR" altLang="en-US" dirty="0"/>
              <a:t>을 찾아서</a:t>
            </a:r>
          </a:p>
        </p:txBody>
      </p:sp>
    </p:spTree>
    <p:extLst>
      <p:ext uri="{BB962C8B-B14F-4D97-AF65-F5344CB8AC3E}">
        <p14:creationId xmlns:p14="http://schemas.microsoft.com/office/powerpoint/2010/main" val="221116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Spectral Envelope &amp; details</a:t>
            </a:r>
            <a:endParaRPr lang="ko-KR" altLang="en-US" dirty="0"/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2688935C-487D-46EB-A06B-9007C11EF450}"/>
              </a:ext>
            </a:extLst>
          </p:cNvPr>
          <p:cNvSpPr txBox="1">
            <a:spLocks/>
          </p:cNvSpPr>
          <p:nvPr/>
        </p:nvSpPr>
        <p:spPr>
          <a:xfrm>
            <a:off x="838200" y="6092824"/>
            <a:ext cx="10515600" cy="669925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>
                <a:latin typeface="+mj-ea"/>
                <a:ea typeface="+mj-ea"/>
              </a:rPr>
              <a:t>우리는</a:t>
            </a:r>
            <a:r>
              <a:rPr lang="en-US" altLang="ko-KR" sz="1800" dirty="0">
                <a:latin typeface="+mj-ea"/>
                <a:ea typeface="+mj-ea"/>
              </a:rPr>
              <a:t>, Spectrum</a:t>
            </a:r>
            <a:r>
              <a:rPr lang="ko-KR" altLang="en-US" sz="1800" dirty="0">
                <a:latin typeface="+mj-ea"/>
                <a:ea typeface="+mj-ea"/>
              </a:rPr>
              <a:t>을 핵심 주파수를 나타내는 </a:t>
            </a:r>
            <a:r>
              <a:rPr lang="en-US" altLang="ko-KR" sz="1800" dirty="0">
                <a:latin typeface="+mj-ea"/>
                <a:ea typeface="+mj-ea"/>
              </a:rPr>
              <a:t>Spectral Envelop</a:t>
            </a:r>
            <a:r>
              <a:rPr lang="ko-KR" altLang="en-US" sz="1800" dirty="0">
                <a:latin typeface="+mj-ea"/>
                <a:ea typeface="+mj-ea"/>
              </a:rPr>
              <a:t>와</a:t>
            </a:r>
            <a:r>
              <a:rPr lang="en-US" altLang="ko-KR" sz="1800" dirty="0">
                <a:latin typeface="+mj-ea"/>
                <a:ea typeface="+mj-ea"/>
              </a:rPr>
              <a:t>, </a:t>
            </a:r>
            <a:r>
              <a:rPr lang="ko-KR" altLang="en-US" sz="1800" dirty="0">
                <a:latin typeface="+mj-ea"/>
                <a:ea typeface="+mj-ea"/>
              </a:rPr>
              <a:t>나머지 부분인</a:t>
            </a:r>
            <a:r>
              <a:rPr lang="en-US" altLang="ko-KR" sz="1800" dirty="0">
                <a:latin typeface="+mj-ea"/>
                <a:ea typeface="+mj-ea"/>
              </a:rPr>
              <a:t>detail</a:t>
            </a:r>
            <a:r>
              <a:rPr lang="ko-KR" altLang="en-US" sz="1800" dirty="0">
                <a:latin typeface="+mj-ea"/>
                <a:ea typeface="+mj-ea"/>
              </a:rPr>
              <a:t>을 나타내는 </a:t>
            </a:r>
            <a:r>
              <a:rPr lang="en-US" altLang="ko-KR" sz="1800" dirty="0">
                <a:latin typeface="+mj-ea"/>
                <a:ea typeface="+mj-ea"/>
              </a:rPr>
              <a:t> Spectral detail</a:t>
            </a:r>
            <a:r>
              <a:rPr lang="ko-KR" altLang="en-US" sz="1800" dirty="0">
                <a:latin typeface="+mj-ea"/>
                <a:ea typeface="+mj-ea"/>
              </a:rPr>
              <a:t>로 분리할 것이다</a:t>
            </a:r>
            <a:r>
              <a:rPr lang="en-US" altLang="ko-KR" sz="1800" dirty="0">
                <a:latin typeface="+mj-ea"/>
                <a:ea typeface="+mj-ea"/>
              </a:rPr>
              <a:t>! </a:t>
            </a:r>
            <a:r>
              <a:rPr lang="ko-KR" altLang="en-US" sz="1800" dirty="0">
                <a:latin typeface="+mj-ea"/>
                <a:ea typeface="+mj-ea"/>
              </a:rPr>
              <a:t>즉</a:t>
            </a:r>
            <a:r>
              <a:rPr lang="en-US" altLang="ko-KR" sz="1800" dirty="0">
                <a:latin typeface="+mj-ea"/>
                <a:ea typeface="+mj-ea"/>
              </a:rPr>
              <a:t>, Spectrum = </a:t>
            </a:r>
            <a:r>
              <a:rPr lang="en-US" altLang="ko-KR" sz="1800" dirty="0" err="1">
                <a:latin typeface="+mj-ea"/>
                <a:ea typeface="+mj-ea"/>
              </a:rPr>
              <a:t>Spectral_Envelop</a:t>
            </a:r>
            <a:r>
              <a:rPr lang="en-US" altLang="ko-KR" sz="1800" dirty="0">
                <a:latin typeface="+mj-ea"/>
                <a:ea typeface="+mj-ea"/>
              </a:rPr>
              <a:t> + Spectral details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C5B7015-4C4E-405F-A1AB-067C369FD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7553325" cy="408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819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 err="1"/>
              <a:t>Cepstrum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2688935C-487D-46EB-A06B-9007C11EF450}"/>
              </a:ext>
            </a:extLst>
          </p:cNvPr>
          <p:cNvSpPr txBox="1">
            <a:spLocks/>
          </p:cNvSpPr>
          <p:nvPr/>
        </p:nvSpPr>
        <p:spPr>
          <a:xfrm>
            <a:off x="838200" y="5907742"/>
            <a:ext cx="10515600" cy="855008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 err="1">
                <a:latin typeface="+mj-ea"/>
                <a:ea typeface="+mj-ea"/>
              </a:rPr>
              <a:t>Cepstrum</a:t>
            </a:r>
            <a:r>
              <a:rPr lang="ko-KR" altLang="en-US" sz="1800" dirty="0">
                <a:latin typeface="+mj-ea"/>
                <a:ea typeface="+mj-ea"/>
              </a:rPr>
              <a:t>이란</a:t>
            </a:r>
            <a:r>
              <a:rPr lang="en-US" altLang="ko-KR" sz="1800" dirty="0">
                <a:latin typeface="+mj-ea"/>
                <a:ea typeface="+mj-ea"/>
              </a:rPr>
              <a:t>, </a:t>
            </a:r>
            <a:r>
              <a:rPr lang="ko-KR" altLang="en-US" sz="1800" dirty="0">
                <a:latin typeface="+mj-ea"/>
                <a:ea typeface="+mj-ea"/>
              </a:rPr>
              <a:t>이렇게 </a:t>
            </a:r>
            <a:r>
              <a:rPr lang="en-US" altLang="ko-KR" sz="1800" dirty="0">
                <a:latin typeface="+mj-ea"/>
                <a:ea typeface="+mj-ea"/>
              </a:rPr>
              <a:t>Spectrum</a:t>
            </a:r>
            <a:r>
              <a:rPr lang="ko-KR" altLang="en-US" sz="1800" dirty="0">
                <a:latin typeface="+mj-ea"/>
                <a:ea typeface="+mj-ea"/>
              </a:rPr>
              <a:t>을 역 푸리에 변환 </a:t>
            </a:r>
            <a:r>
              <a:rPr lang="ko-KR" altLang="en-US" sz="1800" dirty="0" err="1">
                <a:latin typeface="+mj-ea"/>
                <a:ea typeface="+mj-ea"/>
              </a:rPr>
              <a:t>한걸</a:t>
            </a:r>
            <a:r>
              <a:rPr lang="ko-KR" altLang="en-US" sz="1800" dirty="0">
                <a:latin typeface="+mj-ea"/>
                <a:ea typeface="+mj-ea"/>
              </a:rPr>
              <a:t> 말함</a:t>
            </a:r>
            <a:r>
              <a:rPr lang="en-US" altLang="ko-KR" sz="1800" dirty="0">
                <a:latin typeface="+mj-ea"/>
                <a:ea typeface="+mj-ea"/>
              </a:rPr>
              <a:t>! </a:t>
            </a:r>
            <a:r>
              <a:rPr lang="ko-KR" altLang="en-US" sz="1800" dirty="0">
                <a:latin typeface="+mj-ea"/>
                <a:ea typeface="+mj-ea"/>
              </a:rPr>
              <a:t>즉 우리는 </a:t>
            </a:r>
            <a:r>
              <a:rPr lang="en-US" altLang="ko-KR" sz="1800" dirty="0">
                <a:latin typeface="+mj-ea"/>
                <a:ea typeface="+mj-ea"/>
              </a:rPr>
              <a:t>Spectrum</a:t>
            </a:r>
            <a:r>
              <a:rPr lang="ko-KR" altLang="en-US" sz="1800" dirty="0">
                <a:latin typeface="+mj-ea"/>
                <a:ea typeface="+mj-ea"/>
              </a:rPr>
              <a:t>을 역 푸리에 변환한 </a:t>
            </a:r>
            <a:r>
              <a:rPr lang="en-US" altLang="ko-KR" sz="1800" dirty="0" err="1">
                <a:latin typeface="+mj-ea"/>
                <a:ea typeface="+mj-ea"/>
              </a:rPr>
              <a:t>Cepstrum</a:t>
            </a:r>
            <a:r>
              <a:rPr lang="ko-KR" altLang="en-US" sz="1800" dirty="0">
                <a:latin typeface="+mj-ea"/>
                <a:ea typeface="+mj-ea"/>
              </a:rPr>
              <a:t>을 가지고 </a:t>
            </a:r>
            <a:r>
              <a:rPr lang="en-US" altLang="ko-KR" sz="1800" dirty="0">
                <a:latin typeface="+mj-ea"/>
                <a:ea typeface="+mj-ea"/>
              </a:rPr>
              <a:t>Envelope</a:t>
            </a:r>
            <a:r>
              <a:rPr lang="ko-KR" altLang="en-US" sz="1800" dirty="0">
                <a:latin typeface="+mj-ea"/>
                <a:ea typeface="+mj-ea"/>
              </a:rPr>
              <a:t>랑 </a:t>
            </a:r>
            <a:r>
              <a:rPr lang="en-US" altLang="ko-KR" sz="1800" dirty="0">
                <a:latin typeface="+mj-ea"/>
                <a:ea typeface="+mj-ea"/>
              </a:rPr>
              <a:t>detail</a:t>
            </a:r>
            <a:r>
              <a:rPr lang="ko-KR" altLang="en-US" sz="1800" dirty="0">
                <a:latin typeface="+mj-ea"/>
                <a:ea typeface="+mj-ea"/>
              </a:rPr>
              <a:t>을 </a:t>
            </a:r>
            <a:r>
              <a:rPr lang="ko-KR" altLang="en-US" sz="1800" dirty="0" err="1">
                <a:latin typeface="+mj-ea"/>
                <a:ea typeface="+mj-ea"/>
              </a:rPr>
              <a:t>구할것임</a:t>
            </a:r>
            <a:r>
              <a:rPr lang="en-US" altLang="ko-KR" sz="1800" dirty="0">
                <a:latin typeface="+mj-ea"/>
                <a:ea typeface="+mj-ea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7E48AD-17B9-4AB8-B6DA-7DBAC6323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24087"/>
            <a:ext cx="10815637" cy="338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3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Spectral envelope</a:t>
            </a:r>
            <a:r>
              <a:rPr lang="ko-KR" altLang="en-US" dirty="0"/>
              <a:t>는 어떻게 구할까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2688935C-487D-46EB-A06B-9007C11EF450}"/>
              </a:ext>
            </a:extLst>
          </p:cNvPr>
          <p:cNvSpPr txBox="1">
            <a:spLocks/>
          </p:cNvSpPr>
          <p:nvPr/>
        </p:nvSpPr>
        <p:spPr>
          <a:xfrm>
            <a:off x="838200" y="5907742"/>
            <a:ext cx="10515600" cy="855008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>
                <a:latin typeface="+mj-ea"/>
                <a:ea typeface="+mj-ea"/>
              </a:rPr>
              <a:t>Spectral Envelope</a:t>
            </a:r>
            <a:r>
              <a:rPr lang="ko-KR" altLang="en-US" sz="1800" dirty="0">
                <a:latin typeface="+mj-ea"/>
                <a:ea typeface="+mj-ea"/>
              </a:rPr>
              <a:t>를 구하는 증명은 그냥 넘기고 쉽게 생각해서 </a:t>
            </a:r>
            <a:r>
              <a:rPr lang="en-US" altLang="ko-KR" sz="1800" dirty="0">
                <a:latin typeface="+mj-ea"/>
                <a:ea typeface="+mj-ea"/>
              </a:rPr>
              <a:t>Spectrum</a:t>
            </a:r>
            <a:r>
              <a:rPr lang="ko-KR" altLang="en-US" sz="1800" dirty="0">
                <a:latin typeface="+mj-ea"/>
                <a:ea typeface="+mj-ea"/>
              </a:rPr>
              <a:t>을 역 푸리에 변환한 </a:t>
            </a:r>
            <a:r>
              <a:rPr lang="en-US" altLang="ko-KR" sz="1800" dirty="0" err="1">
                <a:latin typeface="+mj-ea"/>
                <a:ea typeface="+mj-ea"/>
              </a:rPr>
              <a:t>Cepstrum</a:t>
            </a:r>
            <a:r>
              <a:rPr lang="ko-KR" altLang="en-US" sz="1800" dirty="0">
                <a:latin typeface="+mj-ea"/>
                <a:ea typeface="+mj-ea"/>
              </a:rPr>
              <a:t>에서</a:t>
            </a:r>
            <a:r>
              <a:rPr lang="en-US" altLang="ko-KR" sz="1800" dirty="0">
                <a:latin typeface="+mj-ea"/>
                <a:ea typeface="+mj-ea"/>
              </a:rPr>
              <a:t> </a:t>
            </a:r>
            <a:r>
              <a:rPr lang="ko-KR" altLang="en-US" sz="1800" dirty="0" err="1">
                <a:latin typeface="+mj-ea"/>
                <a:ea typeface="+mj-ea"/>
              </a:rPr>
              <a:t>특정값보다</a:t>
            </a:r>
            <a:r>
              <a:rPr lang="ko-KR" altLang="en-US" sz="1800" dirty="0">
                <a:latin typeface="+mj-ea"/>
                <a:ea typeface="+mj-ea"/>
              </a:rPr>
              <a:t> 작은 저주파 영역은 </a:t>
            </a:r>
            <a:r>
              <a:rPr lang="en-US" altLang="ko-KR" sz="1800" dirty="0">
                <a:latin typeface="+mj-ea"/>
                <a:ea typeface="+mj-ea"/>
              </a:rPr>
              <a:t>Envelope </a:t>
            </a:r>
            <a:r>
              <a:rPr lang="ko-KR" altLang="en-US" sz="1800" dirty="0">
                <a:latin typeface="+mj-ea"/>
                <a:ea typeface="+mj-ea"/>
              </a:rPr>
              <a:t>고주파 영역은 </a:t>
            </a:r>
            <a:r>
              <a:rPr lang="en-US" altLang="ko-KR" sz="1800" dirty="0">
                <a:latin typeface="+mj-ea"/>
                <a:ea typeface="+mj-ea"/>
              </a:rPr>
              <a:t>detail </a:t>
            </a:r>
            <a:r>
              <a:rPr lang="ko-KR" altLang="en-US" sz="1800" dirty="0">
                <a:latin typeface="+mj-ea"/>
                <a:ea typeface="+mj-ea"/>
              </a:rPr>
              <a:t>이 됨</a:t>
            </a:r>
            <a:r>
              <a:rPr lang="en-US" altLang="ko-KR" sz="1800" dirty="0">
                <a:latin typeface="+mj-ea"/>
                <a:ea typeface="+mj-ea"/>
              </a:rPr>
              <a:t>. </a:t>
            </a:r>
            <a:r>
              <a:rPr lang="ko-KR" altLang="en-US" sz="1800" dirty="0">
                <a:latin typeface="+mj-ea"/>
                <a:ea typeface="+mj-ea"/>
              </a:rPr>
              <a:t>왜 </a:t>
            </a:r>
            <a:r>
              <a:rPr lang="ko-KR" altLang="en-US" sz="1800" dirty="0" err="1">
                <a:latin typeface="+mj-ea"/>
                <a:ea typeface="+mj-ea"/>
              </a:rPr>
              <a:t>그러냐구</a:t>
            </a:r>
            <a:r>
              <a:rPr lang="en-US" altLang="ko-KR" sz="1800" dirty="0">
                <a:latin typeface="+mj-ea"/>
                <a:ea typeface="+mj-ea"/>
              </a:rPr>
              <a:t>? </a:t>
            </a:r>
            <a:r>
              <a:rPr lang="ko-KR" altLang="en-US" sz="1800" dirty="0">
                <a:latin typeface="+mj-ea"/>
                <a:ea typeface="+mj-ea"/>
              </a:rPr>
              <a:t>그건 그냥 받아드려요</a:t>
            </a:r>
            <a:r>
              <a:rPr lang="en-US" altLang="ko-KR" sz="1800" dirty="0">
                <a:latin typeface="+mj-ea"/>
                <a:ea typeface="+mj-ea"/>
              </a:rPr>
              <a:t>~ (</a:t>
            </a:r>
            <a:r>
              <a:rPr lang="ko-KR" altLang="en-US" sz="1800" dirty="0">
                <a:latin typeface="+mj-ea"/>
                <a:ea typeface="+mj-ea"/>
              </a:rPr>
              <a:t>원하는 사람 </a:t>
            </a:r>
            <a:r>
              <a:rPr lang="ko-KR" altLang="en-US" sz="1800" dirty="0" err="1">
                <a:latin typeface="+mj-ea"/>
                <a:ea typeface="+mj-ea"/>
              </a:rPr>
              <a:t>갠톡하면</a:t>
            </a:r>
            <a:r>
              <a:rPr lang="ko-KR" altLang="en-US" sz="1800" dirty="0">
                <a:latin typeface="+mj-ea"/>
                <a:ea typeface="+mj-ea"/>
              </a:rPr>
              <a:t> 수학적 증명가능</a:t>
            </a:r>
            <a:r>
              <a:rPr lang="en-US" altLang="ko-KR" sz="1800" dirty="0">
                <a:latin typeface="+mj-ea"/>
                <a:ea typeface="+mj-ea"/>
              </a:rPr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515164-4413-4680-AFA7-68DB6DCF3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61075"/>
            <a:ext cx="10515600" cy="407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99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B248AC-2C6E-40E4-9F44-34F99146E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106" y="2766218"/>
            <a:ext cx="10515600" cy="1325563"/>
          </a:xfrm>
        </p:spPr>
        <p:txBody>
          <a:bodyPr/>
          <a:lstStyle/>
          <a:p>
            <a:r>
              <a:rPr lang="en-US" altLang="ko-KR" dirty="0"/>
              <a:t>Mel</a:t>
            </a:r>
            <a:r>
              <a:rPr lang="ko-KR" altLang="en-US" dirty="0"/>
              <a:t> </a:t>
            </a:r>
            <a:r>
              <a:rPr lang="en-US" altLang="ko-KR" dirty="0"/>
              <a:t>scale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187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Mel-Scale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2688935C-487D-46EB-A06B-9007C11EF450}"/>
              </a:ext>
            </a:extLst>
          </p:cNvPr>
          <p:cNvSpPr txBox="1">
            <a:spLocks/>
          </p:cNvSpPr>
          <p:nvPr/>
        </p:nvSpPr>
        <p:spPr>
          <a:xfrm>
            <a:off x="838200" y="5728447"/>
            <a:ext cx="10515600" cy="1034303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>
                <a:latin typeface="+mj-ea"/>
                <a:ea typeface="+mj-ea"/>
              </a:rPr>
              <a:t>아까 </a:t>
            </a:r>
            <a:r>
              <a:rPr lang="en-US" altLang="ko-KR" sz="1800" dirty="0">
                <a:latin typeface="+mj-ea"/>
                <a:ea typeface="+mj-ea"/>
              </a:rPr>
              <a:t>log scale</a:t>
            </a:r>
            <a:r>
              <a:rPr lang="ko-KR" altLang="en-US" sz="1800" dirty="0">
                <a:latin typeface="+mj-ea"/>
                <a:ea typeface="+mj-ea"/>
              </a:rPr>
              <a:t>로 바꿔준다고 했는데</a:t>
            </a:r>
            <a:r>
              <a:rPr lang="en-US" altLang="ko-KR" sz="1800" dirty="0">
                <a:latin typeface="+mj-ea"/>
                <a:ea typeface="+mj-ea"/>
              </a:rPr>
              <a:t>, </a:t>
            </a:r>
            <a:r>
              <a:rPr lang="ko-KR" altLang="en-US" sz="1800" dirty="0">
                <a:latin typeface="+mj-ea"/>
                <a:ea typeface="+mj-ea"/>
              </a:rPr>
              <a:t>훨씬 </a:t>
            </a:r>
            <a:r>
              <a:rPr lang="en-US" altLang="ko-KR" sz="1800" dirty="0">
                <a:latin typeface="+mj-ea"/>
                <a:ea typeface="+mj-ea"/>
              </a:rPr>
              <a:t>melody</a:t>
            </a:r>
            <a:r>
              <a:rPr lang="ko-KR" altLang="en-US" sz="1800" dirty="0">
                <a:latin typeface="+mj-ea"/>
                <a:ea typeface="+mj-ea"/>
              </a:rPr>
              <a:t>에 잘 적용될 수 있도록 약간 값을 보정해서 </a:t>
            </a:r>
            <a:r>
              <a:rPr lang="en-US" altLang="ko-KR" sz="1800" dirty="0">
                <a:latin typeface="+mj-ea"/>
                <a:ea typeface="+mj-ea"/>
              </a:rPr>
              <a:t>Scaling</a:t>
            </a:r>
            <a:r>
              <a:rPr lang="ko-KR" altLang="en-US" sz="1800" dirty="0">
                <a:latin typeface="+mj-ea"/>
                <a:ea typeface="+mj-ea"/>
              </a:rPr>
              <a:t>해준 것 </a:t>
            </a:r>
            <a:r>
              <a:rPr lang="en-US" altLang="ko-KR" sz="1800" dirty="0">
                <a:latin typeface="+mj-ea"/>
                <a:ea typeface="+mj-ea"/>
              </a:rPr>
              <a:t>! </a:t>
            </a:r>
            <a:r>
              <a:rPr lang="ko-KR" altLang="en-US" sz="1800" dirty="0" err="1">
                <a:latin typeface="+mj-ea"/>
                <a:ea typeface="+mj-ea"/>
              </a:rPr>
              <a:t>세부적인건</a:t>
            </a:r>
            <a:r>
              <a:rPr lang="ko-KR" altLang="en-US" sz="1800" dirty="0">
                <a:latin typeface="+mj-ea"/>
                <a:ea typeface="+mj-ea"/>
              </a:rPr>
              <a:t> 알 필요 없고</a:t>
            </a:r>
            <a:r>
              <a:rPr lang="en-US" altLang="ko-KR" sz="1800" dirty="0">
                <a:latin typeface="+mj-ea"/>
                <a:ea typeface="+mj-ea"/>
              </a:rPr>
              <a:t>, </a:t>
            </a:r>
            <a:r>
              <a:rPr lang="ko-KR" altLang="en-US" sz="1800" dirty="0">
                <a:latin typeface="+mj-ea"/>
                <a:ea typeface="+mj-ea"/>
              </a:rPr>
              <a:t>그냥 </a:t>
            </a:r>
            <a:r>
              <a:rPr lang="en-US" altLang="ko-KR" sz="1800" dirty="0">
                <a:latin typeface="+mj-ea"/>
                <a:ea typeface="+mj-ea"/>
              </a:rPr>
              <a:t>log</a:t>
            </a:r>
            <a:r>
              <a:rPr lang="ko-KR" altLang="en-US" sz="1800" dirty="0">
                <a:latin typeface="+mj-ea"/>
                <a:ea typeface="+mj-ea"/>
              </a:rPr>
              <a:t>대신에 값을 </a:t>
            </a:r>
            <a:r>
              <a:rPr lang="ko-KR" altLang="en-US" sz="1800" dirty="0" err="1">
                <a:latin typeface="+mj-ea"/>
                <a:ea typeface="+mj-ea"/>
              </a:rPr>
              <a:t>조금바꿔준</a:t>
            </a:r>
            <a:r>
              <a:rPr lang="ko-KR" altLang="en-US" sz="1800" dirty="0">
                <a:latin typeface="+mj-ea"/>
                <a:ea typeface="+mj-ea"/>
              </a:rPr>
              <a:t> </a:t>
            </a:r>
            <a:r>
              <a:rPr lang="en-US" altLang="ko-KR" sz="1800" dirty="0" err="1">
                <a:latin typeface="+mj-ea"/>
                <a:ea typeface="+mj-ea"/>
              </a:rPr>
              <a:t>mel</a:t>
            </a:r>
            <a:r>
              <a:rPr lang="en-US" altLang="ko-KR" sz="1800" dirty="0">
                <a:latin typeface="+mj-ea"/>
                <a:ea typeface="+mj-ea"/>
              </a:rPr>
              <a:t> scale</a:t>
            </a:r>
            <a:r>
              <a:rPr lang="ko-KR" altLang="en-US" sz="1800" dirty="0">
                <a:latin typeface="+mj-ea"/>
                <a:ea typeface="+mj-ea"/>
              </a:rPr>
              <a:t>을 쓴다고 </a:t>
            </a:r>
            <a:r>
              <a:rPr lang="ko-KR" altLang="en-US" sz="1800" dirty="0" err="1">
                <a:latin typeface="+mj-ea"/>
                <a:ea typeface="+mj-ea"/>
              </a:rPr>
              <a:t>생각하면됨</a:t>
            </a:r>
            <a:r>
              <a:rPr lang="en-US" altLang="ko-KR" sz="1800" dirty="0">
                <a:latin typeface="+mj-ea"/>
                <a:ea typeface="+mj-ea"/>
              </a:rPr>
              <a:t>!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FF4B8D-D0DF-4F0D-B326-FE6348C0B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37405"/>
            <a:ext cx="10342147" cy="251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31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ko-KR" dirty="0"/>
              <a:t>MFC(Mel Frequency </a:t>
            </a:r>
            <a:r>
              <a:rPr lang="en-US" altLang="ko-KR" dirty="0" err="1"/>
              <a:t>cepstrum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2688935C-487D-46EB-A06B-9007C11EF450}"/>
              </a:ext>
            </a:extLst>
          </p:cNvPr>
          <p:cNvSpPr txBox="1">
            <a:spLocks/>
          </p:cNvSpPr>
          <p:nvPr/>
        </p:nvSpPr>
        <p:spPr>
          <a:xfrm>
            <a:off x="838200" y="5728447"/>
            <a:ext cx="10515600" cy="1034303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>
                <a:latin typeface="+mj-ea"/>
                <a:ea typeface="+mj-ea"/>
              </a:rPr>
              <a:t>그래서 이렇게 </a:t>
            </a:r>
            <a:r>
              <a:rPr lang="en-US" altLang="ko-KR" sz="1800" dirty="0">
                <a:latin typeface="+mj-ea"/>
                <a:ea typeface="+mj-ea"/>
              </a:rPr>
              <a:t>Mel Scale</a:t>
            </a:r>
            <a:r>
              <a:rPr lang="ko-KR" altLang="en-US" sz="1800" dirty="0">
                <a:latin typeface="+mj-ea"/>
                <a:ea typeface="+mj-ea"/>
              </a:rPr>
              <a:t>로 바꿔준 것을 한 </a:t>
            </a:r>
            <a:r>
              <a:rPr lang="ko-KR" altLang="en-US" sz="1800" dirty="0" err="1">
                <a:latin typeface="+mj-ea"/>
                <a:ea typeface="+mj-ea"/>
              </a:rPr>
              <a:t>번더</a:t>
            </a:r>
            <a:r>
              <a:rPr lang="ko-KR" altLang="en-US" sz="1800" dirty="0">
                <a:latin typeface="+mj-ea"/>
                <a:ea typeface="+mj-ea"/>
              </a:rPr>
              <a:t> </a:t>
            </a:r>
            <a:r>
              <a:rPr lang="en-US" altLang="ko-KR" sz="1800" dirty="0">
                <a:latin typeface="+mj-ea"/>
                <a:ea typeface="+mj-ea"/>
              </a:rPr>
              <a:t>Filter</a:t>
            </a:r>
            <a:r>
              <a:rPr lang="ko-KR" altLang="en-US" sz="1800" dirty="0">
                <a:latin typeface="+mj-ea"/>
                <a:ea typeface="+mj-ea"/>
              </a:rPr>
              <a:t>를 </a:t>
            </a:r>
            <a:r>
              <a:rPr lang="ko-KR" altLang="en-US" sz="1800" dirty="0" err="1">
                <a:latin typeface="+mj-ea"/>
                <a:ea typeface="+mj-ea"/>
              </a:rPr>
              <a:t>씌워줌</a:t>
            </a:r>
            <a:r>
              <a:rPr lang="en-US" altLang="ko-KR" sz="1800" dirty="0">
                <a:latin typeface="+mj-ea"/>
                <a:ea typeface="+mj-ea"/>
              </a:rPr>
              <a:t>! Filter</a:t>
            </a:r>
            <a:r>
              <a:rPr lang="ko-KR" altLang="en-US" sz="1800" dirty="0">
                <a:latin typeface="+mj-ea"/>
                <a:ea typeface="+mj-ea"/>
              </a:rPr>
              <a:t>를 씌운다는 의미가 계속 나오는데</a:t>
            </a:r>
            <a:r>
              <a:rPr lang="en-US" altLang="ko-KR" sz="1800" dirty="0">
                <a:latin typeface="+mj-ea"/>
                <a:ea typeface="+mj-ea"/>
              </a:rPr>
              <a:t>, </a:t>
            </a:r>
            <a:r>
              <a:rPr lang="ko-KR" altLang="en-US" sz="1800" dirty="0">
                <a:latin typeface="+mj-ea"/>
                <a:ea typeface="+mj-ea"/>
              </a:rPr>
              <a:t>그냥 저 그림에서 삼각형이랑 </a:t>
            </a:r>
            <a:r>
              <a:rPr lang="ko-KR" altLang="en-US" sz="1800" dirty="0" err="1">
                <a:latin typeface="+mj-ea"/>
                <a:ea typeface="+mj-ea"/>
              </a:rPr>
              <a:t>신호랑</a:t>
            </a:r>
            <a:r>
              <a:rPr lang="ko-KR" altLang="en-US" sz="1800" dirty="0">
                <a:latin typeface="+mj-ea"/>
                <a:ea typeface="+mj-ea"/>
              </a:rPr>
              <a:t> 곱해준다고 </a:t>
            </a:r>
            <a:r>
              <a:rPr lang="ko-KR" altLang="en-US" sz="1800" dirty="0" err="1">
                <a:latin typeface="+mj-ea"/>
                <a:ea typeface="+mj-ea"/>
              </a:rPr>
              <a:t>생각하면됨</a:t>
            </a:r>
            <a:r>
              <a:rPr lang="en-US" altLang="ko-KR" sz="1800" dirty="0">
                <a:latin typeface="+mj-ea"/>
                <a:ea typeface="+mj-ea"/>
              </a:rPr>
              <a:t>! </a:t>
            </a:r>
            <a:r>
              <a:rPr lang="ko-KR" altLang="en-US" sz="1800" dirty="0" err="1">
                <a:latin typeface="+mj-ea"/>
                <a:ea typeface="+mj-ea"/>
              </a:rPr>
              <a:t>왜곱하냐구</a:t>
            </a:r>
            <a:r>
              <a:rPr lang="en-US" altLang="ko-KR" sz="1800" dirty="0">
                <a:latin typeface="+mj-ea"/>
                <a:ea typeface="+mj-ea"/>
              </a:rPr>
              <a:t>? </a:t>
            </a:r>
            <a:r>
              <a:rPr lang="ko-KR" altLang="en-US" sz="1800" dirty="0">
                <a:latin typeface="+mj-ea"/>
                <a:ea typeface="+mj-ea"/>
              </a:rPr>
              <a:t>저음이 고음보다 민감하게 반응하니까 그걸 반영해주기 위함도 있고 </a:t>
            </a:r>
            <a:r>
              <a:rPr lang="en-US" altLang="ko-KR" sz="1800" dirty="0" err="1">
                <a:latin typeface="+mj-ea"/>
                <a:ea typeface="+mj-ea"/>
              </a:rPr>
              <a:t>featur</a:t>
            </a:r>
            <a:r>
              <a:rPr lang="ko-KR" altLang="en-US" sz="1800" dirty="0">
                <a:latin typeface="+mj-ea"/>
                <a:ea typeface="+mj-ea"/>
              </a:rPr>
              <a:t>를 잘 뽑으려고</a:t>
            </a:r>
            <a:r>
              <a:rPr lang="en-US" altLang="ko-KR" sz="1800" dirty="0">
                <a:latin typeface="+mj-ea"/>
                <a:ea typeface="+mj-ea"/>
              </a:rPr>
              <a:t>. </a:t>
            </a:r>
            <a:r>
              <a:rPr lang="ko-KR" altLang="en-US" sz="1800" dirty="0">
                <a:latin typeface="+mj-ea"/>
                <a:ea typeface="+mj-ea"/>
              </a:rPr>
              <a:t>그래서 저거 두개를 곱하면 새로운 그래프가 나오겠지</a:t>
            </a:r>
            <a:r>
              <a:rPr lang="en-US" altLang="ko-KR" sz="1800" dirty="0">
                <a:latin typeface="+mj-ea"/>
                <a:ea typeface="+mj-ea"/>
              </a:rPr>
              <a:t>? </a:t>
            </a:r>
            <a:r>
              <a:rPr lang="ko-KR" altLang="en-US" sz="1800" dirty="0">
                <a:latin typeface="+mj-ea"/>
                <a:ea typeface="+mj-ea"/>
              </a:rPr>
              <a:t>그게 </a:t>
            </a:r>
            <a:r>
              <a:rPr lang="en-US" altLang="ko-KR" sz="1800" dirty="0">
                <a:latin typeface="+mj-ea"/>
                <a:ea typeface="+mj-ea"/>
              </a:rPr>
              <a:t>Mel Frequency </a:t>
            </a:r>
            <a:r>
              <a:rPr lang="en-US" altLang="ko-KR" sz="1800" dirty="0" err="1">
                <a:latin typeface="+mj-ea"/>
                <a:ea typeface="+mj-ea"/>
              </a:rPr>
              <a:t>Cepstrum</a:t>
            </a:r>
            <a:r>
              <a:rPr lang="ko-KR" altLang="en-US" sz="1800" dirty="0">
                <a:latin typeface="+mj-ea"/>
                <a:ea typeface="+mj-ea"/>
              </a:rPr>
              <a:t>임</a:t>
            </a:r>
            <a:r>
              <a:rPr lang="en-US" altLang="ko-KR" sz="1800" dirty="0">
                <a:latin typeface="+mj-ea"/>
                <a:ea typeface="+mj-ea"/>
              </a:rPr>
              <a:t>!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36DC2D-E59B-4C53-8BE1-2E39EE82E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48983"/>
            <a:ext cx="10458450" cy="352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059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n-US" altLang="ko-KR" dirty="0"/>
              <a:t>MFCC(Mel Frequency </a:t>
            </a:r>
            <a:r>
              <a:rPr lang="en-US" altLang="ko-KR" dirty="0" err="1"/>
              <a:t>cepstrum</a:t>
            </a:r>
            <a:r>
              <a:rPr lang="en-US" altLang="ko-KR" dirty="0"/>
              <a:t> coefficient)</a:t>
            </a:r>
            <a:endParaRPr lang="ko-KR" altLang="en-US" dirty="0"/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2688935C-487D-46EB-A06B-9007C11EF450}"/>
              </a:ext>
            </a:extLst>
          </p:cNvPr>
          <p:cNvSpPr txBox="1">
            <a:spLocks/>
          </p:cNvSpPr>
          <p:nvPr/>
        </p:nvSpPr>
        <p:spPr>
          <a:xfrm>
            <a:off x="838200" y="5657851"/>
            <a:ext cx="10515600" cy="940174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>
                <a:latin typeface="+mj-ea"/>
                <a:ea typeface="+mj-ea"/>
              </a:rPr>
              <a:t>위그림을 재활용하는데 </a:t>
            </a:r>
            <a:r>
              <a:rPr lang="en-US" altLang="ko-KR" sz="1800" dirty="0">
                <a:latin typeface="+mj-ea"/>
                <a:ea typeface="+mj-ea"/>
              </a:rPr>
              <a:t>Spectrum</a:t>
            </a:r>
            <a:r>
              <a:rPr lang="ko-KR" altLang="en-US" sz="1800" dirty="0">
                <a:latin typeface="+mj-ea"/>
                <a:ea typeface="+mj-ea"/>
              </a:rPr>
              <a:t>에서 </a:t>
            </a:r>
            <a:r>
              <a:rPr lang="en-US" altLang="ko-KR" sz="1800" dirty="0">
                <a:latin typeface="+mj-ea"/>
                <a:ea typeface="+mj-ea"/>
              </a:rPr>
              <a:t>Scale</a:t>
            </a:r>
            <a:r>
              <a:rPr lang="ko-KR" altLang="en-US" sz="1800" dirty="0">
                <a:latin typeface="+mj-ea"/>
                <a:ea typeface="+mj-ea"/>
              </a:rPr>
              <a:t>만 </a:t>
            </a:r>
            <a:r>
              <a:rPr lang="en-US" altLang="ko-KR" sz="1800" dirty="0">
                <a:latin typeface="+mj-ea"/>
                <a:ea typeface="+mj-ea"/>
              </a:rPr>
              <a:t>log Scale</a:t>
            </a:r>
            <a:r>
              <a:rPr lang="ko-KR" altLang="en-US" sz="1800" dirty="0">
                <a:latin typeface="+mj-ea"/>
                <a:ea typeface="+mj-ea"/>
              </a:rPr>
              <a:t>에서 </a:t>
            </a:r>
            <a:r>
              <a:rPr lang="en-US" altLang="ko-KR" sz="1800" dirty="0">
                <a:latin typeface="+mj-ea"/>
                <a:ea typeface="+mj-ea"/>
              </a:rPr>
              <a:t>Mel Scale</a:t>
            </a:r>
            <a:r>
              <a:rPr lang="ko-KR" altLang="en-US" sz="1800" dirty="0" err="1">
                <a:latin typeface="+mj-ea"/>
                <a:ea typeface="+mj-ea"/>
              </a:rPr>
              <a:t>로바뀌고</a:t>
            </a:r>
            <a:r>
              <a:rPr lang="en-US" altLang="ko-KR" sz="1800" dirty="0">
                <a:latin typeface="+mj-ea"/>
                <a:ea typeface="+mj-ea"/>
              </a:rPr>
              <a:t>, Filter</a:t>
            </a:r>
            <a:r>
              <a:rPr lang="ko-KR" altLang="en-US" sz="1800" dirty="0">
                <a:latin typeface="+mj-ea"/>
                <a:ea typeface="+mj-ea"/>
              </a:rPr>
              <a:t>만 한 번 더 씌워준 다음에 </a:t>
            </a:r>
            <a:r>
              <a:rPr lang="ko-KR" altLang="en-US" sz="1800" dirty="0" err="1">
                <a:latin typeface="+mj-ea"/>
                <a:ea typeface="+mj-ea"/>
              </a:rPr>
              <a:t>역푸리에변환해서</a:t>
            </a:r>
            <a:r>
              <a:rPr lang="ko-KR" altLang="en-US" sz="1800" dirty="0">
                <a:latin typeface="+mj-ea"/>
                <a:ea typeface="+mj-ea"/>
              </a:rPr>
              <a:t> 새로운 </a:t>
            </a:r>
            <a:r>
              <a:rPr lang="en-US" altLang="ko-KR" sz="1800" dirty="0" err="1">
                <a:latin typeface="+mj-ea"/>
                <a:ea typeface="+mj-ea"/>
              </a:rPr>
              <a:t>Cepstrum</a:t>
            </a:r>
            <a:r>
              <a:rPr lang="ko-KR" altLang="en-US" sz="1800" dirty="0">
                <a:latin typeface="+mj-ea"/>
                <a:ea typeface="+mj-ea"/>
              </a:rPr>
              <a:t>을 </a:t>
            </a:r>
            <a:r>
              <a:rPr lang="ko-KR" altLang="en-US" sz="1800" dirty="0" err="1">
                <a:latin typeface="+mj-ea"/>
                <a:ea typeface="+mj-ea"/>
              </a:rPr>
              <a:t>만들어준거임</a:t>
            </a:r>
            <a:r>
              <a:rPr lang="en-US" altLang="ko-KR" sz="1800" dirty="0">
                <a:latin typeface="+mj-ea"/>
                <a:ea typeface="+mj-ea"/>
              </a:rPr>
              <a:t>!!</a:t>
            </a:r>
            <a:r>
              <a:rPr lang="ko-KR" altLang="en-US" sz="1800" dirty="0">
                <a:latin typeface="+mj-ea"/>
                <a:ea typeface="+mj-ea"/>
              </a:rPr>
              <a:t> 그리고 저주파만 통과시켜주면</a:t>
            </a:r>
            <a:r>
              <a:rPr lang="en-US" altLang="ko-KR" sz="1800" dirty="0">
                <a:latin typeface="+mj-ea"/>
                <a:ea typeface="+mj-ea"/>
              </a:rPr>
              <a:t>? </a:t>
            </a:r>
            <a:r>
              <a:rPr lang="ko-KR" altLang="en-US" sz="1800" dirty="0">
                <a:latin typeface="+mj-ea"/>
                <a:ea typeface="+mj-ea"/>
              </a:rPr>
              <a:t>바로 그것이 </a:t>
            </a:r>
            <a:r>
              <a:rPr lang="en-US" altLang="ko-KR" sz="1800" dirty="0">
                <a:latin typeface="+mj-ea"/>
                <a:ea typeface="+mj-ea"/>
              </a:rPr>
              <a:t>MFCC! (Mel scale</a:t>
            </a:r>
            <a:r>
              <a:rPr lang="ko-KR" altLang="en-US" sz="1800" dirty="0">
                <a:latin typeface="+mj-ea"/>
                <a:ea typeface="+mj-ea"/>
              </a:rPr>
              <a:t>에 </a:t>
            </a:r>
            <a:r>
              <a:rPr lang="en-US" altLang="ko-KR" sz="1800" dirty="0">
                <a:latin typeface="+mj-ea"/>
                <a:ea typeface="+mj-ea"/>
              </a:rPr>
              <a:t>Filter</a:t>
            </a:r>
            <a:r>
              <a:rPr lang="ko-KR" altLang="en-US" sz="1800" dirty="0">
                <a:latin typeface="+mj-ea"/>
                <a:ea typeface="+mj-ea"/>
              </a:rPr>
              <a:t>까지 </a:t>
            </a:r>
            <a:r>
              <a:rPr lang="ko-KR" altLang="en-US" sz="1800" dirty="0" err="1">
                <a:latin typeface="+mj-ea"/>
                <a:ea typeface="+mj-ea"/>
              </a:rPr>
              <a:t>씌운다음에</a:t>
            </a:r>
            <a:r>
              <a:rPr lang="ko-KR" altLang="en-US" sz="1800" dirty="0">
                <a:latin typeface="+mj-ea"/>
                <a:ea typeface="+mj-ea"/>
              </a:rPr>
              <a:t> </a:t>
            </a:r>
            <a:r>
              <a:rPr lang="en-US" altLang="ko-KR" sz="1800" dirty="0">
                <a:latin typeface="+mj-ea"/>
                <a:ea typeface="+mj-ea"/>
              </a:rPr>
              <a:t>Envelope</a:t>
            </a:r>
            <a:r>
              <a:rPr lang="ko-KR" altLang="en-US" sz="1800" dirty="0">
                <a:latin typeface="+mj-ea"/>
                <a:ea typeface="+mj-ea"/>
              </a:rPr>
              <a:t>만 </a:t>
            </a:r>
            <a:r>
              <a:rPr lang="ko-KR" altLang="en-US" sz="1800" dirty="0" err="1">
                <a:latin typeface="+mj-ea"/>
                <a:ea typeface="+mj-ea"/>
              </a:rPr>
              <a:t>뽑아낸거라고</a:t>
            </a:r>
            <a:r>
              <a:rPr lang="ko-KR" altLang="en-US" sz="1800" dirty="0">
                <a:latin typeface="+mj-ea"/>
                <a:ea typeface="+mj-ea"/>
              </a:rPr>
              <a:t> </a:t>
            </a:r>
            <a:r>
              <a:rPr lang="ko-KR" altLang="en-US" sz="1800" dirty="0" err="1">
                <a:latin typeface="+mj-ea"/>
                <a:ea typeface="+mj-ea"/>
              </a:rPr>
              <a:t>보면됨</a:t>
            </a:r>
            <a:r>
              <a:rPr lang="en-US" altLang="ko-KR" sz="1800" dirty="0">
                <a:latin typeface="+mj-ea"/>
                <a:ea typeface="+mj-ea"/>
              </a:rPr>
              <a:t>!)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6F8DB4D-F045-4FD3-8721-27AF4BD3B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61076"/>
            <a:ext cx="10515600" cy="362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5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B248AC-2C6E-40E4-9F44-34F99146E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106" y="2766218"/>
            <a:ext cx="10515600" cy="1325563"/>
          </a:xfrm>
        </p:spPr>
        <p:txBody>
          <a:bodyPr/>
          <a:lstStyle/>
          <a:p>
            <a:r>
              <a:rPr lang="en-US" altLang="ko-KR" dirty="0" err="1"/>
              <a:t>Spectogram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391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title="차트가 있는 제목 및 내용 레이아웃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FFT, STFT ….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735917-947C-4114-A2D3-9988BA36D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일반적으로 푸리에 변환은</a:t>
            </a:r>
            <a:r>
              <a:rPr lang="en-US" altLang="ko-KR" dirty="0"/>
              <a:t> Time domain -&gt; Frequency domain</a:t>
            </a:r>
            <a:r>
              <a:rPr lang="ko-KR" altLang="en-US" dirty="0"/>
              <a:t>으로 </a:t>
            </a:r>
            <a:r>
              <a:rPr lang="ko-KR" altLang="en-US" dirty="0" err="1"/>
              <a:t>바꾸는것</a:t>
            </a:r>
            <a:r>
              <a:rPr lang="en-US" altLang="ko-KR" dirty="0"/>
              <a:t>. </a:t>
            </a:r>
            <a:r>
              <a:rPr lang="ko-KR" altLang="en-US" dirty="0"/>
              <a:t>그런데</a:t>
            </a:r>
            <a:r>
              <a:rPr lang="en-US" altLang="ko-KR" dirty="0"/>
              <a:t> 1</a:t>
            </a:r>
            <a:r>
              <a:rPr lang="ko-KR" altLang="en-US" dirty="0"/>
              <a:t>초를 </a:t>
            </a:r>
            <a:r>
              <a:rPr lang="ko-KR" altLang="en-US" dirty="0" err="1"/>
              <a:t>바꾸는것보다</a:t>
            </a:r>
            <a:r>
              <a:rPr lang="ko-KR" altLang="en-US" dirty="0"/>
              <a:t> </a:t>
            </a:r>
            <a:r>
              <a:rPr lang="en-US" altLang="ko-KR" dirty="0"/>
              <a:t>0.02</a:t>
            </a:r>
            <a:r>
              <a:rPr lang="ko-KR" altLang="en-US" dirty="0" err="1"/>
              <a:t>초씩</a:t>
            </a:r>
            <a:r>
              <a:rPr lang="ko-KR" altLang="en-US" dirty="0"/>
              <a:t> </a:t>
            </a:r>
            <a:r>
              <a:rPr lang="en-US" altLang="ko-KR" dirty="0"/>
              <a:t>50</a:t>
            </a:r>
            <a:r>
              <a:rPr lang="ko-KR" altLang="en-US" dirty="0"/>
              <a:t>번으로 구간을 나눠서 각 구간별로 </a:t>
            </a:r>
            <a:r>
              <a:rPr lang="en-US" altLang="ko-KR" dirty="0"/>
              <a:t>50</a:t>
            </a:r>
            <a:r>
              <a:rPr lang="ko-KR" altLang="en-US" dirty="0"/>
              <a:t>번 푸리에 변환을 </a:t>
            </a:r>
            <a:r>
              <a:rPr lang="ko-KR" altLang="en-US" dirty="0" err="1"/>
              <a:t>하는것이</a:t>
            </a:r>
            <a:r>
              <a:rPr lang="ko-KR" altLang="en-US" dirty="0"/>
              <a:t> 빠르고 효율적임</a:t>
            </a:r>
            <a:r>
              <a:rPr lang="en-US" altLang="ko-KR" dirty="0"/>
              <a:t>!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그렇기 때문에 우리는 </a:t>
            </a:r>
            <a:r>
              <a:rPr lang="en-US" altLang="ko-KR" dirty="0"/>
              <a:t>Window</a:t>
            </a:r>
            <a:r>
              <a:rPr lang="ko-KR" altLang="en-US" dirty="0"/>
              <a:t>라는 개념을 가지고 </a:t>
            </a:r>
            <a:r>
              <a:rPr lang="en-US" altLang="ko-KR" dirty="0"/>
              <a:t>Window size</a:t>
            </a:r>
            <a:r>
              <a:rPr lang="ko-KR" altLang="en-US" dirty="0"/>
              <a:t>단위로 시간을 쪼개서 그 쪼갠 구간에 대해서 각각 푸리에 변환을 한다</a:t>
            </a:r>
            <a:r>
              <a:rPr lang="en-US" altLang="ko-KR" dirty="0"/>
              <a:t>! </a:t>
            </a:r>
            <a:r>
              <a:rPr lang="ko-KR" altLang="en-US" dirty="0"/>
              <a:t>보통 </a:t>
            </a:r>
            <a:r>
              <a:rPr lang="en-US" altLang="ko-KR" dirty="0"/>
              <a:t>20ms~30ms</a:t>
            </a:r>
            <a:r>
              <a:rPr lang="ko-KR" altLang="en-US" dirty="0"/>
              <a:t>단위로 음악을 쪼갠 다음에 푸리에 변환을 하는데 이걸  </a:t>
            </a:r>
            <a:r>
              <a:rPr lang="en-US" altLang="ko-KR" dirty="0"/>
              <a:t>Short Time Fourier Transformation, Fast Fourier Transformation</a:t>
            </a:r>
            <a:r>
              <a:rPr lang="ko-KR" altLang="en-US" dirty="0"/>
              <a:t>이라고 함 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8264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title="차트가 있는 제목 및 내용 레이아웃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 err="1"/>
              <a:t>Spectogram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735917-947C-4114-A2D3-9988BA36D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048" y="1879413"/>
            <a:ext cx="518608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그래서 </a:t>
            </a:r>
            <a:r>
              <a:rPr lang="en-US" altLang="ko-KR" dirty="0"/>
              <a:t>20~30ms</a:t>
            </a:r>
            <a:r>
              <a:rPr lang="ko-KR" altLang="en-US" dirty="0"/>
              <a:t>로 각 구간별로 자른 뒤에 그 구간을 </a:t>
            </a:r>
            <a:r>
              <a:rPr lang="en-US" altLang="ko-KR" dirty="0"/>
              <a:t>FFT </a:t>
            </a:r>
            <a:r>
              <a:rPr lang="ko-KR" altLang="en-US" dirty="0"/>
              <a:t>으로 푸리에 변환한 그래프를 </a:t>
            </a:r>
            <a:r>
              <a:rPr lang="en-US" altLang="ko-KR" dirty="0"/>
              <a:t>90</a:t>
            </a:r>
            <a:r>
              <a:rPr lang="ko-KR" altLang="en-US" dirty="0"/>
              <a:t>도로 회전시키면</a:t>
            </a:r>
            <a:r>
              <a:rPr lang="en-US" altLang="ko-KR" dirty="0"/>
              <a:t>? </a:t>
            </a:r>
            <a:r>
              <a:rPr lang="ko-KR" altLang="en-US" dirty="0"/>
              <a:t>각 시간별로 주파수별 </a:t>
            </a:r>
            <a:r>
              <a:rPr lang="en-US" altLang="ko-KR" dirty="0" err="1"/>
              <a:t>Amplitute</a:t>
            </a:r>
            <a:r>
              <a:rPr lang="ko-KR" altLang="en-US" dirty="0"/>
              <a:t>을 세로로 나타낸 그래프로 바꿀 수 있다</a:t>
            </a:r>
            <a:r>
              <a:rPr lang="en-US" altLang="ko-KR" dirty="0"/>
              <a:t>!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1081BA-8E01-4694-8156-9EF3030CC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879413"/>
            <a:ext cx="5343525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53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title="차트가 있는 제목 및 내용 레이아웃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여기서 잠깐</a:t>
            </a:r>
            <a:r>
              <a:rPr lang="en-US" altLang="ko-KR" dirty="0"/>
              <a:t>! Log Scale</a:t>
            </a:r>
            <a:r>
              <a:rPr lang="ko-KR" altLang="en-US" dirty="0"/>
              <a:t>로 바꿔주자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735917-947C-4114-A2D3-9988BA36D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048" y="1879413"/>
            <a:ext cx="518608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그런데</a:t>
            </a:r>
            <a:r>
              <a:rPr lang="en-US" altLang="ko-KR" sz="2000" dirty="0"/>
              <a:t>, </a:t>
            </a:r>
            <a:r>
              <a:rPr lang="ko-KR" altLang="en-US" sz="2000" dirty="0"/>
              <a:t>우리가 푸리에 변환을 한 값을 쓸 때</a:t>
            </a:r>
            <a:r>
              <a:rPr lang="en-US" altLang="ko-KR" sz="2000" dirty="0"/>
              <a:t>, </a:t>
            </a:r>
            <a:r>
              <a:rPr lang="ko-KR" altLang="en-US" sz="2000" dirty="0"/>
              <a:t>그냥 쓰는게 아니라 제곱을 </a:t>
            </a:r>
            <a:r>
              <a:rPr lang="ko-KR" altLang="en-US" sz="2000" dirty="0" err="1"/>
              <a:t>한다음</a:t>
            </a:r>
            <a:r>
              <a:rPr lang="ko-KR" altLang="en-US" sz="2000" dirty="0"/>
              <a:t> 그 값을 로그를 취해줘서 그래프로 나타내서도 표현을 </a:t>
            </a:r>
            <a:r>
              <a:rPr lang="ko-KR" altLang="en-US" sz="2000" dirty="0" err="1"/>
              <a:t>많이해준다</a:t>
            </a:r>
            <a:r>
              <a:rPr lang="en-US" altLang="ko-KR" sz="2000" dirty="0"/>
              <a:t>! </a:t>
            </a:r>
            <a:r>
              <a:rPr lang="ko-KR" altLang="en-US" sz="2000" dirty="0"/>
              <a:t>이렇게 </a:t>
            </a:r>
            <a:r>
              <a:rPr lang="en-US" altLang="ko-KR" sz="2000" dirty="0"/>
              <a:t>Log</a:t>
            </a:r>
            <a:r>
              <a:rPr lang="ko-KR" altLang="en-US" sz="2000" dirty="0"/>
              <a:t> </a:t>
            </a:r>
            <a:r>
              <a:rPr lang="en-US" altLang="ko-KR" sz="2000" dirty="0"/>
              <a:t>Scale</a:t>
            </a:r>
            <a:r>
              <a:rPr lang="ko-KR" altLang="en-US" sz="2000" dirty="0"/>
              <a:t>로 </a:t>
            </a:r>
            <a:r>
              <a:rPr lang="ko-KR" altLang="en-US" sz="2000" dirty="0" err="1"/>
              <a:t>바꿔준걸</a:t>
            </a:r>
            <a:r>
              <a:rPr lang="ko-KR" altLang="en-US" sz="2000" dirty="0"/>
              <a:t> </a:t>
            </a:r>
            <a:r>
              <a:rPr lang="en-US" altLang="ko-KR" sz="2000" dirty="0"/>
              <a:t>Spectrum</a:t>
            </a:r>
            <a:r>
              <a:rPr lang="ko-KR" altLang="en-US" sz="2000" dirty="0"/>
              <a:t>이라고 하자</a:t>
            </a:r>
            <a:r>
              <a:rPr lang="en-US" altLang="ko-KR" sz="2000" dirty="0"/>
              <a:t>! (</a:t>
            </a:r>
            <a:r>
              <a:rPr lang="ko-KR" altLang="en-US" sz="2000" dirty="0"/>
              <a:t>그래프의 세로축을 </a:t>
            </a:r>
            <a:r>
              <a:rPr lang="ko-KR" altLang="en-US" sz="2000" dirty="0" err="1"/>
              <a:t>잘보자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ko-KR" altLang="en-US" sz="2000" dirty="0"/>
              <a:t>왜</a:t>
            </a:r>
            <a:r>
              <a:rPr lang="en-US" altLang="ko-KR" sz="2000" dirty="0"/>
              <a:t>?(</a:t>
            </a:r>
            <a:r>
              <a:rPr lang="ko-KR" altLang="en-US" sz="2000" dirty="0"/>
              <a:t>일반적으로 소리는 다 </a:t>
            </a:r>
            <a:r>
              <a:rPr lang="en-US" altLang="ko-KR" sz="2000" dirty="0"/>
              <a:t>log</a:t>
            </a:r>
            <a:r>
              <a:rPr lang="ko-KR" altLang="en-US" sz="2000" dirty="0"/>
              <a:t>단위로 </a:t>
            </a:r>
            <a:r>
              <a:rPr lang="ko-KR" altLang="en-US" sz="2000" dirty="0" err="1"/>
              <a:t>나타내지니까</a:t>
            </a:r>
            <a:r>
              <a:rPr lang="en-US" altLang="ko-KR" sz="2000" dirty="0"/>
              <a:t>, </a:t>
            </a:r>
            <a:r>
              <a:rPr lang="ko-KR" altLang="en-US" sz="2000" dirty="0"/>
              <a:t>주파수도 </a:t>
            </a:r>
            <a:r>
              <a:rPr lang="ko-KR" altLang="en-US" sz="2000" dirty="0" err="1"/>
              <a:t>두배씩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커질때마다</a:t>
            </a:r>
            <a:r>
              <a:rPr lang="ko-KR" altLang="en-US" sz="2000" dirty="0"/>
              <a:t> 옥타브가 올라가며</a:t>
            </a:r>
            <a:r>
              <a:rPr lang="en-US" altLang="ko-KR" sz="2000" dirty="0"/>
              <a:t>, </a:t>
            </a:r>
            <a:r>
              <a:rPr lang="ko-KR" altLang="en-US" sz="2000" dirty="0"/>
              <a:t>소리크기도 </a:t>
            </a:r>
            <a:r>
              <a:rPr lang="en-US" altLang="ko-KR" sz="2000" dirty="0" err="1"/>
              <a:t>db</a:t>
            </a:r>
            <a:r>
              <a:rPr lang="ko-KR" altLang="en-US" sz="2000" dirty="0"/>
              <a:t>단위로 크기를 측정한다</a:t>
            </a:r>
            <a:r>
              <a:rPr lang="en-US" altLang="ko-KR" sz="2000" dirty="0"/>
              <a:t>!)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4CC4DEA-616D-47D7-94C3-284FFA33D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79413"/>
            <a:ext cx="5114365" cy="448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5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ko-KR" altLang="en-US" sz="2400" dirty="0"/>
              <a:t>이렇게 시간을 쪼개서 각 구간별로 </a:t>
            </a:r>
            <a:r>
              <a:rPr lang="ko-KR" altLang="en-US" sz="2400" dirty="0" err="1"/>
              <a:t>푸리에변환해준</a:t>
            </a:r>
            <a:r>
              <a:rPr lang="ko-KR" altLang="en-US" sz="2400" dirty="0"/>
              <a:t> 뒤</a:t>
            </a:r>
            <a:r>
              <a:rPr lang="en-US" altLang="ko-KR" sz="2400" dirty="0"/>
              <a:t>, </a:t>
            </a:r>
            <a:r>
              <a:rPr lang="ko-KR" altLang="en-US" sz="2400" dirty="0"/>
              <a:t>그 값을 제곱해주고 </a:t>
            </a:r>
            <a:r>
              <a:rPr lang="en-US" altLang="ko-KR" sz="2400" dirty="0"/>
              <a:t>log</a:t>
            </a:r>
            <a:r>
              <a:rPr lang="ko-KR" altLang="en-US" sz="2400" dirty="0"/>
              <a:t>를 </a:t>
            </a:r>
            <a:r>
              <a:rPr lang="ko-KR" altLang="en-US" sz="2400" dirty="0" err="1"/>
              <a:t>취해준걸</a:t>
            </a:r>
            <a:r>
              <a:rPr lang="ko-KR" altLang="en-US" sz="2400" dirty="0"/>
              <a:t> </a:t>
            </a:r>
            <a:r>
              <a:rPr lang="en-US" altLang="ko-KR" sz="2400" dirty="0"/>
              <a:t>90</a:t>
            </a:r>
            <a:r>
              <a:rPr lang="ko-KR" altLang="en-US" sz="2400" dirty="0"/>
              <a:t>도로 뒤집어서 </a:t>
            </a:r>
            <a:r>
              <a:rPr lang="ko-KR" altLang="en-US" sz="2400" dirty="0" err="1"/>
              <a:t>표현해준것이</a:t>
            </a:r>
            <a:r>
              <a:rPr lang="ko-KR" altLang="en-US" sz="2400" dirty="0"/>
              <a:t> 바로 우리가 아는 </a:t>
            </a:r>
            <a:r>
              <a:rPr lang="en-US" altLang="ko-KR" sz="2400" dirty="0" err="1"/>
              <a:t>Spectogram</a:t>
            </a:r>
            <a:r>
              <a:rPr lang="en-US" altLang="ko-KR" sz="2400" dirty="0"/>
              <a:t>! </a:t>
            </a:r>
            <a:r>
              <a:rPr lang="ko-KR" altLang="en-US" sz="2400" dirty="0"/>
              <a:t>이렇게 </a:t>
            </a:r>
            <a:r>
              <a:rPr lang="en-US" altLang="ko-KR" sz="2400" dirty="0" err="1"/>
              <a:t>Spectogram</a:t>
            </a:r>
            <a:r>
              <a:rPr lang="ko-KR" altLang="en-US" sz="2400" dirty="0"/>
              <a:t>으로 나타내면 훨씬 특징이 </a:t>
            </a:r>
            <a:r>
              <a:rPr lang="ko-KR" altLang="en-US" sz="2400" dirty="0" err="1"/>
              <a:t>잘보임</a:t>
            </a:r>
            <a:endParaRPr lang="ko-KR" altLang="en-US" sz="2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CFEFBF6-E45C-4EDC-8FCD-A01527A42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00" y="1905000"/>
            <a:ext cx="1041400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172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B248AC-2C6E-40E4-9F44-34F99146E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106" y="276621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Cepstrum</a:t>
            </a:r>
            <a:r>
              <a:rPr lang="en-US" altLang="ko-KR" dirty="0"/>
              <a:t> Analysis(Spectrum</a:t>
            </a:r>
            <a:r>
              <a:rPr lang="ko-KR" altLang="en-US" dirty="0"/>
              <a:t>에서 앞에 </a:t>
            </a:r>
            <a:r>
              <a:rPr lang="ko-KR" altLang="en-US" dirty="0" err="1"/>
              <a:t>네글자</a:t>
            </a:r>
            <a:r>
              <a:rPr lang="ko-KR" altLang="en-US" dirty="0"/>
              <a:t> 위치만 </a:t>
            </a:r>
            <a:r>
              <a:rPr lang="ko-KR" altLang="en-US" dirty="0" err="1"/>
              <a:t>바꿔준것</a:t>
            </a:r>
            <a:r>
              <a:rPr lang="en-US" altLang="ko-KR" dirty="0"/>
              <a:t>!)</a:t>
            </a:r>
            <a:r>
              <a:rPr lang="en-US" altLang="ko-KR" dirty="0" err="1"/>
              <a:t>Cepstrum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98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title="차트가 있는 제목 및 내용 레이아웃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Log</a:t>
            </a:r>
            <a:r>
              <a:rPr lang="ko-KR" altLang="en-US" dirty="0"/>
              <a:t>로 바꾼 </a:t>
            </a:r>
            <a:r>
              <a:rPr lang="en-US" altLang="ko-KR" dirty="0"/>
              <a:t>Spectrum</a:t>
            </a:r>
            <a:r>
              <a:rPr lang="ko-KR" altLang="en-US" dirty="0"/>
              <a:t>을 좀 더 만져보자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735917-947C-4114-A2D3-9988BA36D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08494"/>
            <a:ext cx="10618695" cy="14435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자 위에서 말했듯</a:t>
            </a:r>
            <a:r>
              <a:rPr lang="en-US" altLang="ko-KR" dirty="0"/>
              <a:t>, </a:t>
            </a:r>
            <a:r>
              <a:rPr lang="ko-KR" altLang="en-US" dirty="0"/>
              <a:t>우리는 소리 특징을 </a:t>
            </a:r>
            <a:r>
              <a:rPr lang="ko-KR" altLang="en-US" dirty="0" err="1"/>
              <a:t>잡을때는</a:t>
            </a:r>
            <a:r>
              <a:rPr lang="ko-KR" altLang="en-US" dirty="0"/>
              <a:t> 푸리에 변환한 값을 바로바로 쓰는게 아니라 </a:t>
            </a:r>
            <a:r>
              <a:rPr lang="ko-KR" altLang="en-US" dirty="0" err="1"/>
              <a:t>제곱을해서</a:t>
            </a:r>
            <a:r>
              <a:rPr lang="ko-KR" altLang="en-US" dirty="0"/>
              <a:t> </a:t>
            </a:r>
            <a:r>
              <a:rPr lang="ko-KR" altLang="en-US" dirty="0" err="1"/>
              <a:t>로그값으로</a:t>
            </a:r>
            <a:r>
              <a:rPr lang="ko-KR" altLang="en-US" dirty="0"/>
              <a:t> 바꿔서 써주었다</a:t>
            </a:r>
            <a:r>
              <a:rPr lang="en-US" altLang="ko-KR" dirty="0"/>
              <a:t>. </a:t>
            </a:r>
            <a:r>
              <a:rPr lang="ko-KR" altLang="en-US" dirty="0"/>
              <a:t>그런데 이걸 조금 더 응용해보자</a:t>
            </a:r>
            <a:r>
              <a:rPr lang="en-US" altLang="ko-KR" dirty="0"/>
              <a:t>!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4CC4DEA-616D-47D7-94C3-284FFA33D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43914"/>
            <a:ext cx="10515600" cy="313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34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 err="1"/>
              <a:t>Spectral_Envelope</a:t>
            </a:r>
            <a:endParaRPr lang="ko-KR" altLang="en-US" dirty="0"/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2688935C-487D-46EB-A06B-9007C11EF450}"/>
              </a:ext>
            </a:extLst>
          </p:cNvPr>
          <p:cNvSpPr txBox="1">
            <a:spLocks/>
          </p:cNvSpPr>
          <p:nvPr/>
        </p:nvSpPr>
        <p:spPr>
          <a:xfrm>
            <a:off x="838200" y="5522260"/>
            <a:ext cx="10515600" cy="110191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6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600" dirty="0">
                <a:latin typeface="+mj-ea"/>
                <a:ea typeface="+mj-ea"/>
              </a:rPr>
              <a:t>Spectrum</a:t>
            </a:r>
            <a:r>
              <a:rPr lang="ko-KR" altLang="en-US" sz="1600" dirty="0">
                <a:latin typeface="+mj-ea"/>
                <a:ea typeface="+mj-ea"/>
              </a:rPr>
              <a:t>을 </a:t>
            </a:r>
            <a:r>
              <a:rPr lang="ko-KR" altLang="en-US" sz="1600" dirty="0" err="1">
                <a:latin typeface="+mj-ea"/>
                <a:ea typeface="+mj-ea"/>
              </a:rPr>
              <a:t>그려봤을때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Peak</a:t>
            </a:r>
            <a:r>
              <a:rPr lang="ko-KR" altLang="en-US" sz="1600" dirty="0">
                <a:latin typeface="+mj-ea"/>
                <a:ea typeface="+mj-ea"/>
              </a:rPr>
              <a:t>를 </a:t>
            </a:r>
            <a:r>
              <a:rPr lang="en-US" altLang="ko-KR" sz="1600" dirty="0">
                <a:latin typeface="+mj-ea"/>
                <a:ea typeface="+mj-ea"/>
              </a:rPr>
              <a:t>‘smooth</a:t>
            </a:r>
            <a:r>
              <a:rPr lang="ko-KR" altLang="en-US" sz="1600" dirty="0">
                <a:latin typeface="+mj-ea"/>
                <a:ea typeface="+mj-ea"/>
              </a:rPr>
              <a:t>하게</a:t>
            </a:r>
            <a:r>
              <a:rPr lang="en-US" altLang="ko-KR" sz="1600" dirty="0">
                <a:latin typeface="+mj-ea"/>
                <a:ea typeface="+mj-ea"/>
              </a:rPr>
              <a:t>’ </a:t>
            </a:r>
            <a:r>
              <a:rPr lang="ko-KR" altLang="en-US" sz="1600" dirty="0">
                <a:latin typeface="+mj-ea"/>
                <a:ea typeface="+mj-ea"/>
              </a:rPr>
              <a:t>연결한 그래프가 바로 </a:t>
            </a:r>
            <a:r>
              <a:rPr lang="en-US" altLang="ko-KR" sz="1600" dirty="0">
                <a:latin typeface="+mj-ea"/>
                <a:ea typeface="+mj-ea"/>
              </a:rPr>
              <a:t>Envelop Curve</a:t>
            </a:r>
            <a:r>
              <a:rPr lang="ko-KR" altLang="en-US" sz="1600" dirty="0">
                <a:latin typeface="+mj-ea"/>
                <a:ea typeface="+mj-ea"/>
              </a:rPr>
              <a:t>임</a:t>
            </a:r>
            <a:r>
              <a:rPr lang="en-US" altLang="ko-KR" sz="1600" dirty="0">
                <a:latin typeface="+mj-ea"/>
                <a:ea typeface="+mj-ea"/>
              </a:rPr>
              <a:t>! </a:t>
            </a:r>
            <a:r>
              <a:rPr lang="ko-KR" altLang="en-US" sz="1600" dirty="0">
                <a:latin typeface="+mj-ea"/>
                <a:ea typeface="+mj-ea"/>
              </a:rPr>
              <a:t>이부분은 전체적인 </a:t>
            </a:r>
            <a:r>
              <a:rPr lang="ko-KR" altLang="en-US" sz="1600" dirty="0" err="1">
                <a:latin typeface="+mj-ea"/>
                <a:ea typeface="+mj-ea"/>
              </a:rPr>
              <a:t>부눈을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ko-KR" altLang="en-US" sz="1600" dirty="0" err="1">
                <a:latin typeface="+mj-ea"/>
                <a:ea typeface="+mj-ea"/>
              </a:rPr>
              <a:t>훑고가기</a:t>
            </a:r>
            <a:r>
              <a:rPr lang="ko-KR" altLang="en-US" sz="1600" dirty="0">
                <a:latin typeface="+mj-ea"/>
                <a:ea typeface="+mj-ea"/>
              </a:rPr>
              <a:t> 때문에  </a:t>
            </a:r>
            <a:r>
              <a:rPr lang="en-US" altLang="ko-KR" sz="1600" dirty="0">
                <a:latin typeface="+mj-ea"/>
                <a:ea typeface="+mj-ea"/>
              </a:rPr>
              <a:t>Detail</a:t>
            </a:r>
            <a:r>
              <a:rPr lang="ko-KR" altLang="en-US" sz="1600" dirty="0">
                <a:latin typeface="+mj-ea"/>
                <a:ea typeface="+mj-ea"/>
              </a:rPr>
              <a:t>이 아닌 </a:t>
            </a:r>
            <a:r>
              <a:rPr lang="en-US" altLang="ko-KR" sz="1600" dirty="0">
                <a:latin typeface="+mj-ea"/>
                <a:ea typeface="+mj-ea"/>
              </a:rPr>
              <a:t>Feature</a:t>
            </a:r>
            <a:r>
              <a:rPr lang="ko-KR" altLang="en-US" sz="1600" dirty="0">
                <a:latin typeface="+mj-ea"/>
                <a:ea typeface="+mj-ea"/>
              </a:rPr>
              <a:t>를 뽑아낸 핵심 커브라고 할 수 있음 </a:t>
            </a:r>
            <a:r>
              <a:rPr lang="en-US" altLang="ko-KR" sz="1600" dirty="0" err="1">
                <a:latin typeface="+mj-ea"/>
                <a:ea typeface="+mj-ea"/>
              </a:rPr>
              <a:t>Spectral_envelop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커브가 </a:t>
            </a:r>
            <a:r>
              <a:rPr lang="ko-KR" altLang="en-US" sz="1600" dirty="0" err="1">
                <a:latin typeface="+mj-ea"/>
                <a:ea typeface="+mj-ea"/>
              </a:rPr>
              <a:t>의미하는것은</a:t>
            </a:r>
            <a:r>
              <a:rPr lang="ko-KR" altLang="en-US" sz="1600" dirty="0">
                <a:latin typeface="+mj-ea"/>
                <a:ea typeface="+mj-ea"/>
              </a:rPr>
              <a:t> 바로 이것</a:t>
            </a:r>
            <a:endParaRPr lang="en-US" altLang="ko-KR" sz="1600" dirty="0"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92087C2-5181-4A27-A189-7CE529E96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66887"/>
            <a:ext cx="869632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20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악보 디자인 서식 파일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208335_TF03460577.potx" id="{007CA7BC-C6C3-4E79-ADC9-9066335D0795}" vid="{13660178-7F28-4FFD-8B36-7B97C7BAACE6}"/>
    </a:ext>
  </a:extLst>
</a:theme>
</file>

<file path=ppt/theme/theme2.xml><?xml version="1.0" encoding="utf-8"?>
<a:theme xmlns:a="http://schemas.openxmlformats.org/drawingml/2006/main" name="Office 테마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악보 디자인 슬라이드</Template>
  <TotalTime>86</TotalTime>
  <Words>585</Words>
  <Application>Microsoft Office PowerPoint</Application>
  <PresentationFormat>와이드스크린</PresentationFormat>
  <Paragraphs>48</Paragraphs>
  <Slides>16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악보 디자인 서식 파일</vt:lpstr>
      <vt:lpstr>Vocal feature extraction</vt:lpstr>
      <vt:lpstr>Spectogram</vt:lpstr>
      <vt:lpstr>FFT, STFT ….</vt:lpstr>
      <vt:lpstr>Spectogram</vt:lpstr>
      <vt:lpstr>여기서 잠깐! Log Scale로 바꿔주자</vt:lpstr>
      <vt:lpstr>이렇게 시간을 쪼개서 각 구간별로 푸리에변환해준 뒤, 그 값을 제곱해주고 log를 취해준걸 90도로 뒤집어서 표현해준것이 바로 우리가 아는 Spectogram! 이렇게 Spectogram으로 나타내면 훨씬 특징이 잘보임</vt:lpstr>
      <vt:lpstr>Cepstrum Analysis(Spectrum에서 앞에 네글자 위치만 바꿔준것!)Cepstrum</vt:lpstr>
      <vt:lpstr>Log로 바꾼 Spectrum을 좀 더 만져보자</vt:lpstr>
      <vt:lpstr>Spectral_Envelope</vt:lpstr>
      <vt:lpstr>Spectral Envelope &amp; details</vt:lpstr>
      <vt:lpstr>Cepstrum?</vt:lpstr>
      <vt:lpstr>Spectral envelope는 어떻게 구할까?</vt:lpstr>
      <vt:lpstr>Mel scale</vt:lpstr>
      <vt:lpstr>Mel-Scale이란?</vt:lpstr>
      <vt:lpstr>MFC(Mel Frequency cepstrum)</vt:lpstr>
      <vt:lpstr>MFCC(Mel Frequency cepstrum coefficient)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Vocal feature extraction</dc:title>
  <dc:creator>박 진혁</dc:creator>
  <cp:lastModifiedBy>박 진혁</cp:lastModifiedBy>
  <cp:revision>9</cp:revision>
  <dcterms:created xsi:type="dcterms:W3CDTF">2019-12-24T13:44:46Z</dcterms:created>
  <dcterms:modified xsi:type="dcterms:W3CDTF">2019-12-24T15:10:51Z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74067200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