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1578B-635B-47EF-83F0-E69996391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52893-8BD0-432E-802D-2B3E25526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E5E0C-29B5-4028-A2DD-256896DE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9E033-6C68-4C33-8367-9F51E9F5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E5FFF-7A31-4CE9-89CD-A7635316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6897-8EBC-4C37-A081-D40CDF9B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B16D6-5B9A-429B-BAF2-7D10E589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476AB-A2DB-4971-8EB3-235EAC89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5F486-1109-4BC1-962B-B576C54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E76FF-B385-49A1-8600-B05140B3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9F14A-D05F-4B72-9C44-1D3695B64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D5DB6F-56E0-4EF6-9DDC-C457CB74D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977A6-3216-4E09-B924-E05676DC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79D01-2F6B-47BC-9C47-5610BB9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24513-D6AB-400F-93C2-652B0AE9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3245-C08A-404F-B3C1-730130DF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45BD5-F4EA-44A4-8C0F-49302055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92111-6564-4C37-85C3-679A9543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EFE4F-1132-4F9A-B2CD-875533C3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E580F-91F2-4832-A0BC-A78B352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1241F-0C20-4455-B56F-F8E0176D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BCA18-6AE5-4583-A9B8-82147B234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7D907-0445-411B-B7EB-6EFD7AC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71BFE-DB91-4638-8467-089F9416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312D2-81C8-422F-BBAF-8779173B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E3773-1BC3-49E0-AB42-46EE0CF2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B0335-FB66-4375-8C4F-210ABCF3F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F53119-F12F-41DA-BF17-FEA77C28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C9C77-D377-4E9B-82C4-FDFCFD3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BB591-C971-48D4-A525-FD316CB9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A2C91-6C95-4958-A021-78F7852B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DEC22-0B56-48FC-87C2-0339E688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6A180-CE2C-4D00-9F8D-E13427DB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CC2D3-B9F3-4544-A5EE-52E76BB7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4F8D89-5C54-4097-80A8-EFB94F79D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1F8F11-19D7-4EEA-B2C4-BAD493164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0809B-B25F-4B91-BA11-4FA07522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DF62C-FB8E-4AC0-BB17-E5B35C48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F959E-C89A-485F-B227-3102C21E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8900-907B-4DF3-8D86-B293C8DF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A8FFC3-C29F-4FED-A7DA-1921CEF6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69522D-4619-498B-AE0D-2BB8DBBB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1BE9B6-7F2C-40A3-AC78-3906994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4BCD5-E821-4986-A81B-8ED96814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2FD95-4840-4F54-9F5A-A9AC3828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3487C-D434-4259-92C4-C74BD080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05B6-ABD8-4D73-8CF0-94D2AC5F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5C1A0-F12E-45FB-8B79-FC4F24B4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838E1-D45F-4578-97CE-41C9482D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17E81-34BF-46C6-A894-E5B0DAB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9543F-DED8-490F-9B82-050CB072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7B3FA-1718-4E2A-BBBF-8A4E2EA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61E1-615A-428E-AAD3-4A53887A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60A11A-6BC5-4061-A54D-652DCB51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EE4A2-FA74-4612-A766-D15E2F2D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61CF3-079D-4377-A904-C78ED4DC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09D88-0D08-45D2-BE2A-6028070E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9A272-7357-4876-9C84-3C576B91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A48DAF-187E-4980-943C-7641E81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33660-E619-4CD2-B54C-B9045A8F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AC09-36E5-4976-986F-FBEF2EEE6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AF99E-4146-41FF-9A70-E3B3EBF1F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59FFB-FF8E-4AE0-9E15-161F1781E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Image Super-Resolution Using Deep Convolutional Networks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GROUP H: HAO BAI, 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6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OUTLINE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Experiments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Question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0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FFFFFF"/>
                </a:solidFill>
              </a:rPr>
              <a:t>Image super-resolution (SR)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Detailly show the picture, smoothly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A36C7-7A04-43FA-83EF-F6662445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00249"/>
            <a:ext cx="1638300" cy="1428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83952C-F7F2-481C-AE7A-02EBF6361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038349"/>
            <a:ext cx="1457325" cy="1390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AA7104-C6A5-4EC2-9349-5A135336B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771900"/>
            <a:ext cx="606777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solidFill>
                  <a:srgbClr val="FFFFFF"/>
                </a:solidFill>
              </a:rPr>
              <a:t>Appealing Properties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Fully obtained through learning, with little pre/postprocessing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Only pre-processing: upscale low-resolution image to the desired size(method: using bicubic interpolation)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Achieve fast speed for practical on-line usage even on a CPU(moderate numbers of filters and layers).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solidFill>
                  <a:srgbClr val="FFFFFF"/>
                </a:solidFill>
              </a:rPr>
              <a:t>Super-Resolution Convolutional Neural Network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From "low-resolution" image to high-resolution image mapping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Patch extraction and representation.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Non-linear mapping: </a:t>
            </a:r>
            <a:r>
              <a:rPr lang="en-US" altLang="zh-CN" dirty="0">
                <a:solidFill>
                  <a:srgbClr val="FFFFFF"/>
                </a:solidFill>
              </a:rPr>
              <a:t>This operation nonlinearly maps each high-dimensional vector onto another high-dimensional vector. comprise another set of feature maps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Reconstruction: this operation aggregates the above high-resolution patch-wise representations to generate the final high-resolution image.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Training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Build low-resolution samples: </a:t>
            </a:r>
            <a:r>
              <a:rPr lang="en-US" altLang="zh-CN" dirty="0"/>
              <a:t>Blur a sub-image by a Gaussian kernel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Loss function:  Mean Squared Error(MSE) 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Help to improve PSNR 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It is flexible for the network to adapt to that metric(difficult to achieve for traditional “handcrafted” methods.)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Loss minimizing : stochastic gradient descent with the standard backpropagation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Avoid border effects during training: all the convolutional layers have no padding, and the network produces a smaller output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4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FFFFFF"/>
                </a:solidFill>
              </a:rPr>
              <a:t>Experiments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Training data: 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Compare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1. Small data set: 91-image dataset be decomposed into 24,800 sub-images, which are extracted from original images with a stride of 14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2. Larger data set: 395,909 images from the ILSVRC 2013 ImageNet detection training partition. 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Observed: With the same number of backpropagations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1. the </a:t>
            </a:r>
            <a:r>
              <a:rPr lang="en-US" altLang="zh-CN" dirty="0" err="1">
                <a:solidFill>
                  <a:srgbClr val="FFFFFF"/>
                </a:solidFill>
              </a:rPr>
              <a:t>SRCNN+ImageNet</a:t>
            </a:r>
            <a:r>
              <a:rPr lang="en-US" altLang="zh-CN" dirty="0">
                <a:solidFill>
                  <a:srgbClr val="FFFFFF"/>
                </a:solidFill>
              </a:rPr>
              <a:t> achieves 32.52 dB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2. </a:t>
            </a:r>
            <a:r>
              <a:rPr lang="en-US" altLang="zh-CN" dirty="0"/>
              <a:t>91 images </a:t>
            </a:r>
            <a:r>
              <a:rPr lang="en-US" altLang="zh-CN" dirty="0">
                <a:solidFill>
                  <a:srgbClr val="FFFFFF"/>
                </a:solidFill>
              </a:rPr>
              <a:t>achieves </a:t>
            </a:r>
            <a:r>
              <a:rPr lang="en-US" altLang="zh-CN" dirty="0"/>
              <a:t>32.39 dB lower than lager data training</a:t>
            </a:r>
            <a:endParaRPr lang="en-US" altLang="zh-CN" dirty="0">
              <a:solidFill>
                <a:srgbClr val="FFFFFF"/>
              </a:solidFill>
            </a:endParaRP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However, the effect of big data is not as impressive as that shown in high-level vision problems. Because that the 91 images have already captured sufficient variability of natural images.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Default training set: ImageNet, which contains more diverse data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0" algn="just"/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1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FFFFFF"/>
                </a:solidFill>
              </a:rPr>
              <a:t>Experiments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Model and Performance Trade-offs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Filter number</a:t>
            </a:r>
            <a:endParaRPr lang="en-US" altLang="zh-CN" dirty="0">
              <a:solidFill>
                <a:srgbClr val="FFFFFF"/>
              </a:solidFill>
            </a:endParaRP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1. In general, the performance would improve if we increase the network width, i.e., adding more filters, at the cost of running time</a:t>
            </a:r>
          </a:p>
          <a:p>
            <a:pPr lvl="2" algn="just"/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Filter size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Using a larger filter size could significantly improve the performance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The deployment speed will also decrease with a larger filter size.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Number of layers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0" algn="just"/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143E7A-8C1D-4E40-BE51-0576C8BA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90432"/>
            <a:ext cx="6252654" cy="1152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B579D-9837-46F1-A04F-6AB3824E0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21247"/>
            <a:ext cx="6252654" cy="13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3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FFFFFF"/>
                </a:solidFill>
              </a:rPr>
              <a:t>Experiments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Model and Performance Trade-offs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Number of layers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The effectiveness of deeper structures for super resolution is found not as apparent as that shown in image classification</a:t>
            </a:r>
          </a:p>
          <a:p>
            <a:pPr marL="1314450" lvl="3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Four-layer networks converge slower than the three-layer network.</a:t>
            </a:r>
          </a:p>
          <a:p>
            <a:pPr marL="1314450" lvl="3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Nevertheless, given enough training time, the deeper networks will finally catch up and converge to the three-layer ones.</a:t>
            </a:r>
          </a:p>
          <a:p>
            <a:pPr marL="971550" lvl="2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Deeper networks do not always result in better performance.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 algn="just"/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altLang="zh-CN" dirty="0"/>
              <a:t>Comparisons to State-of-the-Arts</a:t>
            </a:r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The hardware give the possibility to increase the layers, filters and filter size.</a:t>
            </a: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0" algn="just"/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1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DCAC0-454F-4CFB-BEEB-11A7A9E03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B8B614-A862-4F2F-BB42-F295E74EE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8273"/>
            <a:ext cx="7620000" cy="59388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>
                <a:solidFill>
                  <a:srgbClr val="FFFFFF"/>
                </a:solidFill>
              </a:rPr>
              <a:t>Conclusion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6A07E-CADB-4155-8FD3-41A47B47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08280"/>
            <a:ext cx="7924800" cy="489252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C</a:t>
            </a:r>
            <a:r>
              <a:rPr lang="en-US" altLang="zh-CN" dirty="0"/>
              <a:t>onventional sparse-coding-based SR methods can be reformulated into a deep convolutional neural network.</a:t>
            </a: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Approach: SRCNN, learns an end-to-end mapping between low- and high-resolution images, with little extra pre/post-processing beyond the optimization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0" algn="just"/>
            <a:endParaRPr lang="en-US" altLang="zh-CN" dirty="0">
              <a:solidFill>
                <a:srgbClr val="FFFFFF"/>
              </a:solidFill>
            </a:endParaRPr>
          </a:p>
          <a:p>
            <a:pPr marL="628650" lvl="1" indent="-285750" algn="just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518</Words>
  <Application>Microsoft Office PowerPoint</Application>
  <PresentationFormat>全屏显示(4:3)</PresentationFormat>
  <Paragraphs>123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Image Super-Resolution Using Deep Convolutional Networks</vt:lpstr>
      <vt:lpstr>OUTLINE</vt:lpstr>
      <vt:lpstr>Image super-resolution (SR) </vt:lpstr>
      <vt:lpstr>Appealing Properties</vt:lpstr>
      <vt:lpstr>Super-Resolution Convolutional Neural Network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Super-Resolution Using Deep Convolutional Networks</dc:title>
  <dc:creator>xbany</dc:creator>
  <cp:lastModifiedBy>xbany</cp:lastModifiedBy>
  <cp:revision>23</cp:revision>
  <dcterms:created xsi:type="dcterms:W3CDTF">2019-01-26T23:37:35Z</dcterms:created>
  <dcterms:modified xsi:type="dcterms:W3CDTF">2019-01-27T23:25:55Z</dcterms:modified>
</cp:coreProperties>
</file>