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9e85af20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9e85af20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9e85af2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9e85af2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9e85af20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9e85af20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9e85af2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9e85af2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9e85af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9e85af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9e85af20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9e85af20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9e85af2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9e85af2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9e85af20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9e85af20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9e85af20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9e85af20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9e85af20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9e85af20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Gluscope</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By Ashanti Boone, Bruce Metoyer, Devine Chinemere, Lloyd Bolodeoku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Future Considerations</a:t>
            </a:r>
            <a:endParaRPr>
              <a:highlight>
                <a:srgbClr val="FFFFFF"/>
              </a:highlight>
            </a:endParaRPr>
          </a:p>
        </p:txBody>
      </p:sp>
      <p:sp>
        <p:nvSpPr>
          <p:cNvPr id="114" name="Google Shape;114;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n">
                <a:latin typeface="Arial"/>
                <a:ea typeface="Arial"/>
                <a:cs typeface="Arial"/>
                <a:sym typeface="Arial"/>
              </a:rPr>
              <a:t>Integration of dashboards for graphical data visualization of current trends.</a:t>
            </a:r>
            <a:endParaRPr>
              <a:latin typeface="Arial"/>
              <a:ea typeface="Arial"/>
              <a:cs typeface="Arial"/>
              <a:sym typeface="Arial"/>
            </a:endParaRPr>
          </a:p>
          <a:p>
            <a:pPr indent="-298450" lvl="0" marL="457200" rtl="0" algn="l">
              <a:spcBef>
                <a:spcPts val="0"/>
              </a:spcBef>
              <a:spcAft>
                <a:spcPts val="0"/>
              </a:spcAft>
              <a:buSzPts val="1100"/>
              <a:buFont typeface="Arial"/>
              <a:buChar char="●"/>
            </a:pPr>
            <a:r>
              <a:rPr lang="en">
                <a:latin typeface="Arial"/>
                <a:ea typeface="Arial"/>
                <a:cs typeface="Arial"/>
                <a:sym typeface="Arial"/>
              </a:rPr>
              <a:t>Exploration of AI, ML, and NLP for predictive analysis of user health activity trends.</a:t>
            </a:r>
            <a:endParaRPr>
              <a:latin typeface="Arial"/>
              <a:ea typeface="Arial"/>
              <a:cs typeface="Arial"/>
              <a:sym typeface="Arial"/>
            </a:endParaRPr>
          </a:p>
          <a:p>
            <a:pPr indent="-298450" lvl="0" marL="457200" rtl="0" algn="l">
              <a:spcBef>
                <a:spcPts val="0"/>
              </a:spcBef>
              <a:spcAft>
                <a:spcPts val="0"/>
              </a:spcAft>
              <a:buSzPts val="1100"/>
              <a:buFont typeface="Arial"/>
              <a:buChar char="●"/>
            </a:pPr>
            <a:r>
              <a:rPr lang="en">
                <a:latin typeface="Arial"/>
                <a:ea typeface="Arial"/>
                <a:cs typeface="Arial"/>
                <a:sym typeface="Arial"/>
              </a:rPr>
              <a:t>Development of geofencing zones to enhance safety and privacy measures.</a:t>
            </a:r>
            <a:endParaRPr>
              <a:latin typeface="Arial"/>
              <a:ea typeface="Arial"/>
              <a:cs typeface="Arial"/>
              <a:sym typeface="Arial"/>
            </a:endParaRPr>
          </a:p>
          <a:p>
            <a:pPr indent="-298450" lvl="0" marL="457200" rtl="0" algn="l">
              <a:spcBef>
                <a:spcPts val="0"/>
              </a:spcBef>
              <a:spcAft>
                <a:spcPts val="0"/>
              </a:spcAft>
              <a:buSzPts val="1100"/>
              <a:buFont typeface="Arial"/>
              <a:buChar char="●"/>
            </a:pPr>
            <a:r>
              <a:rPr lang="en">
                <a:latin typeface="Arial"/>
                <a:ea typeface="Arial"/>
                <a:cs typeface="Arial"/>
                <a:sym typeface="Arial"/>
              </a:rPr>
              <a:t>Implementation of real-time geographic mapping for tracking individuals.</a:t>
            </a:r>
            <a:endParaRPr>
              <a:latin typeface="Arial"/>
              <a:ea typeface="Arial"/>
              <a:cs typeface="Arial"/>
              <a:sym typeface="Arial"/>
            </a:endParaRPr>
          </a:p>
          <a:p>
            <a:pPr indent="-298450" lvl="0" marL="457200" rtl="0" algn="l">
              <a:spcBef>
                <a:spcPts val="0"/>
              </a:spcBef>
              <a:spcAft>
                <a:spcPts val="0"/>
              </a:spcAft>
              <a:buSzPts val="1100"/>
              <a:buFont typeface="Arial"/>
              <a:buChar char="●"/>
            </a:pPr>
            <a:r>
              <a:rPr lang="en">
                <a:latin typeface="Arial"/>
                <a:ea typeface="Arial"/>
                <a:cs typeface="Arial"/>
                <a:sym typeface="Arial"/>
              </a:rPr>
              <a:t>Comprehensive infrastructure architecture to ensure scalability, reliability, and security.</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FFFF"/>
                </a:solidFill>
                <a:highlight>
                  <a:srgbClr val="000000"/>
                </a:highlight>
              </a:rPr>
              <a:t>Any Questions, comments, concerns?</a:t>
            </a:r>
            <a:endParaRPr>
              <a:solidFill>
                <a:srgbClr val="FFFFFF"/>
              </a:solidFill>
              <a:highlight>
                <a:srgbClr val="000000"/>
              </a:highlight>
            </a:endParaRPr>
          </a:p>
        </p:txBody>
      </p:sp>
      <p:sp>
        <p:nvSpPr>
          <p:cNvPr id="120" name="Google Shape;120;p23"/>
          <p:cNvSpPr txBox="1"/>
          <p:nvPr/>
        </p:nvSpPr>
        <p:spPr>
          <a:xfrm>
            <a:off x="2843275" y="3760725"/>
            <a:ext cx="3298200" cy="10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2"/>
                </a:solidFill>
                <a:latin typeface="Playfair Display"/>
                <a:ea typeface="Playfair Display"/>
                <a:cs typeface="Playfair Display"/>
                <a:sym typeface="Playfair Display"/>
              </a:rPr>
              <a:t>Thank You!</a:t>
            </a:r>
            <a:endParaRPr b="1" sz="2100">
              <a:solidFill>
                <a:schemeClr val="dk2"/>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Problem Statement</a:t>
            </a:r>
            <a:endParaRPr>
              <a:highlight>
                <a:srgbClr val="FFFFFF"/>
              </a:highlight>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Today, many people have diabetes or are pre-diabetic and don’t even know it. What if a solution would respond to such health issues by scanning blood sugar levels and having nurses and parents access the information? Children, especially, eat a lot of different foods and don’t necessarily always take care of themselves. Pointing out high or low blood sugar levels allows early issues to be dealt with in kids but could also be noticed in adults.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Background Information</a:t>
            </a:r>
            <a:endParaRPr>
              <a:highlight>
                <a:srgbClr val="FFFFFF"/>
              </a:highlight>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Kids now have no idea of their family’s history or the amount of sugar they have concentrated in their blood. Not only kids but people all around the world are walking around pre-diabetic or with diabetes. We were motivated to design a device that would constantly scan the blood sugar amount while providing information to nurses and parents to monitor their children.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What is GluScope</a:t>
            </a:r>
            <a:endParaRPr>
              <a:highlight>
                <a:srgbClr val="FFFFFF"/>
              </a:highlight>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00"/>
                </a:solidFill>
                <a:highlight>
                  <a:srgbClr val="FFFFFF"/>
                </a:highlight>
                <a:latin typeface="Arial"/>
                <a:ea typeface="Arial"/>
                <a:cs typeface="Arial"/>
                <a:sym typeface="Arial"/>
              </a:rPr>
              <a:t>GluScope is an app designed to assist school nurses, parents, and diabetic students in grades K-12 monitor blood sugar levels. The app has a smartwatch called GluScope, which the student wears. It then provides real-time data and notifications to school nurses based on the alert level.</a:t>
            </a:r>
            <a:endParaRPr sz="20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Benefits of GluScope</a:t>
            </a:r>
            <a:endParaRPr>
              <a:highlight>
                <a:srgbClr val="FFFFFF"/>
              </a:highlight>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benefits of GluScope include:</a:t>
            </a:r>
            <a:endParaRPr/>
          </a:p>
          <a:p>
            <a:pPr indent="-342900" lvl="0" marL="457200" rtl="0" algn="l">
              <a:spcBef>
                <a:spcPts val="1200"/>
              </a:spcBef>
              <a:spcAft>
                <a:spcPts val="0"/>
              </a:spcAft>
              <a:buSzPts val="1800"/>
              <a:buChar char="●"/>
            </a:pPr>
            <a:r>
              <a:rPr lang="en"/>
              <a:t>Being able to detect high or low blood concentration </a:t>
            </a:r>
            <a:r>
              <a:rPr lang="en"/>
              <a:t>levels</a:t>
            </a:r>
            <a:r>
              <a:rPr lang="en"/>
              <a:t> in children</a:t>
            </a:r>
            <a:endParaRPr/>
          </a:p>
          <a:p>
            <a:pPr indent="-342900" lvl="0" marL="457200" rtl="0" algn="l">
              <a:spcBef>
                <a:spcPts val="0"/>
              </a:spcBef>
              <a:spcAft>
                <a:spcPts val="0"/>
              </a:spcAft>
              <a:buSzPts val="1800"/>
              <a:buChar char="●"/>
            </a:pPr>
            <a:r>
              <a:rPr lang="en"/>
              <a:t>Immediate access to resources when the user’s blood concentration levels are dangerous</a:t>
            </a:r>
            <a:endParaRPr/>
          </a:p>
          <a:p>
            <a:pPr indent="-342900" lvl="0" marL="457200" rtl="0" algn="l">
              <a:spcBef>
                <a:spcPts val="0"/>
              </a:spcBef>
              <a:spcAft>
                <a:spcPts val="0"/>
              </a:spcAft>
              <a:buSzPts val="1800"/>
              <a:buChar char="●"/>
            </a:pPr>
            <a:r>
              <a:rPr lang="en"/>
              <a:t>A constant monitor system that regularly scans for high sugar levels in blood</a:t>
            </a:r>
            <a:endParaRPr/>
          </a:p>
          <a:p>
            <a:pPr indent="-342900" lvl="0" marL="457200" rtl="0" algn="l">
              <a:spcBef>
                <a:spcPts val="0"/>
              </a:spcBef>
              <a:spcAft>
                <a:spcPts val="0"/>
              </a:spcAft>
              <a:buSzPts val="1800"/>
              <a:buChar char="●"/>
            </a:pPr>
            <a:r>
              <a:rPr lang="en"/>
              <a:t>Can diagnose kids at a younger age for diabetes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63250" y="166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Application Features</a:t>
            </a:r>
            <a:endParaRPr>
              <a:highlight>
                <a:srgbClr val="FFFFFF"/>
              </a:highlight>
            </a:endParaRPr>
          </a:p>
        </p:txBody>
      </p:sp>
      <p:sp>
        <p:nvSpPr>
          <p:cNvPr id="89" name="Google Shape;89;p18"/>
          <p:cNvSpPr txBox="1"/>
          <p:nvPr>
            <p:ph idx="1" type="body"/>
          </p:nvPr>
        </p:nvSpPr>
        <p:spPr>
          <a:xfrm>
            <a:off x="263250" y="904350"/>
            <a:ext cx="6942900" cy="395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100">
                <a:solidFill>
                  <a:srgbClr val="0E101A"/>
                </a:solidFill>
                <a:latin typeface="Arial"/>
                <a:ea typeface="Arial"/>
                <a:cs typeface="Arial"/>
                <a:sym typeface="Arial"/>
              </a:rPr>
              <a:t>1. </a:t>
            </a:r>
            <a:r>
              <a:rPr lang="en" sz="1100">
                <a:solidFill>
                  <a:srgbClr val="0E101A"/>
                </a:solidFill>
                <a:latin typeface="Arial"/>
                <a:ea typeface="Arial"/>
                <a:cs typeface="Arial"/>
                <a:sym typeface="Arial"/>
              </a:rPr>
              <a:t>Blood Sugar Tracking:</a:t>
            </a:r>
            <a:endParaRPr sz="1100">
              <a:solidFill>
                <a:srgbClr val="0E101A"/>
              </a:solidFill>
              <a:latin typeface="Arial"/>
              <a:ea typeface="Arial"/>
              <a:cs typeface="Arial"/>
              <a:sym typeface="Arial"/>
            </a:endParaRPr>
          </a:p>
          <a:p>
            <a:pPr indent="-293211" lvl="0"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Students wear the GloScope watch, which monitors blood sugar levels.</a:t>
            </a:r>
            <a:endParaRPr sz="1100">
              <a:solidFill>
                <a:srgbClr val="0E101A"/>
              </a:solidFill>
              <a:latin typeface="Arial"/>
              <a:ea typeface="Arial"/>
              <a:cs typeface="Arial"/>
              <a:sym typeface="Arial"/>
            </a:endParaRPr>
          </a:p>
          <a:p>
            <a:pPr indent="-293211" lvl="0"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The app receives data from our backend server and displays alerts informing parents/school nurses based on severity.</a:t>
            </a:r>
            <a:endParaRPr sz="1100">
              <a:solidFill>
                <a:srgbClr val="0E101A"/>
              </a:solidFill>
              <a:latin typeface="Arial"/>
              <a:ea typeface="Arial"/>
              <a:cs typeface="Arial"/>
              <a:sym typeface="Arial"/>
            </a:endParaRPr>
          </a:p>
          <a:p>
            <a:pPr indent="0" lvl="0" marL="0" rtl="0" algn="l">
              <a:spcBef>
                <a:spcPts val="0"/>
              </a:spcBef>
              <a:spcAft>
                <a:spcPts val="0"/>
              </a:spcAft>
              <a:buNone/>
            </a:pPr>
            <a:r>
              <a:rPr lang="en" sz="1100">
                <a:solidFill>
                  <a:srgbClr val="0E101A"/>
                </a:solidFill>
                <a:latin typeface="Arial"/>
                <a:ea typeface="Arial"/>
                <a:cs typeface="Arial"/>
                <a:sym typeface="Arial"/>
              </a:rPr>
              <a:t>2. </a:t>
            </a:r>
            <a:r>
              <a:rPr lang="en" sz="1100">
                <a:solidFill>
                  <a:srgbClr val="0E101A"/>
                </a:solidFill>
                <a:latin typeface="Arial"/>
                <a:ea typeface="Arial"/>
                <a:cs typeface="Arial"/>
                <a:sym typeface="Arial"/>
              </a:rPr>
              <a:t>Alerts and Notifications:</a:t>
            </a:r>
            <a:endParaRPr sz="1100">
              <a:solidFill>
                <a:srgbClr val="0E101A"/>
              </a:solidFill>
              <a:latin typeface="Arial"/>
              <a:ea typeface="Arial"/>
              <a:cs typeface="Arial"/>
              <a:sym typeface="Arial"/>
            </a:endParaRPr>
          </a:p>
          <a:p>
            <a:pPr indent="-293211" lvl="1"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Based on blood sugar readings, the app triggers different alerts:</a:t>
            </a:r>
            <a:endParaRPr sz="1100">
              <a:solidFill>
                <a:srgbClr val="0E101A"/>
              </a:solidFill>
              <a:latin typeface="Arial"/>
              <a:ea typeface="Arial"/>
              <a:cs typeface="Arial"/>
              <a:sym typeface="Arial"/>
            </a:endParaRPr>
          </a:p>
          <a:p>
            <a:pPr indent="-293211" lvl="2" marL="1371600" rtl="0" algn="l">
              <a:spcBef>
                <a:spcPts val="0"/>
              </a:spcBef>
              <a:spcAft>
                <a:spcPts val="0"/>
              </a:spcAft>
              <a:buSzPct val="100000"/>
              <a:buFont typeface="Arial"/>
              <a:buAutoNum type="romanLcPeriod"/>
            </a:pPr>
            <a:r>
              <a:rPr lang="en" sz="1100">
                <a:solidFill>
                  <a:srgbClr val="0E101A"/>
                </a:solidFill>
                <a:latin typeface="Arial"/>
                <a:ea typeface="Arial"/>
                <a:cs typeface="Arial"/>
                <a:sym typeface="Arial"/>
              </a:rPr>
              <a:t>High Blood Sugar: Notifies the school nurse immediately.</a:t>
            </a:r>
            <a:endParaRPr sz="1100">
              <a:solidFill>
                <a:srgbClr val="0E101A"/>
              </a:solidFill>
              <a:latin typeface="Arial"/>
              <a:ea typeface="Arial"/>
              <a:cs typeface="Arial"/>
              <a:sym typeface="Arial"/>
            </a:endParaRPr>
          </a:p>
          <a:p>
            <a:pPr indent="-293211" lvl="2" marL="1371600" rtl="0" algn="l">
              <a:spcBef>
                <a:spcPts val="0"/>
              </a:spcBef>
              <a:spcAft>
                <a:spcPts val="0"/>
              </a:spcAft>
              <a:buSzPct val="100000"/>
              <a:buFont typeface="Arial"/>
              <a:buAutoNum type="romanLcPeriod"/>
            </a:pPr>
            <a:r>
              <a:rPr lang="en" sz="1100">
                <a:solidFill>
                  <a:srgbClr val="0E101A"/>
                </a:solidFill>
                <a:latin typeface="Arial"/>
                <a:ea typeface="Arial"/>
                <a:cs typeface="Arial"/>
                <a:sym typeface="Arial"/>
              </a:rPr>
              <a:t>Moderately Low Blood Sugar: Provides suggestions to raise blood sugar levels.</a:t>
            </a:r>
            <a:endParaRPr sz="1100">
              <a:solidFill>
                <a:srgbClr val="0E101A"/>
              </a:solidFill>
              <a:latin typeface="Arial"/>
              <a:ea typeface="Arial"/>
              <a:cs typeface="Arial"/>
              <a:sym typeface="Arial"/>
            </a:endParaRPr>
          </a:p>
          <a:p>
            <a:pPr indent="-293211" lvl="2" marL="1371600" rtl="0" algn="l">
              <a:spcBef>
                <a:spcPts val="0"/>
              </a:spcBef>
              <a:spcAft>
                <a:spcPts val="0"/>
              </a:spcAft>
              <a:buSzPct val="100000"/>
              <a:buFont typeface="Arial"/>
              <a:buAutoNum type="romanLcPeriod"/>
            </a:pPr>
            <a:r>
              <a:rPr lang="en" sz="1100">
                <a:solidFill>
                  <a:srgbClr val="0E101A"/>
                </a:solidFill>
                <a:latin typeface="Arial"/>
                <a:ea typeface="Arial"/>
                <a:cs typeface="Arial"/>
                <a:sym typeface="Arial"/>
              </a:rPr>
              <a:t>Very Low Blood Sugar: Alerts a doctor for urgent intervention.</a:t>
            </a:r>
            <a:endParaRPr sz="1100">
              <a:solidFill>
                <a:srgbClr val="0E101A"/>
              </a:solidFill>
              <a:latin typeface="Arial"/>
              <a:ea typeface="Arial"/>
              <a:cs typeface="Arial"/>
              <a:sym typeface="Arial"/>
            </a:endParaRPr>
          </a:p>
          <a:p>
            <a:pPr indent="0" lvl="0" marL="0" rtl="0" algn="l">
              <a:spcBef>
                <a:spcPts val="0"/>
              </a:spcBef>
              <a:spcAft>
                <a:spcPts val="0"/>
              </a:spcAft>
              <a:buNone/>
            </a:pPr>
            <a:r>
              <a:rPr lang="en" sz="1100">
                <a:solidFill>
                  <a:srgbClr val="0E101A"/>
                </a:solidFill>
                <a:latin typeface="Arial"/>
                <a:ea typeface="Arial"/>
                <a:cs typeface="Arial"/>
                <a:sym typeface="Arial"/>
              </a:rPr>
              <a:t>3. Recommendations:</a:t>
            </a:r>
            <a:endParaRPr sz="1100">
              <a:solidFill>
                <a:srgbClr val="0E101A"/>
              </a:solidFill>
              <a:latin typeface="Arial"/>
              <a:ea typeface="Arial"/>
              <a:cs typeface="Arial"/>
              <a:sym typeface="Arial"/>
            </a:endParaRPr>
          </a:p>
          <a:p>
            <a:pPr indent="-293211" lvl="1"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Gives children recommendations on how they should proceed with the blood sugar is at a certain level</a:t>
            </a:r>
            <a:endParaRPr sz="1100">
              <a:solidFill>
                <a:srgbClr val="0E101A"/>
              </a:solidFill>
              <a:latin typeface="Arial"/>
              <a:ea typeface="Arial"/>
              <a:cs typeface="Arial"/>
              <a:sym typeface="Arial"/>
            </a:endParaRPr>
          </a:p>
          <a:p>
            <a:pPr indent="-293211" lvl="1"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If High Blood Sugar:</a:t>
            </a:r>
            <a:endParaRPr sz="1100">
              <a:solidFill>
                <a:srgbClr val="0E101A"/>
              </a:solidFill>
              <a:latin typeface="Arial"/>
              <a:ea typeface="Arial"/>
              <a:cs typeface="Arial"/>
              <a:sym typeface="Arial"/>
            </a:endParaRPr>
          </a:p>
          <a:p>
            <a:pPr indent="-293211" lvl="2" marL="1371600" rtl="0" algn="l">
              <a:spcBef>
                <a:spcPts val="0"/>
              </a:spcBef>
              <a:spcAft>
                <a:spcPts val="0"/>
              </a:spcAft>
              <a:buSzPct val="100000"/>
              <a:buFont typeface="Arial"/>
              <a:buAutoNum type="romanLcPeriod"/>
            </a:pPr>
            <a:r>
              <a:rPr lang="en" sz="1100">
                <a:solidFill>
                  <a:srgbClr val="0E101A"/>
                </a:solidFill>
                <a:latin typeface="Arial"/>
                <a:ea typeface="Arial"/>
                <a:cs typeface="Arial"/>
                <a:sym typeface="Arial"/>
              </a:rPr>
              <a:t>Tell the child to hydrate, avoid sugary foods, and administer insulin to the child.</a:t>
            </a:r>
            <a:endParaRPr sz="1100">
              <a:solidFill>
                <a:srgbClr val="0E101A"/>
              </a:solidFill>
              <a:latin typeface="Arial"/>
              <a:ea typeface="Arial"/>
              <a:cs typeface="Arial"/>
              <a:sym typeface="Arial"/>
            </a:endParaRPr>
          </a:p>
          <a:p>
            <a:pPr indent="-293211" lvl="1"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If Moderately Low Blood Sugar:</a:t>
            </a:r>
            <a:endParaRPr sz="1100">
              <a:solidFill>
                <a:srgbClr val="0E101A"/>
              </a:solidFill>
              <a:latin typeface="Arial"/>
              <a:ea typeface="Arial"/>
              <a:cs typeface="Arial"/>
              <a:sym typeface="Arial"/>
            </a:endParaRPr>
          </a:p>
          <a:p>
            <a:pPr indent="-293211" lvl="2" marL="1371600" rtl="0" algn="l">
              <a:spcBef>
                <a:spcPts val="0"/>
              </a:spcBef>
              <a:spcAft>
                <a:spcPts val="0"/>
              </a:spcAft>
              <a:buSzPct val="100000"/>
              <a:buFont typeface="Arial"/>
              <a:buAutoNum type="romanLcPeriod"/>
            </a:pPr>
            <a:r>
              <a:rPr lang="en" sz="1100">
                <a:solidFill>
                  <a:srgbClr val="0E101A"/>
                </a:solidFill>
                <a:latin typeface="Arial"/>
                <a:ea typeface="Arial"/>
                <a:cs typeface="Arial"/>
                <a:sym typeface="Arial"/>
              </a:rPr>
              <a:t>Give the child a small snack, such as Fruit juice, and monitor the child and recheck their blood sugar after 15 - 20 minutes.</a:t>
            </a:r>
            <a:endParaRPr sz="1100">
              <a:solidFill>
                <a:srgbClr val="0E101A"/>
              </a:solidFill>
              <a:latin typeface="Arial"/>
              <a:ea typeface="Arial"/>
              <a:cs typeface="Arial"/>
              <a:sym typeface="Arial"/>
            </a:endParaRPr>
          </a:p>
          <a:p>
            <a:pPr indent="-293211" lvl="1"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Very Low Blood Sugar:</a:t>
            </a:r>
            <a:endParaRPr sz="1100">
              <a:solidFill>
                <a:srgbClr val="0E101A"/>
              </a:solidFill>
              <a:latin typeface="Arial"/>
              <a:ea typeface="Arial"/>
              <a:cs typeface="Arial"/>
              <a:sym typeface="Arial"/>
            </a:endParaRPr>
          </a:p>
          <a:p>
            <a:pPr indent="-293211" lvl="2" marL="1371600" rtl="0" algn="l">
              <a:spcBef>
                <a:spcPts val="0"/>
              </a:spcBef>
              <a:spcAft>
                <a:spcPts val="0"/>
              </a:spcAft>
              <a:buSzPct val="100000"/>
              <a:buFont typeface="Arial"/>
              <a:buAutoNum type="romanLcPeriod"/>
            </a:pPr>
            <a:r>
              <a:rPr lang="en" sz="1100">
                <a:solidFill>
                  <a:srgbClr val="0E101A"/>
                </a:solidFill>
                <a:latin typeface="Arial"/>
                <a:ea typeface="Arial"/>
                <a:cs typeface="Arial"/>
                <a:sym typeface="Arial"/>
              </a:rPr>
              <a:t>CALL FOR MEDICAL SERVICES.</a:t>
            </a:r>
            <a:endParaRPr sz="1100">
              <a:solidFill>
                <a:srgbClr val="0E101A"/>
              </a:solidFill>
              <a:latin typeface="Arial"/>
              <a:ea typeface="Arial"/>
              <a:cs typeface="Arial"/>
              <a:sym typeface="Arial"/>
            </a:endParaRPr>
          </a:p>
          <a:p>
            <a:pPr indent="-293211" lvl="2" marL="1371600" rtl="0" algn="l">
              <a:spcBef>
                <a:spcPts val="0"/>
              </a:spcBef>
              <a:spcAft>
                <a:spcPts val="0"/>
              </a:spcAft>
              <a:buSzPct val="100000"/>
              <a:buFont typeface="Arial"/>
              <a:buAutoNum type="romanLcPeriod"/>
            </a:pPr>
            <a:r>
              <a:rPr lang="en" sz="1100">
                <a:solidFill>
                  <a:srgbClr val="0E101A"/>
                </a:solidFill>
                <a:latin typeface="Arial"/>
                <a:ea typeface="Arial"/>
                <a:cs typeface="Arial"/>
                <a:sym typeface="Arial"/>
              </a:rPr>
              <a:t>Administer insulin to the child (if prescribed/available).</a:t>
            </a:r>
            <a:endParaRPr sz="1100">
              <a:solidFill>
                <a:srgbClr val="0E101A"/>
              </a:solidFill>
              <a:latin typeface="Arial"/>
              <a:ea typeface="Arial"/>
              <a:cs typeface="Arial"/>
              <a:sym typeface="Arial"/>
            </a:endParaRPr>
          </a:p>
          <a:p>
            <a:pPr indent="0" lvl="0" marL="0" rtl="0" algn="l">
              <a:spcBef>
                <a:spcPts val="0"/>
              </a:spcBef>
              <a:spcAft>
                <a:spcPts val="0"/>
              </a:spcAft>
              <a:buNone/>
            </a:pPr>
            <a:r>
              <a:rPr lang="en" sz="1100">
                <a:solidFill>
                  <a:srgbClr val="0E101A"/>
                </a:solidFill>
                <a:latin typeface="Arial"/>
                <a:ea typeface="Arial"/>
                <a:cs typeface="Arial"/>
                <a:sym typeface="Arial"/>
              </a:rPr>
              <a:t>4. User Profiles:</a:t>
            </a:r>
            <a:endParaRPr sz="1100">
              <a:solidFill>
                <a:srgbClr val="0E101A"/>
              </a:solidFill>
              <a:latin typeface="Arial"/>
              <a:ea typeface="Arial"/>
              <a:cs typeface="Arial"/>
              <a:sym typeface="Arial"/>
            </a:endParaRPr>
          </a:p>
          <a:p>
            <a:pPr indent="-293211" lvl="1"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Nurses can view a list of students who own and are wearing devices.</a:t>
            </a:r>
            <a:endParaRPr sz="1100">
              <a:solidFill>
                <a:srgbClr val="0E101A"/>
              </a:solidFill>
              <a:latin typeface="Arial"/>
              <a:ea typeface="Arial"/>
              <a:cs typeface="Arial"/>
              <a:sym typeface="Arial"/>
            </a:endParaRPr>
          </a:p>
          <a:p>
            <a:pPr indent="-293211" lvl="1" marL="914400" rtl="0" algn="l">
              <a:spcBef>
                <a:spcPts val="0"/>
              </a:spcBef>
              <a:spcAft>
                <a:spcPts val="0"/>
              </a:spcAft>
              <a:buClr>
                <a:srgbClr val="0E101A"/>
              </a:buClr>
              <a:buSzPct val="100000"/>
              <a:buFont typeface="Arial"/>
              <a:buChar char="●"/>
            </a:pPr>
            <a:r>
              <a:rPr lang="en" sz="1100">
                <a:solidFill>
                  <a:srgbClr val="0E101A"/>
                </a:solidFill>
                <a:latin typeface="Arial"/>
                <a:ea typeface="Arial"/>
                <a:cs typeface="Arial"/>
                <a:sym typeface="Arial"/>
              </a:rPr>
              <a:t>The information displayed in the list of children includes student information, emergency contacts, and medical history.</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Prototype</a:t>
            </a:r>
            <a:r>
              <a:rPr lang="en">
                <a:highlight>
                  <a:srgbClr val="FFFFFF"/>
                </a:highlight>
              </a:rPr>
              <a:t> Description</a:t>
            </a:r>
            <a:endParaRPr>
              <a:highlight>
                <a:srgbClr val="FFFFFF"/>
              </a:highlight>
            </a:endParaRPr>
          </a:p>
        </p:txBody>
      </p:sp>
      <p:sp>
        <p:nvSpPr>
          <p:cNvPr id="95" name="Google Shape;95;p19"/>
          <p:cNvSpPr txBox="1"/>
          <p:nvPr>
            <p:ph idx="1" type="body"/>
          </p:nvPr>
        </p:nvSpPr>
        <p:spPr>
          <a:xfrm>
            <a:off x="311700" y="1234075"/>
            <a:ext cx="4935000" cy="333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We plan to implement our prototype as a sleek, affordable watch band with various colors.</a:t>
            </a:r>
            <a:endParaRPr sz="1600">
              <a:solidFill>
                <a:srgbClr val="0E101A"/>
              </a:solidFill>
              <a:latin typeface="Arial"/>
              <a:ea typeface="Arial"/>
              <a:cs typeface="Arial"/>
              <a:sym typeface="Arial"/>
            </a:endParaRPr>
          </a:p>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Our prototype is sleek in shape due to the primary audience being kids.</a:t>
            </a:r>
            <a:endParaRPr sz="1600">
              <a:solidFill>
                <a:srgbClr val="0E101A"/>
              </a:solidFill>
              <a:latin typeface="Arial"/>
              <a:ea typeface="Arial"/>
              <a:cs typeface="Arial"/>
              <a:sym typeface="Arial"/>
            </a:endParaRPr>
          </a:p>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We chose rubber straps that are recyclable and comfortable for use.</a:t>
            </a:r>
            <a:endParaRPr sz="1600">
              <a:solidFill>
                <a:srgbClr val="0E101A"/>
              </a:solidFill>
              <a:latin typeface="Arial"/>
              <a:ea typeface="Arial"/>
              <a:cs typeface="Arial"/>
              <a:sym typeface="Arial"/>
            </a:endParaRPr>
          </a:p>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The prototype will serve its purpose as a regular watch, while the GluScope app will alert them when their sugar blood levels are too high or low.</a:t>
            </a:r>
            <a:endParaRPr sz="2300"/>
          </a:p>
        </p:txBody>
      </p:sp>
      <p:pic>
        <p:nvPicPr>
          <p:cNvPr id="96" name="Google Shape;96;p19"/>
          <p:cNvPicPr preferRelativeResize="0"/>
          <p:nvPr/>
        </p:nvPicPr>
        <p:blipFill>
          <a:blip r:embed="rId3">
            <a:alphaModFix/>
          </a:blip>
          <a:stretch>
            <a:fillRect/>
          </a:stretch>
        </p:blipFill>
        <p:spPr>
          <a:xfrm>
            <a:off x="5368775" y="747900"/>
            <a:ext cx="3191400" cy="404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Data Analysis</a:t>
            </a:r>
            <a:endParaRPr>
              <a:highlight>
                <a:srgbClr val="FFFFFF"/>
              </a:highlight>
            </a:endParaRPr>
          </a:p>
        </p:txBody>
      </p:sp>
      <p:pic>
        <p:nvPicPr>
          <p:cNvPr id="102" name="Google Shape;102;p20"/>
          <p:cNvPicPr preferRelativeResize="0"/>
          <p:nvPr/>
        </p:nvPicPr>
        <p:blipFill>
          <a:blip r:embed="rId3">
            <a:alphaModFix/>
          </a:blip>
          <a:stretch>
            <a:fillRect/>
          </a:stretch>
        </p:blipFill>
        <p:spPr>
          <a:xfrm rot="-5400000">
            <a:off x="3225538" y="-158411"/>
            <a:ext cx="4465848" cy="5672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Safety and Privacy</a:t>
            </a:r>
            <a:endParaRPr>
              <a:highlight>
                <a:srgbClr val="FFFFFF"/>
              </a:highlight>
            </a:endParaRPr>
          </a:p>
        </p:txBody>
      </p:sp>
      <p:sp>
        <p:nvSpPr>
          <p:cNvPr id="108" name="Google Shape;108;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E101A"/>
              </a:buClr>
              <a:buSzPts val="1800"/>
              <a:buFont typeface="Arial"/>
              <a:buChar char="●"/>
            </a:pPr>
            <a:r>
              <a:rPr lang="en">
                <a:solidFill>
                  <a:srgbClr val="0E101A"/>
                </a:solidFill>
                <a:latin typeface="Arial"/>
                <a:ea typeface="Arial"/>
                <a:cs typeface="Arial"/>
                <a:sym typeface="Arial"/>
              </a:rPr>
              <a:t>The device will track students when they are on school grounds so that nurses can be alerted when and where the child’s blood sugar levels are too high.</a:t>
            </a:r>
            <a:endParaRPr>
              <a:solidFill>
                <a:srgbClr val="0E101A"/>
              </a:solidFill>
              <a:latin typeface="Arial"/>
              <a:ea typeface="Arial"/>
              <a:cs typeface="Arial"/>
              <a:sym typeface="Arial"/>
            </a:endParaRPr>
          </a:p>
          <a:p>
            <a:pPr indent="-342900" lvl="0" marL="457200" rtl="0" algn="l">
              <a:spcBef>
                <a:spcPts val="0"/>
              </a:spcBef>
              <a:spcAft>
                <a:spcPts val="0"/>
              </a:spcAft>
              <a:buClr>
                <a:srgbClr val="0E101A"/>
              </a:buClr>
              <a:buSzPts val="1800"/>
              <a:buFont typeface="Arial"/>
              <a:buChar char="●"/>
            </a:pPr>
            <a:r>
              <a:rPr lang="en">
                <a:solidFill>
                  <a:srgbClr val="0E101A"/>
                </a:solidFill>
                <a:latin typeface="Arial"/>
                <a:ea typeface="Arial"/>
                <a:cs typeface="Arial"/>
                <a:sym typeface="Arial"/>
              </a:rPr>
              <a:t>The app will allow parents to decide whether they want their child to be tracked at all times.</a:t>
            </a:r>
            <a:endParaRPr>
              <a:solidFill>
                <a:srgbClr val="0E101A"/>
              </a:solidFill>
              <a:latin typeface="Arial"/>
              <a:ea typeface="Arial"/>
              <a:cs typeface="Arial"/>
              <a:sym typeface="Arial"/>
            </a:endParaRPr>
          </a:p>
          <a:p>
            <a:pPr indent="-342900" lvl="0" marL="457200" rtl="0" algn="l">
              <a:spcBef>
                <a:spcPts val="0"/>
              </a:spcBef>
              <a:spcAft>
                <a:spcPts val="0"/>
              </a:spcAft>
              <a:buClr>
                <a:srgbClr val="0E101A"/>
              </a:buClr>
              <a:buSzPts val="1800"/>
              <a:buFont typeface="Arial"/>
              <a:buChar char="●"/>
            </a:pPr>
            <a:r>
              <a:rPr lang="en">
                <a:solidFill>
                  <a:srgbClr val="0E101A"/>
                </a:solidFill>
                <a:latin typeface="Arial"/>
                <a:ea typeface="Arial"/>
                <a:cs typeface="Arial"/>
                <a:sym typeface="Arial"/>
              </a:rPr>
              <a:t>There is also encryption data for login data for nurses and parents when signing up for the app.</a:t>
            </a:r>
            <a:endParaRPr>
              <a:solidFill>
                <a:srgbClr val="0E101A"/>
              </a:solidFill>
              <a:latin typeface="Arial"/>
              <a:ea typeface="Arial"/>
              <a:cs typeface="Arial"/>
              <a:sym typeface="Arial"/>
            </a:endParaRPr>
          </a:p>
          <a:p>
            <a:pPr indent="-342900" lvl="0" marL="457200" rtl="0" algn="l">
              <a:spcBef>
                <a:spcPts val="0"/>
              </a:spcBef>
              <a:spcAft>
                <a:spcPts val="0"/>
              </a:spcAft>
              <a:buClr>
                <a:srgbClr val="0E101A"/>
              </a:buClr>
              <a:buSzPts val="1800"/>
              <a:buFont typeface="Arial"/>
              <a:buChar char="●"/>
            </a:pPr>
            <a:r>
              <a:rPr lang="en">
                <a:solidFill>
                  <a:srgbClr val="0E101A"/>
                </a:solidFill>
                <a:latin typeface="Arial"/>
                <a:ea typeface="Arial"/>
                <a:cs typeface="Arial"/>
                <a:sym typeface="Arial"/>
              </a:rPr>
              <a:t>For location tracking, we are utilized geofencing technology </a:t>
            </a:r>
            <a:endParaRPr>
              <a:solidFill>
                <a:srgbClr val="0E101A"/>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