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3" r:id="rId2"/>
    <p:sldId id="344" r:id="rId3"/>
    <p:sldId id="308" r:id="rId4"/>
    <p:sldId id="349" r:id="rId5"/>
    <p:sldId id="350" r:id="rId6"/>
    <p:sldId id="351" r:id="rId7"/>
    <p:sldId id="314" r:id="rId8"/>
    <p:sldId id="353" r:id="rId9"/>
    <p:sldId id="354" r:id="rId10"/>
    <p:sldId id="355" r:id="rId11"/>
    <p:sldId id="356" r:id="rId12"/>
    <p:sldId id="357" r:id="rId13"/>
    <p:sldId id="352" r:id="rId14"/>
    <p:sldId id="348" r:id="rId15"/>
    <p:sldId id="261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B6B"/>
    <a:srgbClr val="C55A11"/>
    <a:srgbClr val="6E7D82"/>
    <a:srgbClr val="EA3F33"/>
    <a:srgbClr val="5BD1D1"/>
    <a:srgbClr val="31A475"/>
    <a:srgbClr val="4E9BCF"/>
    <a:srgbClr val="92A5AB"/>
    <a:srgbClr val="F9EA4F"/>
    <a:srgbClr val="90E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 autoAdjust="0"/>
    <p:restoredTop sz="85501"/>
  </p:normalViewPr>
  <p:slideViewPr>
    <p:cSldViewPr snapToGrid="0">
      <p:cViewPr varScale="1">
        <p:scale>
          <a:sx n="64" d="100"/>
          <a:sy n="64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5268A-87E3-194F-B597-F68F645674A4}" type="datetimeFigureOut">
              <a:rPr lang="en-UA" smtClean="0"/>
              <a:t>04/28/2023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52229-BD5C-4044-A842-794D0E0BF29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8826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3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71010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12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3931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13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0626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14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9054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4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2549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5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3223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6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8329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7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0545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8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57398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9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9571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10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1015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2229-BD5C-4044-A842-794D0E0BF296}" type="slidenum">
              <a:rPr lang="en-UA" smtClean="0"/>
              <a:t>11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7226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90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90E4D4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09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697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rgbClr val="F9E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E1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E16B6B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72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9E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EFE125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3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69B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69B9D2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57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D3F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D3F36E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86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697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697C8A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80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90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rgbClr val="69B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9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E1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61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5" r:id="rId3"/>
    <p:sldLayoutId id="2147483656" r:id="rId4"/>
    <p:sldLayoutId id="2147483664" r:id="rId5"/>
    <p:sldLayoutId id="2147483650" r:id="rId6"/>
    <p:sldLayoutId id="2147483658" r:id="rId7"/>
    <p:sldLayoutId id="2147483660" r:id="rId8"/>
    <p:sldLayoutId id="2147483665" r:id="rId9"/>
    <p:sldLayoutId id="2147483659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FavoritC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212"/>
            <a:ext cx="7300332" cy="35012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0820" y="1456359"/>
            <a:ext cx="4403180" cy="1275712"/>
          </a:xfrm>
        </p:spPr>
        <p:txBody>
          <a:bodyPr>
            <a:noAutofit/>
          </a:bodyPr>
          <a:lstStyle/>
          <a:p>
            <a:pPr algn="ctr"/>
            <a:r>
              <a:rPr lang="uk-UA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ВЕБ-ПРОГРАМУВАННЯ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8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2(продовження)</a:t>
            </a: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en-US" sz="1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986" y="581428"/>
            <a:ext cx="7992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800"/>
              </a:spcBef>
              <a:buClr>
                <a:srgbClr val="E16B6B"/>
              </a:buClr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1.При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ширині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екрану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від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992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до 1199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px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uk-U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7766"/>
          <a:stretch/>
        </p:blipFill>
        <p:spPr>
          <a:xfrm>
            <a:off x="2379384" y="1197300"/>
            <a:ext cx="3932443" cy="36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8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2(продовження)</a:t>
            </a: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en-US" sz="1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986" y="581428"/>
            <a:ext cx="7992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800"/>
              </a:spcBef>
              <a:buClr>
                <a:srgbClr val="E16B6B"/>
              </a:buClr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1.При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ширині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екрану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dirty="0"/>
              <a:t> 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</a:rPr>
              <a:t>від 768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</a:rPr>
              <a:t>до 991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px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uk-U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7983"/>
          <a:stretch/>
        </p:blipFill>
        <p:spPr>
          <a:xfrm>
            <a:off x="2794820" y="1143000"/>
            <a:ext cx="3067818" cy="37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2(продовження)</a:t>
            </a: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en-US" sz="1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986" y="581428"/>
            <a:ext cx="7992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800"/>
              </a:spcBef>
              <a:buClr>
                <a:srgbClr val="E16B6B"/>
              </a:buClr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1.При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ширині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екрану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dirty="0"/>
              <a:t> 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767px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</a:rPr>
              <a:t>і менше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uk-U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3839"/>
          <a:stretch/>
        </p:blipFill>
        <p:spPr>
          <a:xfrm>
            <a:off x="3795712" y="1342103"/>
            <a:ext cx="1552575" cy="29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(продовження)</a:t>
            </a: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en-US" sz="1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998" y="1001757"/>
            <a:ext cx="799211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800"/>
              </a:spcBef>
              <a:buClr>
                <a:srgbClr val="E16B6B"/>
              </a:buClr>
            </a:pPr>
            <a:r>
              <a:rPr lang="uk-UA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Вимоги до сторінки:</a:t>
            </a:r>
            <a:endParaRPr lang="uk-UA" sz="1600" dirty="0">
              <a:solidFill>
                <a:srgbClr val="E16B6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5937" indent="-285750" algn="just">
              <a:spcBef>
                <a:spcPts val="1200"/>
              </a:spcBef>
              <a:buClr>
                <a:srgbClr val="31A475"/>
              </a:buClr>
              <a:buFont typeface="Wingdings" panose="05000000000000000000" pitchFamily="2" charset="2"/>
              <a:buChar char="ü"/>
            </a:pP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всі елементи знаходяться в головному блоці;</a:t>
            </a:r>
          </a:p>
          <a:p>
            <a:pPr marL="515937" indent="-285750" algn="just">
              <a:spcBef>
                <a:spcPts val="1200"/>
              </a:spcBef>
              <a:buClr>
                <a:srgbClr val="31A475"/>
              </a:buClr>
              <a:buFont typeface="Wingdings" panose="05000000000000000000" pitchFamily="2" charset="2"/>
              <a:buChar char="ü"/>
            </a:pP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блоки повинні повністю заповнювати весь вільний простір екрану;</a:t>
            </a:r>
          </a:p>
          <a:p>
            <a:pPr marL="515937" indent="-285750" algn="just">
              <a:spcBef>
                <a:spcPts val="1200"/>
              </a:spcBef>
              <a:buClr>
                <a:srgbClr val="31A475"/>
              </a:buClr>
              <a:buFont typeface="Wingdings" panose="05000000000000000000" pitchFamily="2" charset="2"/>
              <a:buChar char="ü"/>
            </a:pP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колір блоків вибирати відповідно неведеного зразку;</a:t>
            </a:r>
          </a:p>
          <a:p>
            <a:pPr marL="515937" indent="-285750" algn="just">
              <a:spcBef>
                <a:spcPts val="1200"/>
              </a:spcBef>
              <a:buClr>
                <a:srgbClr val="31A475"/>
              </a:buClr>
              <a:buFont typeface="Wingdings" panose="05000000000000000000" pitchFamily="2" charset="2"/>
              <a:buChar char="ü"/>
            </a:pP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рамка у блоків повинна бути 1px сірого або світло-сірого кольору.</a:t>
            </a:r>
          </a:p>
          <a:p>
            <a:pPr marL="515937" indent="-285750" algn="just">
              <a:spcBef>
                <a:spcPts val="1200"/>
              </a:spcBef>
              <a:buClr>
                <a:srgbClr val="31A475"/>
              </a:buClr>
              <a:buFont typeface="Wingdings" panose="05000000000000000000" pitchFamily="2" charset="2"/>
              <a:buChar char="ü"/>
            </a:pP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використовуючи власне правило @</a:t>
            </a:r>
            <a:r>
              <a:rPr lang="uk-UA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media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забезпечити 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зафарбовування відповідних елементів (блоків та тексту вказаних на макеті) під різні розміри екранів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(&lt;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1200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px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≥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768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767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uk-U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2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234" y="46608"/>
            <a:ext cx="7984274" cy="281919"/>
          </a:xfrm>
        </p:spPr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Додаткове 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130" y="1359335"/>
            <a:ext cx="798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8" algn="just">
              <a:spcAft>
                <a:spcPts val="600"/>
              </a:spcAft>
              <a:buClr>
                <a:srgbClr val="E16B6B"/>
              </a:buClr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Використовуючи платформу   Node.js та </a:t>
            </a:r>
            <a:r>
              <a:rPr lang="uk-UA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фреймворк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Express.js, створити клієнт серверний веб-додаток, який при відповідних запитах повертатиме раніше створені 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веб-сторінки, 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посилання на веб-сторінки зробити окремими </a:t>
            </a:r>
            <a:r>
              <a:rPr lang="uk-UA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роутами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</a:t>
            </a:r>
            <a:endParaRPr lang="en-US" sz="1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0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199" y="1713862"/>
            <a:ext cx="3586163" cy="1654969"/>
          </a:xfrm>
        </p:spPr>
        <p:txBody>
          <a:bodyPr>
            <a:noAutofit/>
          </a:bodyPr>
          <a:lstStyle/>
          <a:p>
            <a:pPr algn="ctr"/>
            <a:r>
              <a:rPr lang="uk-UA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Дякую за увагу!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212"/>
            <a:ext cx="7300332" cy="3501288"/>
          </a:xfrm>
          <a:prstGeom prst="rect">
            <a:avLst/>
          </a:prstGeom>
        </p:spPr>
      </p:pic>
      <p:sp>
        <p:nvSpPr>
          <p:cNvPr id="7" name="Flowchart: Off-page Connector 6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155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</a:rPr>
              <a:t>Лабораторне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</a:rPr>
              <a:t>заняття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6146" y="953735"/>
            <a:ext cx="675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Базові технологій  розробки сучасних веб-сторінок.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90927"/>
            <a:ext cx="125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Тема 1.</a:t>
            </a:r>
            <a:endParaRPr lang="en-US" sz="1800" dirty="0">
              <a:solidFill>
                <a:srgbClr val="D63E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5351" y="901051"/>
            <a:ext cx="173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Заняття </a:t>
            </a:r>
            <a:r>
              <a:rPr lang="uk-UA" sz="1800" dirty="0" smtClean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</a:t>
            </a:r>
            <a:r>
              <a:rPr lang="ru-RU" sz="1800" dirty="0" smtClean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800" dirty="0">
              <a:solidFill>
                <a:srgbClr val="D63E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6146" y="1331719"/>
            <a:ext cx="675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Створення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 веб-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сторінок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 з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використанням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фреймворку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Bootstrap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uk-UA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379" y="2100722"/>
            <a:ext cx="7245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D63E3F"/>
              </a:buClr>
              <a:buFont typeface="+mj-lt"/>
              <a:buAutoNum type="arabicPeriod"/>
            </a:pP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	Постановка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завдань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 по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створенню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 веб-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сторінок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 з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використанням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фреймворку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Bootstrap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rgbClr val="D63E3F"/>
              </a:buClr>
              <a:buFont typeface="+mj-lt"/>
              <a:buAutoNum type="arabicPeriod"/>
            </a:pP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	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Виконання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завдань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 по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створенню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 веб-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сторінок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 з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використанням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фреймворк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Bootstrap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sym typeface="Karla"/>
              </a:rPr>
              <a:t>.</a:t>
            </a:r>
            <a:endParaRPr lang="uk-UA" sz="1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Karla"/>
            </a:endParaRPr>
          </a:p>
        </p:txBody>
      </p:sp>
      <p:sp>
        <p:nvSpPr>
          <p:cNvPr id="11" name="Flowchart: Off-page Connector 10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42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1</a:t>
            </a:r>
          </a:p>
        </p:txBody>
      </p:sp>
      <p:sp>
        <p:nvSpPr>
          <p:cNvPr id="6" name="Flowchart: Off-page Connector 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7840" y="434381"/>
            <a:ext cx="8193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E16B6B"/>
              </a:buClr>
            </a:pPr>
            <a:r>
              <a:rPr lang="uk-UA" sz="1600" dirty="0" smtClean="0">
                <a:latin typeface="FavoritC" panose="00000500000000000000" pitchFamily="50" charset="0"/>
              </a:rPr>
              <a:t>	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Зробити адаптивну розмітку </a:t>
            </a:r>
            <a:r>
              <a:rPr lang="uk-UA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html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-сторінки, використовуючи </a:t>
            </a:r>
            <a:r>
              <a:rPr lang="uk-UA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фреймворк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BOOTSTRAP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(макети сторінки наведено нижче):</a:t>
            </a:r>
          </a:p>
          <a:p>
            <a:pPr algn="just">
              <a:buClr>
                <a:srgbClr val="E16B6B"/>
              </a:buClr>
            </a:pPr>
            <a:endParaRPr lang="uk-U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Clr>
                <a:srgbClr val="E16B6B"/>
              </a:buClr>
            </a:pPr>
            <a:endParaRPr lang="uk-UA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Clr>
                <a:srgbClr val="E16B6B"/>
              </a:buClr>
            </a:pPr>
            <a:r>
              <a:rPr lang="en-US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1.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При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ширині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екрану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1200px і </a:t>
            </a:r>
            <a:r>
              <a:rPr lang="ru-RU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вище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endParaRPr lang="uk-U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34" y="2026103"/>
            <a:ext cx="8236624" cy="22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6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1</a:t>
            </a:r>
          </a:p>
        </p:txBody>
      </p:sp>
      <p:sp>
        <p:nvSpPr>
          <p:cNvPr id="6" name="Flowchart: Off-page Connector 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7840" y="434381"/>
            <a:ext cx="819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E16B6B"/>
              </a:buClr>
            </a:pPr>
            <a:r>
              <a:rPr lang="uk-UA" sz="1600" dirty="0" smtClean="0">
                <a:latin typeface="FavoritC" panose="00000500000000000000" pitchFamily="50" charset="0"/>
              </a:rPr>
              <a:t>	</a:t>
            </a:r>
            <a:endParaRPr lang="uk-UA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Clr>
                <a:srgbClr val="E16B6B"/>
              </a:buClr>
            </a:pPr>
            <a:r>
              <a:rPr lang="en-US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uk-UA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При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ширині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екрану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від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992px до 1199px: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endParaRPr lang="uk-U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0" y="1591300"/>
            <a:ext cx="8544841" cy="22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0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1</a:t>
            </a:r>
          </a:p>
        </p:txBody>
      </p:sp>
      <p:sp>
        <p:nvSpPr>
          <p:cNvPr id="6" name="Flowchart: Off-page Connector 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7840" y="434381"/>
            <a:ext cx="819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E16B6B"/>
              </a:buClr>
            </a:pPr>
            <a:r>
              <a:rPr lang="uk-UA" sz="1600" dirty="0" smtClean="0">
                <a:latin typeface="FavoritC" panose="00000500000000000000" pitchFamily="50" charset="0"/>
              </a:rPr>
              <a:t>	</a:t>
            </a:r>
            <a:endParaRPr lang="uk-UA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Clr>
                <a:srgbClr val="E16B6B"/>
              </a:buClr>
            </a:pPr>
            <a:r>
              <a:rPr lang="en-US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uk-UA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При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ширині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екрану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від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768px до 991px: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endParaRPr lang="uk-U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74" y="1223961"/>
            <a:ext cx="7922367" cy="32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1</a:t>
            </a:r>
          </a:p>
        </p:txBody>
      </p:sp>
      <p:sp>
        <p:nvSpPr>
          <p:cNvPr id="6" name="Flowchart: Off-page Connector 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7840" y="434381"/>
            <a:ext cx="819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E16B6B"/>
              </a:buClr>
            </a:pPr>
            <a:r>
              <a:rPr lang="uk-UA" sz="1600" dirty="0" smtClean="0">
                <a:latin typeface="FavoritC" panose="00000500000000000000" pitchFamily="50" charset="0"/>
              </a:rPr>
              <a:t>	</a:t>
            </a:r>
            <a:endParaRPr lang="uk-UA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Clr>
                <a:srgbClr val="E16B6B"/>
              </a:buClr>
            </a:pPr>
            <a:r>
              <a:rPr lang="en-US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uk-UA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US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При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ширині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екрану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767px і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менше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endParaRPr lang="uk-U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076883"/>
            <a:ext cx="4554991" cy="37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9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1 (продовження)</a:t>
            </a: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en-US" sz="1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998" y="1001757"/>
            <a:ext cx="7992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800"/>
              </a:spcBef>
              <a:buClr>
                <a:srgbClr val="E16B6B"/>
              </a:buClr>
            </a:pPr>
            <a:r>
              <a:rPr lang="uk-UA" sz="1600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Вимоги до сторінки:</a:t>
            </a:r>
            <a:endParaRPr lang="uk-UA" sz="1600" dirty="0">
              <a:solidFill>
                <a:srgbClr val="E16B6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5937" indent="-285750" algn="just">
              <a:spcBef>
                <a:spcPts val="1200"/>
              </a:spcBef>
              <a:buClr>
                <a:srgbClr val="31A475"/>
              </a:buClr>
              <a:buFont typeface="Wingdings" panose="05000000000000000000" pitchFamily="2" charset="2"/>
              <a:buChar char="ü"/>
            </a:pP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всі елементи знаходяться в головному блоці;</a:t>
            </a:r>
          </a:p>
          <a:p>
            <a:pPr marL="515937" indent="-285750" algn="just">
              <a:spcBef>
                <a:spcPts val="1200"/>
              </a:spcBef>
              <a:buClr>
                <a:srgbClr val="31A475"/>
              </a:buClr>
              <a:buFont typeface="Wingdings" panose="05000000000000000000" pitchFamily="2" charset="2"/>
              <a:buChar char="ü"/>
            </a:pP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блоки повинні повністю заповнювати весь вільний простір екрану;</a:t>
            </a:r>
          </a:p>
          <a:p>
            <a:pPr marL="515937" indent="-285750" algn="just">
              <a:spcBef>
                <a:spcPts val="1200"/>
              </a:spcBef>
              <a:buClr>
                <a:srgbClr val="31A475"/>
              </a:buClr>
              <a:buFont typeface="Wingdings" panose="05000000000000000000" pitchFamily="2" charset="2"/>
              <a:buChar char="ü"/>
            </a:pP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колір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</a:rPr>
              <a:t>блоків та тексту вибирати 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відповідно неведеного зразку;</a:t>
            </a:r>
          </a:p>
          <a:p>
            <a:pPr marL="515937" indent="-285750" algn="just">
              <a:spcBef>
                <a:spcPts val="1200"/>
              </a:spcBef>
              <a:buClr>
                <a:srgbClr val="31A475"/>
              </a:buClr>
              <a:buFont typeface="Wingdings" panose="05000000000000000000" pitchFamily="2" charset="2"/>
              <a:buChar char="ü"/>
            </a:pP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рамка у блоків повинна бути 1px сірого або світло-сірого кольору.</a:t>
            </a:r>
          </a:p>
        </p:txBody>
      </p:sp>
    </p:spTree>
    <p:extLst>
      <p:ext uri="{BB962C8B-B14F-4D97-AF65-F5344CB8AC3E}">
        <p14:creationId xmlns:p14="http://schemas.microsoft.com/office/powerpoint/2010/main" val="264267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en-US" sz="1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986" y="581428"/>
            <a:ext cx="79921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800"/>
              </a:spcBef>
              <a:buClr>
                <a:srgbClr val="E16B6B"/>
              </a:buClr>
            </a:pP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Створити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адаптивний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макет сайту на </a:t>
            </a:r>
            <a:r>
              <a:rPr lang="ru-RU" sz="16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bootstrap</a:t>
            </a:r>
            <a:r>
              <a:rPr lang="ru-RU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Нижче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наведені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скріншоти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, як повинен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виглядати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макет при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різних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дозволах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екрану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ru-RU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1800"/>
              </a:spcBef>
              <a:buClr>
                <a:srgbClr val="E16B6B"/>
              </a:buClr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1.При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ширині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екрану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1200px і </a:t>
            </a:r>
            <a:r>
              <a:rPr lang="ru-RU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вище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uk-U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8281"/>
          <a:stretch/>
        </p:blipFill>
        <p:spPr>
          <a:xfrm>
            <a:off x="2426108" y="1643257"/>
            <a:ext cx="3952569" cy="31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2 (продовження)</a:t>
            </a: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en-US" sz="1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986" y="581428"/>
            <a:ext cx="7992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800"/>
              </a:spcBef>
              <a:buClr>
                <a:srgbClr val="E16B6B"/>
              </a:buClr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1.При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ширині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екрану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від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992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до 1199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px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uk-U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7766"/>
          <a:stretch/>
        </p:blipFill>
        <p:spPr>
          <a:xfrm>
            <a:off x="2424354" y="1242270"/>
            <a:ext cx="3932443" cy="36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14773"/>
      </p:ext>
    </p:extLst>
  </p:cSld>
  <p:clrMapOvr>
    <a:masterClrMapping/>
  </p:clrMapOvr>
</p:sld>
</file>

<file path=ppt/theme/theme1.xml><?xml version="1.0" encoding="utf-8"?>
<a:theme xmlns:a="http://schemas.openxmlformats.org/drawingml/2006/main" name="OleksV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БДЗ_ГЗ_1.2.pptx" id="{3793234E-DD86-4E85-A940-0650707E2351}" vid="{5095347A-1A95-42A8-B73B-FA2AA16365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12878</TotalTime>
  <Words>252</Words>
  <Application>Microsoft Office PowerPoint</Application>
  <PresentationFormat>Экран (16:9)</PresentationFormat>
  <Paragraphs>76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FavoritC</vt:lpstr>
      <vt:lpstr>Karla</vt:lpstr>
      <vt:lpstr>Verdana</vt:lpstr>
      <vt:lpstr>Wingdings</vt:lpstr>
      <vt:lpstr>OleksVlas</vt:lpstr>
      <vt:lpstr>ВЕБ-ПРОГРАМУВАННЯ</vt:lpstr>
      <vt:lpstr>Лабораторне заняття</vt:lpstr>
      <vt:lpstr>Завдання 1</vt:lpstr>
      <vt:lpstr>Завдання 1</vt:lpstr>
      <vt:lpstr>Завдання 1</vt:lpstr>
      <vt:lpstr>Завдання 1</vt:lpstr>
      <vt:lpstr>Завдання 1 (продовження)</vt:lpstr>
      <vt:lpstr>Завдання 2</vt:lpstr>
      <vt:lpstr>Завдання 2 (продовження)</vt:lpstr>
      <vt:lpstr>Завдання 2(продовження)</vt:lpstr>
      <vt:lpstr>Завдання 2(продовження)</vt:lpstr>
      <vt:lpstr>Завдання 2(продовження)</vt:lpstr>
      <vt:lpstr>Завдання 2 (продовження)</vt:lpstr>
      <vt:lpstr>Додаткове завдання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VlasOlex</dc:creator>
  <cp:lastModifiedBy>л</cp:lastModifiedBy>
  <cp:revision>531</cp:revision>
  <dcterms:created xsi:type="dcterms:W3CDTF">2017-09-15T12:44:56Z</dcterms:created>
  <dcterms:modified xsi:type="dcterms:W3CDTF">2023-04-28T12:24:57Z</dcterms:modified>
</cp:coreProperties>
</file>