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Viga"/>
      <p:regular r:id="rId12"/>
    </p:embeddedFont>
    <p:embeddedFont>
      <p:font typeface="Abel"/>
      <p:regular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Abel-regular.fntdata"/><Relationship Id="rId12" Type="http://schemas.openxmlformats.org/officeDocument/2006/relationships/font" Target="fonts/Vig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bb42c9584_2_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3bb42c9584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bb42c958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bb42c958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2</a:t>
            </a:r>
            <a:endParaRPr/>
          </a:p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Storage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/>
          </a:blip>
          <a:srcRect b="-71317" l="-18266" r="-18252" t="-71341"/>
          <a:stretch/>
        </p:blipFill>
        <p:spPr>
          <a:xfrm>
            <a:off x="527622" y="1386441"/>
            <a:ext cx="1916556" cy="1916556"/>
          </a:xfrm>
          <a:custGeom>
            <a:rect b="b" l="l" r="r" t="t"/>
            <a:pathLst>
              <a:path extrusionOk="0" h="2555408" w="2555408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 b="-31094" l="-27232" r="-27232" t="-31111"/>
          <a:stretch/>
        </p:blipFill>
        <p:spPr>
          <a:xfrm>
            <a:off x="2585022" y="1386441"/>
            <a:ext cx="1916556" cy="1916556"/>
          </a:xfrm>
          <a:custGeom>
            <a:rect b="b" l="l" r="r" t="t"/>
            <a:pathLst>
              <a:path extrusionOk="0" h="2555408" w="2555408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5">
            <a:alphaModFix/>
          </a:blip>
          <a:srcRect b="-27688" l="-27688" r="-27688" t="-27688"/>
          <a:stretch/>
        </p:blipFill>
        <p:spPr>
          <a:xfrm>
            <a:off x="4642422" y="1386441"/>
            <a:ext cx="1916556" cy="1916556"/>
          </a:xfrm>
          <a:custGeom>
            <a:rect b="b" l="l" r="r" t="t"/>
            <a:pathLst>
              <a:path extrusionOk="0" h="2555408" w="2555408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6">
            <a:alphaModFix/>
          </a:blip>
          <a:srcRect b="-29613" l="-29597" r="-29613" t="-29597"/>
          <a:stretch/>
        </p:blipFill>
        <p:spPr>
          <a:xfrm>
            <a:off x="6699822" y="1386441"/>
            <a:ext cx="1916556" cy="1916556"/>
          </a:xfrm>
          <a:custGeom>
            <a:rect b="b" l="l" r="r" t="t"/>
            <a:pathLst>
              <a:path extrusionOk="0" h="2555408" w="2555408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79" name="Google Shape;79;p17"/>
          <p:cNvGrpSpPr/>
          <p:nvPr/>
        </p:nvGrpSpPr>
        <p:grpSpPr>
          <a:xfrm>
            <a:off x="628650" y="431827"/>
            <a:ext cx="7886700" cy="789851"/>
            <a:chOff x="838200" y="575769"/>
            <a:chExt cx="10515600" cy="1053134"/>
          </a:xfrm>
        </p:grpSpPr>
        <p:sp>
          <p:nvSpPr>
            <p:cNvPr id="80" name="Google Shape;80;p17"/>
            <p:cNvSpPr txBox="1"/>
            <p:nvPr/>
          </p:nvSpPr>
          <p:spPr>
            <a:xfrm>
              <a:off x="838200" y="575769"/>
              <a:ext cx="10515600" cy="7680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accent1"/>
                  </a:solidFill>
                  <a:latin typeface="Viga"/>
                  <a:ea typeface="Viga"/>
                  <a:cs typeface="Viga"/>
                  <a:sym typeface="Viga"/>
                </a:rPr>
                <a:t>Preparing Tools</a:t>
              </a:r>
              <a:endParaRPr sz="27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  <p:sp>
          <p:nvSpPr>
            <p:cNvPr id="81" name="Google Shape;81;p17"/>
            <p:cNvSpPr txBox="1"/>
            <p:nvPr/>
          </p:nvSpPr>
          <p:spPr>
            <a:xfrm>
              <a:off x="838200" y="1216482"/>
              <a:ext cx="10515600" cy="412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Apa saja yang akan digunakan pada lesson ke-3 ini</a:t>
              </a:r>
              <a:endParaRPr sz="1100"/>
            </a:p>
          </p:txBody>
        </p:sp>
      </p:grpSp>
      <p:grpSp>
        <p:nvGrpSpPr>
          <p:cNvPr id="82" name="Google Shape;82;p17"/>
          <p:cNvGrpSpPr/>
          <p:nvPr/>
        </p:nvGrpSpPr>
        <p:grpSpPr>
          <a:xfrm>
            <a:off x="628650" y="3467761"/>
            <a:ext cx="1714500" cy="1028885"/>
            <a:chOff x="838200" y="4623681"/>
            <a:chExt cx="2286000" cy="1371846"/>
          </a:xfrm>
        </p:grpSpPr>
        <p:sp>
          <p:nvSpPr>
            <p:cNvPr id="83" name="Google Shape;83;p17"/>
            <p:cNvSpPr/>
            <p:nvPr/>
          </p:nvSpPr>
          <p:spPr>
            <a:xfrm>
              <a:off x="8382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Github digunakan untuk kepentingan menyimpan code kita dan dokumentasi code kita</a:t>
              </a:r>
              <a:endParaRPr sz="1100">
                <a:solidFill>
                  <a:srgbClr val="26262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84" name="Google Shape;84;p17"/>
            <p:cNvSpPr txBox="1"/>
            <p:nvPr/>
          </p:nvSpPr>
          <p:spPr>
            <a:xfrm>
              <a:off x="838200" y="4623681"/>
              <a:ext cx="2286000" cy="452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2"/>
                  </a:solidFill>
                  <a:latin typeface="Viga"/>
                  <a:ea typeface="Viga"/>
                  <a:cs typeface="Viga"/>
                  <a:sym typeface="Viga"/>
                </a:rPr>
                <a:t>Github</a:t>
              </a:r>
              <a:endParaRPr sz="1100"/>
            </a:p>
          </p:txBody>
        </p:sp>
      </p:grpSp>
      <p:grpSp>
        <p:nvGrpSpPr>
          <p:cNvPr id="85" name="Google Shape;85;p17"/>
          <p:cNvGrpSpPr/>
          <p:nvPr/>
        </p:nvGrpSpPr>
        <p:grpSpPr>
          <a:xfrm>
            <a:off x="2686050" y="3467761"/>
            <a:ext cx="1714500" cy="1028885"/>
            <a:chOff x="3581400" y="4623681"/>
            <a:chExt cx="2286000" cy="1371846"/>
          </a:xfrm>
        </p:grpSpPr>
        <p:sp>
          <p:nvSpPr>
            <p:cNvPr id="86" name="Google Shape;86;p17"/>
            <p:cNvSpPr/>
            <p:nvPr/>
          </p:nvSpPr>
          <p:spPr>
            <a:xfrm>
              <a:off x="35814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Remix IDE akan digunakan selama lesson 3 sebagai code editor</a:t>
              </a:r>
              <a:endParaRPr sz="1100">
                <a:solidFill>
                  <a:srgbClr val="26262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3581400" y="4623681"/>
              <a:ext cx="2286000" cy="430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2"/>
                  </a:solidFill>
                  <a:latin typeface="Viga"/>
                  <a:ea typeface="Viga"/>
                  <a:cs typeface="Viga"/>
                  <a:sym typeface="Viga"/>
                </a:rPr>
                <a:t>Remix IDE</a:t>
              </a:r>
              <a:endParaRPr sz="1100"/>
            </a:p>
          </p:txBody>
        </p:sp>
      </p:grpSp>
      <p:grpSp>
        <p:nvGrpSpPr>
          <p:cNvPr id="88" name="Google Shape;88;p17"/>
          <p:cNvGrpSpPr/>
          <p:nvPr/>
        </p:nvGrpSpPr>
        <p:grpSpPr>
          <a:xfrm>
            <a:off x="4743450" y="3467761"/>
            <a:ext cx="1714500" cy="1028885"/>
            <a:chOff x="6324600" y="4623681"/>
            <a:chExt cx="2286000" cy="1371846"/>
          </a:xfrm>
        </p:grpSpPr>
        <p:sp>
          <p:nvSpPr>
            <p:cNvPr id="89" name="Google Shape;89;p17"/>
            <p:cNvSpPr/>
            <p:nvPr/>
          </p:nvSpPr>
          <p:spPr>
            <a:xfrm>
              <a:off x="63246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Bahasa Solidity akan digunakan selama kita belajar blockchain</a:t>
              </a:r>
              <a:endParaRPr sz="1100">
                <a:solidFill>
                  <a:srgbClr val="26262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90" name="Google Shape;90;p17"/>
            <p:cNvSpPr txBox="1"/>
            <p:nvPr/>
          </p:nvSpPr>
          <p:spPr>
            <a:xfrm>
              <a:off x="6324600" y="4623681"/>
              <a:ext cx="2286000" cy="430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2"/>
                  </a:solidFill>
                  <a:latin typeface="Viga"/>
                  <a:ea typeface="Viga"/>
                  <a:cs typeface="Viga"/>
                  <a:sym typeface="Viga"/>
                </a:rPr>
                <a:t>Solidity</a:t>
              </a:r>
              <a:endParaRPr sz="1400">
                <a:solidFill>
                  <a:schemeClr val="dk2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</p:grpSp>
      <p:grpSp>
        <p:nvGrpSpPr>
          <p:cNvPr id="91" name="Google Shape;91;p17"/>
          <p:cNvGrpSpPr/>
          <p:nvPr/>
        </p:nvGrpSpPr>
        <p:grpSpPr>
          <a:xfrm>
            <a:off x="6800850" y="3467761"/>
            <a:ext cx="1714500" cy="1028885"/>
            <a:chOff x="9067800" y="4623681"/>
            <a:chExt cx="2286000" cy="1371846"/>
          </a:xfrm>
        </p:grpSpPr>
        <p:sp>
          <p:nvSpPr>
            <p:cNvPr id="92" name="Google Shape;92;p17"/>
            <p:cNvSpPr/>
            <p:nvPr/>
          </p:nvSpPr>
          <p:spPr>
            <a:xfrm>
              <a:off x="90678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Pada pembelajaran blockchain akan memakan waktu jadi siapkan waktu</a:t>
              </a:r>
              <a:endParaRPr sz="1100">
                <a:solidFill>
                  <a:srgbClr val="26262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9067800" y="4623681"/>
              <a:ext cx="2286000" cy="430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2"/>
                  </a:solidFill>
                  <a:latin typeface="Viga"/>
                  <a:ea typeface="Viga"/>
                  <a:cs typeface="Viga"/>
                  <a:sym typeface="Viga"/>
                </a:rPr>
                <a:t>Waktu</a:t>
              </a:r>
              <a:endParaRPr sz="1100"/>
            </a:p>
          </p:txBody>
        </p:sp>
      </p:grpSp>
      <p:sp>
        <p:nvSpPr>
          <p:cNvPr id="94" name="Google Shape;94;p17"/>
          <p:cNvSpPr/>
          <p:nvPr/>
        </p:nvSpPr>
        <p:spPr>
          <a:xfrm>
            <a:off x="628649" y="1487469"/>
            <a:ext cx="1714501" cy="1714501"/>
          </a:xfrm>
          <a:custGeom>
            <a:rect b="b" l="l" r="r" t="t"/>
            <a:pathLst>
              <a:path extrusionOk="0" h="1604" w="1604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cap="flat" cmpd="sng" w="9525">
            <a:solidFill>
              <a:srgbClr val="7191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2686049" y="1487469"/>
            <a:ext cx="1714501" cy="1714500"/>
          </a:xfrm>
          <a:custGeom>
            <a:rect b="b" l="l" r="r" t="t"/>
            <a:pathLst>
              <a:path extrusionOk="0" h="1604" w="1604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cap="flat" cmpd="sng" w="9525">
            <a:solidFill>
              <a:srgbClr val="7191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4743449" y="1487469"/>
            <a:ext cx="1714501" cy="1714500"/>
          </a:xfrm>
          <a:custGeom>
            <a:rect b="b" l="l" r="r" t="t"/>
            <a:pathLst>
              <a:path extrusionOk="0" h="1604" w="1604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cap="flat" cmpd="sng" w="9525">
            <a:solidFill>
              <a:srgbClr val="7191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6800849" y="1487469"/>
            <a:ext cx="1714501" cy="1714500"/>
          </a:xfrm>
          <a:custGeom>
            <a:rect b="b" l="l" r="r" t="t"/>
            <a:pathLst>
              <a:path extrusionOk="0" h="1604" w="1604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cap="flat" cmpd="sng" w="9525">
            <a:solidFill>
              <a:srgbClr val="7191F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769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keting Plan PowerPoint Template by SlideWin">
  <a:themeElements>
    <a:clrScheme name="SlideWin Future Te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64AEC"/>
      </a:accent1>
      <a:accent2>
        <a:srgbClr val="C93D94"/>
      </a:accent2>
      <a:accent3>
        <a:srgbClr val="164AEC"/>
      </a:accent3>
      <a:accent4>
        <a:srgbClr val="C93D94"/>
      </a:accent4>
      <a:accent5>
        <a:srgbClr val="164AEC"/>
      </a:accent5>
      <a:accent6>
        <a:srgbClr val="C93D94"/>
      </a:accent6>
      <a:hlink>
        <a:srgbClr val="7392F3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