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3"/>
  </p:notesMasterIdLst>
  <p:sldIdLst>
    <p:sldId id="276" r:id="rId2"/>
    <p:sldId id="257" r:id="rId3"/>
    <p:sldId id="268" r:id="rId4"/>
    <p:sldId id="267" r:id="rId5"/>
    <p:sldId id="269" r:id="rId6"/>
    <p:sldId id="266" r:id="rId7"/>
    <p:sldId id="275" r:id="rId8"/>
    <p:sldId id="278" r:id="rId9"/>
    <p:sldId id="279" r:id="rId10"/>
    <p:sldId id="274" r:id="rId11"/>
    <p:sldId id="277" r:id="rId12"/>
  </p:sldIdLst>
  <p:sldSz cx="9144000" cy="5143500" type="screen16x9"/>
  <p:notesSz cx="6858000" cy="9144000"/>
  <p:embeddedFontLst>
    <p:embeddedFont>
      <p:font typeface="Google Sans" panose="020B0604020202020204" charset="0"/>
      <p:regular r:id="rId14"/>
      <p:bold r:id="rId15"/>
      <p:italic r:id="rId16"/>
      <p:boldItalic r:id="rId17"/>
    </p:embeddedFont>
    <p:embeddedFont>
      <p:font typeface="Google Sans Medium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>
          <a:extLst>
            <a:ext uri="{FF2B5EF4-FFF2-40B4-BE49-F238E27FC236}">
              <a16:creationId xmlns:a16="http://schemas.microsoft.com/office/drawing/2014/main" id="{D38B60E8-076A-976C-9FE6-C523DC772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>
            <a:extLst>
              <a:ext uri="{FF2B5EF4-FFF2-40B4-BE49-F238E27FC236}">
                <a16:creationId xmlns:a16="http://schemas.microsoft.com/office/drawing/2014/main" id="{CF63D817-86C7-AF97-28DD-53875B39F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Comment here: -looking into the future -- can say oh hey burger king your goal was 150 million? With 95% accuracy, i can see that you are going to be $50 mm short of that if you keep things the same now.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Points here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-basic output: blue box. Doing this with really high accuracy.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-segments, top 20%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-really high accuracy- about 90% accurate or higher.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-looking into the future - help with customer goal, use movies anywhere as an example</a:t>
            </a:r>
            <a:endParaRPr/>
          </a:p>
        </p:txBody>
      </p:sp>
      <p:sp>
        <p:nvSpPr>
          <p:cNvPr id="467" name="Google Shape;467;g640eaf783b_0_8:notes">
            <a:extLst>
              <a:ext uri="{FF2B5EF4-FFF2-40B4-BE49-F238E27FC236}">
                <a16:creationId xmlns:a16="http://schemas.microsoft.com/office/drawing/2014/main" id="{7F6A6F00-D5DF-98EC-431F-5D20365E5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4788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>
          <a:extLst>
            <a:ext uri="{FF2B5EF4-FFF2-40B4-BE49-F238E27FC236}">
              <a16:creationId xmlns:a16="http://schemas.microsoft.com/office/drawing/2014/main" id="{196462E5-276B-D46E-2492-98686162D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>
            <a:extLst>
              <a:ext uri="{FF2B5EF4-FFF2-40B4-BE49-F238E27FC236}">
                <a16:creationId xmlns:a16="http://schemas.microsoft.com/office/drawing/2014/main" id="{0B7F8DE6-8744-5598-1233-1EA0B7ED75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>
            <a:extLst>
              <a:ext uri="{FF2B5EF4-FFF2-40B4-BE49-F238E27FC236}">
                <a16:creationId xmlns:a16="http://schemas.microsoft.com/office/drawing/2014/main" id="{617C9721-6FBB-662C-D036-4CC2672D5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2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out here is FS. Bc often if LTV isn't actionable it's bc what we need is FS!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stats and machine learning are built in!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>
          <a:extLst>
            <a:ext uri="{FF2B5EF4-FFF2-40B4-BE49-F238E27FC236}">
              <a16:creationId xmlns:a16="http://schemas.microsoft.com/office/drawing/2014/main" id="{B7C3829C-89EC-D590-F276-D38597EE5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>
            <a:extLst>
              <a:ext uri="{FF2B5EF4-FFF2-40B4-BE49-F238E27FC236}">
                <a16:creationId xmlns:a16="http://schemas.microsoft.com/office/drawing/2014/main" id="{69DC5ACC-A805-5A56-331C-9F196191D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>
            <a:extLst>
              <a:ext uri="{FF2B5EF4-FFF2-40B4-BE49-F238E27FC236}">
                <a16:creationId xmlns:a16="http://schemas.microsoft.com/office/drawing/2014/main" id="{FB293049-83F5-E44C-6B8A-90563D0A2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36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>
          <a:extLst>
            <a:ext uri="{FF2B5EF4-FFF2-40B4-BE49-F238E27FC236}">
              <a16:creationId xmlns:a16="http://schemas.microsoft.com/office/drawing/2014/main" id="{3593E2AF-2D07-E2E2-C47B-97144365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>
            <a:extLst>
              <a:ext uri="{FF2B5EF4-FFF2-40B4-BE49-F238E27FC236}">
                <a16:creationId xmlns:a16="http://schemas.microsoft.com/office/drawing/2014/main" id="{16F2B6F9-1E6D-698B-7F6D-5A567E59E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>
            <a:extLst>
              <a:ext uri="{FF2B5EF4-FFF2-40B4-BE49-F238E27FC236}">
                <a16:creationId xmlns:a16="http://schemas.microsoft.com/office/drawing/2014/main" id="{6F558144-73D5-3E50-07E1-9734AADEF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0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r="-4482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F" type="obj">
  <p:cSld name="OBJECT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marL="914400" lvl="1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marL="1371600" lvl="2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>
          <a:extLst>
            <a:ext uri="{FF2B5EF4-FFF2-40B4-BE49-F238E27FC236}">
              <a16:creationId xmlns:a16="http://schemas.microsoft.com/office/drawing/2014/main" id="{F732A924-5154-DD58-B22F-29BB0B8E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">
            <a:extLst>
              <a:ext uri="{FF2B5EF4-FFF2-40B4-BE49-F238E27FC236}">
                <a16:creationId xmlns:a16="http://schemas.microsoft.com/office/drawing/2014/main" id="{C5088E31-D4AD-B2CD-C4F3-3934183AAC7E}"/>
              </a:ext>
            </a:extLst>
          </p:cNvPr>
          <p:cNvSpPr/>
          <p:nvPr/>
        </p:nvSpPr>
        <p:spPr>
          <a:xfrm>
            <a:off x="4551300" y="3681075"/>
            <a:ext cx="1859700" cy="4548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300" tIns="34300" rIns="34300" bIns="34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9">
            <a:extLst>
              <a:ext uri="{FF2B5EF4-FFF2-40B4-BE49-F238E27FC236}">
                <a16:creationId xmlns:a16="http://schemas.microsoft.com/office/drawing/2014/main" id="{E355DE31-8C8E-FE91-AADC-6101BF082001}"/>
              </a:ext>
            </a:extLst>
          </p:cNvPr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5BC924-4840-14DF-0568-9EC13AA0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6" y="131505"/>
            <a:ext cx="869169" cy="757847"/>
          </a:xfrm>
          <a:prstGeom prst="rect">
            <a:avLst/>
          </a:prstGeom>
        </p:spPr>
      </p:pic>
      <p:sp>
        <p:nvSpPr>
          <p:cNvPr id="3" name="Google Shape;453;p47">
            <a:extLst>
              <a:ext uri="{FF2B5EF4-FFF2-40B4-BE49-F238E27FC236}">
                <a16:creationId xmlns:a16="http://schemas.microsoft.com/office/drawing/2014/main" id="{EFEE65AD-53A9-549C-5015-3158F3EB8ABD}"/>
              </a:ext>
            </a:extLst>
          </p:cNvPr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Google Sans Medium"/>
                <a:cs typeface="Segoe UI" panose="020B0502040204020203" pitchFamily="34" charset="0"/>
                <a:sym typeface="Google Sans Medium"/>
              </a:rPr>
              <a:t>Vendas, Lucros e Distribuições de Vendas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sp>
        <p:nvSpPr>
          <p:cNvPr id="4" name="Google Shape;454;p47">
            <a:extLst>
              <a:ext uri="{FF2B5EF4-FFF2-40B4-BE49-F238E27FC236}">
                <a16:creationId xmlns:a16="http://schemas.microsoft.com/office/drawing/2014/main" id="{99F01342-BC83-D506-02FB-9852DC6E753A}"/>
              </a:ext>
            </a:extLst>
          </p:cNvPr>
          <p:cNvSpPr/>
          <p:nvPr/>
        </p:nvSpPr>
        <p:spPr>
          <a:xfrm>
            <a:off x="485175" y="2956462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Relatório – 2013 e 2014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455;p47">
            <a:extLst>
              <a:ext uri="{FF2B5EF4-FFF2-40B4-BE49-F238E27FC236}">
                <a16:creationId xmlns:a16="http://schemas.microsoft.com/office/drawing/2014/main" id="{41D77B76-C0B7-7E65-245B-FE53D5365C87}"/>
              </a:ext>
            </a:extLst>
          </p:cNvPr>
          <p:cNvSpPr/>
          <p:nvPr/>
        </p:nvSpPr>
        <p:spPr>
          <a:xfrm>
            <a:off x="485175" y="3586575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2;p47">
            <a:extLst>
              <a:ext uri="{FF2B5EF4-FFF2-40B4-BE49-F238E27FC236}">
                <a16:creationId xmlns:a16="http://schemas.microsoft.com/office/drawing/2014/main" id="{2D5195EB-D729-CA51-5223-2E6E38ADC941}"/>
              </a:ext>
            </a:extLst>
          </p:cNvPr>
          <p:cNvSpPr/>
          <p:nvPr/>
        </p:nvSpPr>
        <p:spPr>
          <a:xfrm>
            <a:off x="485175" y="3865088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Fernando M. do Valle / Julho 2025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9978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4A86E8"/>
                </a:solidFill>
                <a:latin typeface="Google Sans"/>
                <a:ea typeface="Google Sans"/>
                <a:cs typeface="Google Sans"/>
                <a:sym typeface="Google Sans"/>
              </a:rPr>
              <a:t>Pontos importantes do relatório</a:t>
            </a:r>
            <a:endParaRPr sz="3600" b="1" dirty="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A86E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latin typeface="Google Sans"/>
                <a:ea typeface="Google Sans"/>
                <a:cs typeface="Google Sans"/>
                <a:sym typeface="Google Sans"/>
              </a:rPr>
              <a:t>Excelente para insights acionáveis e importantes;</a:t>
            </a:r>
            <a:endParaRPr sz="24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latin typeface="Google Sans"/>
                <a:ea typeface="Google Sans"/>
                <a:cs typeface="Google Sans"/>
                <a:sym typeface="Google Sans"/>
              </a:rPr>
              <a:t>Interatividades intuitivass na medida adequada para cenários diversos;</a:t>
            </a:r>
            <a:endParaRPr sz="24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sz="2400" dirty="0">
                <a:latin typeface="Google Sans"/>
                <a:ea typeface="Google Sans"/>
                <a:cs typeface="Google Sans"/>
                <a:sym typeface="Google Sans"/>
              </a:rPr>
              <a:t>Métricas e respostas importantes para negócios;</a:t>
            </a:r>
            <a:endParaRPr sz="24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AutoNum type="arabicPeriod"/>
            </a:pPr>
            <a:r>
              <a:rPr lang="en" sz="2400" dirty="0">
                <a:latin typeface="Google Sans"/>
                <a:ea typeface="Google Sans"/>
                <a:cs typeface="Google Sans"/>
                <a:sym typeface="Google Sans"/>
              </a:rPr>
              <a:t>Storytelling e aplicações técnicas visuais aplicados para melhor compreensão.</a:t>
            </a:r>
            <a:endParaRPr sz="24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>
          <a:extLst>
            <a:ext uri="{FF2B5EF4-FFF2-40B4-BE49-F238E27FC236}">
              <a16:creationId xmlns:a16="http://schemas.microsoft.com/office/drawing/2014/main" id="{875A53B1-D2BF-A705-794B-820C1780C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>
            <a:extLst>
              <a:ext uri="{FF2B5EF4-FFF2-40B4-BE49-F238E27FC236}">
                <a16:creationId xmlns:a16="http://schemas.microsoft.com/office/drawing/2014/main" id="{72057276-0674-3827-6354-449696176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>
            <a:extLst>
              <a:ext uri="{FF2B5EF4-FFF2-40B4-BE49-F238E27FC236}">
                <a16:creationId xmlns:a16="http://schemas.microsoft.com/office/drawing/2014/main" id="{7BF9CB43-63FD-ED2E-8A40-1CD3114DE28A}"/>
              </a:ext>
            </a:extLst>
          </p:cNvPr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64;p48">
            <a:extLst>
              <a:ext uri="{FF2B5EF4-FFF2-40B4-BE49-F238E27FC236}">
                <a16:creationId xmlns:a16="http://schemas.microsoft.com/office/drawing/2014/main" id="{E703B487-9C70-09E9-BE0A-E9B2FB40BA4C}"/>
              </a:ext>
            </a:extLst>
          </p:cNvPr>
          <p:cNvSpPr txBox="1"/>
          <p:nvPr/>
        </p:nvSpPr>
        <p:spPr>
          <a:xfrm>
            <a:off x="344500" y="287250"/>
            <a:ext cx="1600677" cy="693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64;p48">
            <a:extLst>
              <a:ext uri="{FF2B5EF4-FFF2-40B4-BE49-F238E27FC236}">
                <a16:creationId xmlns:a16="http://schemas.microsoft.com/office/drawing/2014/main" id="{C3168DE1-AFE6-C2E6-FB5B-33F0486A27F0}"/>
              </a:ext>
            </a:extLst>
          </p:cNvPr>
          <p:cNvSpPr txBox="1"/>
          <p:nvPr/>
        </p:nvSpPr>
        <p:spPr>
          <a:xfrm>
            <a:off x="7878952" y="46532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9907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/>
          <p:nvPr/>
        </p:nvSpPr>
        <p:spPr>
          <a:xfrm>
            <a:off x="0" y="1084875"/>
            <a:ext cx="91440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Este é uma colaboração (</a:t>
            </a:r>
            <a:r>
              <a:rPr lang="pt-BR" sz="18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fork</a:t>
            </a:r>
            <a:r>
              <a:rPr lang="pt-BR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Github) de um projeto estudantil iniciado pela DIO.me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984675" y="181140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Colaboração com cálculos</a:t>
            </a:r>
            <a:endParaRPr sz="18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Criação e melhoria de gráficos</a:t>
            </a:r>
            <a:endParaRPr sz="18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Adaptando storytelling dos dados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Aplicando identidade visual</a:t>
            </a:r>
            <a:endParaRPr sz="18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933800" y="122213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64;p48">
            <a:extLst>
              <a:ext uri="{FF2B5EF4-FFF2-40B4-BE49-F238E27FC236}">
                <a16:creationId xmlns:a16="http://schemas.microsoft.com/office/drawing/2014/main" id="{5DC1973C-E14D-1087-6AC6-B43EC7DFDB91}"/>
              </a:ext>
            </a:extLst>
          </p:cNvPr>
          <p:cNvSpPr txBox="1"/>
          <p:nvPr/>
        </p:nvSpPr>
        <p:spPr>
          <a:xfrm>
            <a:off x="7933800" y="4624987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8"/>
          <p:cNvSpPr txBox="1">
            <a:spLocks noGrp="1"/>
          </p:cNvSpPr>
          <p:nvPr>
            <p:ph type="title"/>
          </p:nvPr>
        </p:nvSpPr>
        <p:spPr>
          <a:xfrm>
            <a:off x="344500" y="264375"/>
            <a:ext cx="8237299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os dados sugerem e como cheguei aos resultados?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 era objetivo do projeto?</a:t>
            </a:r>
            <a:endParaRPr dirty="0"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>
                <a:latin typeface="Roboto"/>
                <a:ea typeface="Roboto"/>
                <a:cs typeface="Roboto"/>
                <a:sym typeface="Roboto"/>
              </a:rPr>
              <a:t>Esse foi meu primeiro contato com a ferramenta Power Bi.</a:t>
            </a:r>
            <a:endParaRPr sz="30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>
              <a:lnSpc>
                <a:spcPct val="115000"/>
              </a:lnSpc>
              <a:buSzPts val="1600"/>
              <a:buFont typeface="Roboto"/>
              <a:buChar char="●"/>
            </a:pPr>
            <a:r>
              <a:rPr lang="pt-BR" sz="1600" i="1" dirty="0">
                <a:latin typeface="Roboto"/>
                <a:ea typeface="Roboto"/>
                <a:cs typeface="Roboto"/>
                <a:sym typeface="Roboto"/>
              </a:rPr>
              <a:t>O projeto tinha como objetivo trabalhar com a criação e melhoria de um relatório baseado em dados simulados por exemplo, de vendas, lucros  de uma empresa multinacional  e integrar ou vincular ao Power Point e armazenar em nosso repositório Github.</a:t>
            </a:r>
            <a:endParaRPr sz="16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64;p48">
            <a:extLst>
              <a:ext uri="{FF2B5EF4-FFF2-40B4-BE49-F238E27FC236}">
                <a16:creationId xmlns:a16="http://schemas.microsoft.com/office/drawing/2014/main" id="{D46E36E9-AF80-1576-0520-A525D1D58AB2}"/>
              </a:ext>
            </a:extLst>
          </p:cNvPr>
          <p:cNvSpPr txBox="1"/>
          <p:nvPr/>
        </p:nvSpPr>
        <p:spPr>
          <a:xfrm>
            <a:off x="7829076" y="4744489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AB63"/>
                </a:solidFill>
                <a:latin typeface="Roboto"/>
                <a:ea typeface="Roboto"/>
                <a:cs typeface="Roboto"/>
                <a:sym typeface="Roboto"/>
              </a:rPr>
              <a:t>O relatório é composto por 3 páginas</a:t>
            </a:r>
            <a:endParaRPr sz="2800" dirty="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AB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800" dirty="0"/>
              <a:t>Relatório de Vendas Considerando Produtos e Segmento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6619375" y="3397556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800" dirty="0"/>
              <a:t>Distribuição de Lucros, Vendas por Pais e Segmento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58"/>
          <p:cNvSpPr txBox="1"/>
          <p:nvPr/>
        </p:nvSpPr>
        <p:spPr>
          <a:xfrm>
            <a:off x="3574350" y="3458013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800" dirty="0"/>
              <a:t>Relatório de Vendas Considerando Países e Lucros</a:t>
            </a:r>
            <a:endParaRPr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1CA1C2-AFEB-9947-B5EA-4302BD50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" y="1459210"/>
            <a:ext cx="2891624" cy="1675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C626BD-708A-F75F-C45E-6A451A92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39" y="1459210"/>
            <a:ext cx="2890734" cy="1675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E43F1D-4981-F19E-0ABA-01221FDA7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796" y="1459210"/>
            <a:ext cx="2989779" cy="1755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4;p48">
            <a:extLst>
              <a:ext uri="{FF2B5EF4-FFF2-40B4-BE49-F238E27FC236}">
                <a16:creationId xmlns:a16="http://schemas.microsoft.com/office/drawing/2014/main" id="{B2AC7104-1CBC-1CAF-DE1F-91A5ADA66218}"/>
              </a:ext>
            </a:extLst>
          </p:cNvPr>
          <p:cNvSpPr txBox="1"/>
          <p:nvPr/>
        </p:nvSpPr>
        <p:spPr>
          <a:xfrm>
            <a:off x="7725875" y="468097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6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?</a:t>
            </a:r>
            <a:endParaRPr dirty="0"/>
          </a:p>
        </p:txBody>
      </p:sp>
      <p:sp>
        <p:nvSpPr>
          <p:cNvPr id="665" name="Google Shape;665;p60"/>
          <p:cNvSpPr/>
          <p:nvPr/>
        </p:nvSpPr>
        <p:spPr>
          <a:xfrm>
            <a:off x="258175" y="2289200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Gráfico de Pizza com a Soma de Vendas por Produtos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Gráfico de àrea com a Média de Preço de Vendas Por Produto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Gráfico Historiograma com Soma de Vendas por Mês, Ano e segmento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323697" y="2349329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Big Number com Soma em Vendas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Big N</a:t>
            </a: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mber com Soma de Unidades Vendidos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Gráfico de Coluna com a Soma de vendas por País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Gráfico de </a:t>
            </a:r>
            <a:r>
              <a:rPr lang="pt-BR" sz="1200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Historiograma</a:t>
            </a: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com Soma do Lucro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Gráfico de Pizza com a Soma do Lucro por Pais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Card com Ranking dos Países com Mais Vendas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Gráfico de Pizza Soma dos Lucros por Segmento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Gráfico Mapa de Arvore com a Soma de Lucro por Segmento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Dois Mapas com Soma de Vendas e Soma de Lucro respectivamente</a:t>
            </a:r>
            <a:endParaRPr sz="1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60"/>
          <p:cNvCxnSpPr>
            <a:cxnSpLocks/>
          </p:cNvCxnSpPr>
          <p:nvPr/>
        </p:nvCxnSpPr>
        <p:spPr>
          <a:xfrm flipV="1">
            <a:off x="602744" y="1537694"/>
            <a:ext cx="8798844" cy="58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90" name="Google Shape;690;p60"/>
          <p:cNvSpPr/>
          <p:nvPr/>
        </p:nvSpPr>
        <p:spPr>
          <a:xfrm>
            <a:off x="6599997" y="1307604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8403188" y="1378349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0" name="Google Shape;700;p60"/>
          <p:cNvCxnSpPr/>
          <p:nvPr/>
        </p:nvCxnSpPr>
        <p:spPr>
          <a:xfrm>
            <a:off x="3212315" y="2536225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60"/>
          <p:cNvSpPr txBox="1"/>
          <p:nvPr/>
        </p:nvSpPr>
        <p:spPr>
          <a:xfrm>
            <a:off x="547575" y="2217025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oogle Sans"/>
                <a:ea typeface="Google Sans"/>
                <a:cs typeface="Google Sans"/>
                <a:sym typeface="Google Sans"/>
              </a:rPr>
              <a:t>1ª Página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658125" y="223606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2° Página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99997" y="2236376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3º Página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CE5CDC-8843-11C9-4BFD-BCA3BA928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6" y="812937"/>
            <a:ext cx="2146292" cy="12433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8A46EB-9851-AEF2-770E-BBC72502D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68" y="812937"/>
            <a:ext cx="2145629" cy="1243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F538B5-68C4-389A-1381-51A93DCCE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771" y="790825"/>
            <a:ext cx="2266877" cy="13310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 relatório gerou alguns insights importantes</a:t>
            </a:r>
            <a:endParaRPr sz="2400" dirty="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634" name="Google Shape;634;p57"/>
          <p:cNvGraphicFramePr/>
          <p:nvPr>
            <p:extLst>
              <p:ext uri="{D42A27DB-BD31-4B8C-83A1-F6EECF244321}">
                <p14:modId xmlns:p14="http://schemas.microsoft.com/office/powerpoint/2010/main" val="800736130"/>
              </p:ext>
            </p:extLst>
          </p:nvPr>
        </p:nvGraphicFramePr>
        <p:xfrm>
          <a:off x="4572000" y="1680291"/>
          <a:ext cx="8010726" cy="2773112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400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Vendas x Lucro (Países)</a:t>
                      </a:r>
                      <a:endParaRPr b="1" dirty="0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3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dirty="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Considerando os 3 cenários: Ano de 2013, ano de 2014 e os dois anos juntos. O único cenário que o pais que mais vendeu foi também o que gerou mais lucro foi cenário com ano de 2013 e o pais foi a </a:t>
                      </a:r>
                      <a:r>
                        <a:rPr lang="pt-BR" sz="1400" dirty="0" err="1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Germany</a:t>
                      </a:r>
                      <a:r>
                        <a:rPr lang="pt-BR" sz="1400" dirty="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endParaRPr lang="pt-BR" sz="14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400" dirty="0">
                          <a:solidFill>
                            <a:srgbClr val="5F636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Nos outros cenários os países que mais vendeu não foi o que mais gerou lucro.</a:t>
                      </a:r>
                      <a:endParaRPr sz="14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Google Shape;634;p57">
            <a:extLst>
              <a:ext uri="{FF2B5EF4-FFF2-40B4-BE49-F238E27FC236}">
                <a16:creationId xmlns:a16="http://schemas.microsoft.com/office/drawing/2014/main" id="{DDF997D9-4B3A-290E-8683-EE3B6D963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278563"/>
              </p:ext>
            </p:extLst>
          </p:nvPr>
        </p:nvGraphicFramePr>
        <p:xfrm>
          <a:off x="548640" y="1680291"/>
          <a:ext cx="5449490" cy="1786205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72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285F4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Segemento mais Lugrativo</a:t>
                      </a:r>
                      <a:endParaRPr b="1" dirty="0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rgbClr val="4285F4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 err="1"/>
                        <a:t>Government</a:t>
                      </a:r>
                      <a:r>
                        <a:rPr lang="pt-BR" sz="1400" dirty="0"/>
                        <a:t> é o segmento com mais      lucratividade nos 2 anos analisados (2013 e 2014) com 11, 39 milhões.</a:t>
                      </a:r>
                      <a:endParaRPr sz="14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5F636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Google Shape;464;p48">
            <a:extLst>
              <a:ext uri="{FF2B5EF4-FFF2-40B4-BE49-F238E27FC236}">
                <a16:creationId xmlns:a16="http://schemas.microsoft.com/office/drawing/2014/main" id="{9B2AB57C-6780-4CF6-9EB7-4C9C19F98F40}"/>
              </a:ext>
            </a:extLst>
          </p:cNvPr>
          <p:cNvSpPr txBox="1"/>
          <p:nvPr/>
        </p:nvSpPr>
        <p:spPr>
          <a:xfrm>
            <a:off x="7814375" y="4624769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64;p48">
            <a:extLst>
              <a:ext uri="{FF2B5EF4-FFF2-40B4-BE49-F238E27FC236}">
                <a16:creationId xmlns:a16="http://schemas.microsoft.com/office/drawing/2014/main" id="{B346DDFB-A9A0-627A-4A84-3065D91FE8FA}"/>
              </a:ext>
            </a:extLst>
          </p:cNvPr>
          <p:cNvSpPr txBox="1"/>
          <p:nvPr/>
        </p:nvSpPr>
        <p:spPr>
          <a:xfrm>
            <a:off x="344500" y="287250"/>
            <a:ext cx="1600677" cy="693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64;p48">
            <a:extLst>
              <a:ext uri="{FF2B5EF4-FFF2-40B4-BE49-F238E27FC236}">
                <a16:creationId xmlns:a16="http://schemas.microsoft.com/office/drawing/2014/main" id="{3BC9EB98-7CE3-89A0-DD5E-BB596A24463F}"/>
              </a:ext>
            </a:extLst>
          </p:cNvPr>
          <p:cNvSpPr txBox="1"/>
          <p:nvPr/>
        </p:nvSpPr>
        <p:spPr>
          <a:xfrm>
            <a:off x="7878952" y="46532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FF8A23-3733-034B-47DF-38916424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5" y="177504"/>
            <a:ext cx="8680074" cy="48720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>
          <a:extLst>
            <a:ext uri="{FF2B5EF4-FFF2-40B4-BE49-F238E27FC236}">
              <a16:creationId xmlns:a16="http://schemas.microsoft.com/office/drawing/2014/main" id="{F1F0B921-2CF8-0546-B7C6-0A702CEC4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>
            <a:extLst>
              <a:ext uri="{FF2B5EF4-FFF2-40B4-BE49-F238E27FC236}">
                <a16:creationId xmlns:a16="http://schemas.microsoft.com/office/drawing/2014/main" id="{84416114-AF8A-CF2E-8485-FBF348FA2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>
            <a:extLst>
              <a:ext uri="{FF2B5EF4-FFF2-40B4-BE49-F238E27FC236}">
                <a16:creationId xmlns:a16="http://schemas.microsoft.com/office/drawing/2014/main" id="{8ADCF7DC-D7B4-F368-D762-8767E0EA1E1E}"/>
              </a:ext>
            </a:extLst>
          </p:cNvPr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64;p48">
            <a:extLst>
              <a:ext uri="{FF2B5EF4-FFF2-40B4-BE49-F238E27FC236}">
                <a16:creationId xmlns:a16="http://schemas.microsoft.com/office/drawing/2014/main" id="{106D8E8F-B5AD-94C1-B5B9-212D2A346B96}"/>
              </a:ext>
            </a:extLst>
          </p:cNvPr>
          <p:cNvSpPr txBox="1"/>
          <p:nvPr/>
        </p:nvSpPr>
        <p:spPr>
          <a:xfrm>
            <a:off x="344500" y="287250"/>
            <a:ext cx="1600677" cy="693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64;p48">
            <a:extLst>
              <a:ext uri="{FF2B5EF4-FFF2-40B4-BE49-F238E27FC236}">
                <a16:creationId xmlns:a16="http://schemas.microsoft.com/office/drawing/2014/main" id="{B3CC0BB3-B5B4-AD5B-2D23-24523D1BECE3}"/>
              </a:ext>
            </a:extLst>
          </p:cNvPr>
          <p:cNvSpPr txBox="1"/>
          <p:nvPr/>
        </p:nvSpPr>
        <p:spPr>
          <a:xfrm>
            <a:off x="7878952" y="46532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5CE1A0-07DD-BE5F-CCDE-2348027E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1" y="151295"/>
            <a:ext cx="8801883" cy="47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>
          <a:extLst>
            <a:ext uri="{FF2B5EF4-FFF2-40B4-BE49-F238E27FC236}">
              <a16:creationId xmlns:a16="http://schemas.microsoft.com/office/drawing/2014/main" id="{DBA1A4FC-B67C-09AB-DC84-DA33C7EB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>
            <a:extLst>
              <a:ext uri="{FF2B5EF4-FFF2-40B4-BE49-F238E27FC236}">
                <a16:creationId xmlns:a16="http://schemas.microsoft.com/office/drawing/2014/main" id="{C12B8CC1-16A7-95EF-A3D1-D296AEA18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74" name="Google Shape;874;p66">
            <a:extLst>
              <a:ext uri="{FF2B5EF4-FFF2-40B4-BE49-F238E27FC236}">
                <a16:creationId xmlns:a16="http://schemas.microsoft.com/office/drawing/2014/main" id="{73511FCF-849D-F94A-22D0-2FFCDF2FB771}"/>
              </a:ext>
            </a:extLst>
          </p:cNvPr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64;p48">
            <a:extLst>
              <a:ext uri="{FF2B5EF4-FFF2-40B4-BE49-F238E27FC236}">
                <a16:creationId xmlns:a16="http://schemas.microsoft.com/office/drawing/2014/main" id="{26FCFF66-2F6A-5671-B2B6-24D73A129800}"/>
              </a:ext>
            </a:extLst>
          </p:cNvPr>
          <p:cNvSpPr txBox="1"/>
          <p:nvPr/>
        </p:nvSpPr>
        <p:spPr>
          <a:xfrm>
            <a:off x="344500" y="287250"/>
            <a:ext cx="1600677" cy="693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64;p48">
            <a:extLst>
              <a:ext uri="{FF2B5EF4-FFF2-40B4-BE49-F238E27FC236}">
                <a16:creationId xmlns:a16="http://schemas.microsoft.com/office/drawing/2014/main" id="{B3A67107-F6AA-D7E7-76D8-B5B3FCC7B56A}"/>
              </a:ext>
            </a:extLst>
          </p:cNvPr>
          <p:cNvSpPr txBox="1"/>
          <p:nvPr/>
        </p:nvSpPr>
        <p:spPr>
          <a:xfrm>
            <a:off x="7878952" y="46532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3846B3-834A-B7E6-0E3A-D73F7729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5" y="264374"/>
            <a:ext cx="8680074" cy="4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4150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570</Words>
  <Application>Microsoft Office PowerPoint</Application>
  <PresentationFormat>Apresentação na tela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Segoe UI</vt:lpstr>
      <vt:lpstr>Roboto</vt:lpstr>
      <vt:lpstr>Google Sans Medium</vt:lpstr>
      <vt:lpstr>Google Sans</vt:lpstr>
      <vt:lpstr>Helvetica Neue Light</vt:lpstr>
      <vt:lpstr>Google GBO Template</vt:lpstr>
      <vt:lpstr>Apresentação do PowerPoint</vt:lpstr>
      <vt:lpstr>O que os dados sugerem e como cheguei aos resultados?</vt:lpstr>
      <vt:lpstr>Qual era objetivo do projeto?</vt:lpstr>
      <vt:lpstr>Apresentação do PowerPoint</vt:lpstr>
      <vt:lpstr>?</vt:lpstr>
      <vt:lpstr>Apresentação do PowerPoint</vt:lpstr>
      <vt:lpstr>appendix</vt:lpstr>
      <vt:lpstr>appendix</vt:lpstr>
      <vt:lpstr>appendix</vt:lpstr>
      <vt:lpstr>Apresentação do PowerPoint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Fernando</dc:creator>
  <cp:lastModifiedBy>Azullaudo Papelaria</cp:lastModifiedBy>
  <cp:revision>24</cp:revision>
  <dcterms:modified xsi:type="dcterms:W3CDTF">2025-07-01T20:20:33Z</dcterms:modified>
</cp:coreProperties>
</file>