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3408-15E6-1F45-BAA4-028E207D6E3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A0A1-16F9-DE47-A054-2D099AE4DE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0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65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36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16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04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2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2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9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DEF1-A367-C64E-A32B-BC81A40F7AAE}" type="datetimeFigureOut">
              <a:rPr kumimoji="1" lang="ko-KR" altLang="en-US" smtClean="0"/>
              <a:t>2017. 1. 13.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E7D4-2A1F-C84F-96A9-CFBBEE9BA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6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웹의 전반적인 것들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김다은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7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클라이언트 측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Html</a:t>
            </a:r>
          </a:p>
          <a:p>
            <a:r>
              <a:rPr kumimoji="1" lang="en-US" altLang="ko-KR" dirty="0" smtClean="0"/>
              <a:t>CSS</a:t>
            </a:r>
          </a:p>
          <a:p>
            <a:r>
              <a:rPr kumimoji="1" lang="en-US" altLang="ko-KR" dirty="0" smtClean="0"/>
              <a:t>JavaScript</a:t>
            </a:r>
          </a:p>
          <a:p>
            <a:r>
              <a:rPr kumimoji="1" lang="en-US" altLang="ko-KR" dirty="0" smtClean="0"/>
              <a:t>JQuery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서버 측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MySQL</a:t>
            </a:r>
          </a:p>
          <a:p>
            <a:r>
              <a:rPr kumimoji="1" lang="en-US" altLang="ko-KR" dirty="0" smtClean="0"/>
              <a:t>PHP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Foundation for </a:t>
            </a:r>
            <a:r>
              <a:rPr lang="en-US" altLang="ko-KR" dirty="0" smtClean="0"/>
              <a:t>Apps</a:t>
            </a:r>
            <a:endParaRPr lang="en-US" altLang="ko-KR" dirty="0"/>
          </a:p>
          <a:p>
            <a:r>
              <a:rPr lang="en-US" altLang="ko-KR" dirty="0" smtClean="0"/>
              <a:t>AngularJS</a:t>
            </a:r>
            <a:r>
              <a:rPr lang="ko-KR" altLang="en-US" dirty="0"/>
              <a:t>와 </a:t>
            </a:r>
            <a:r>
              <a:rPr lang="en-US" altLang="ko-KR" dirty="0"/>
              <a:t>flexbox grid </a:t>
            </a:r>
            <a:r>
              <a:rPr lang="ko-KR" altLang="en-US" dirty="0"/>
              <a:t>프레임워크로 </a:t>
            </a:r>
            <a:r>
              <a:rPr lang="ko-KR" altLang="en-US" dirty="0" smtClean="0"/>
              <a:t>만들어진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싱글 페이지 앱 프레임워크 입니다</a:t>
            </a:r>
            <a:r>
              <a:rPr lang="en-US" altLang="ko-KR" dirty="0"/>
              <a:t>. 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 프레임워크는 빠르고 쉬운 반응형 웹 앱을 만들 수 있게 해주며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개발자들이 </a:t>
            </a:r>
            <a:r>
              <a:rPr lang="ko-KR" altLang="en-US" dirty="0"/>
              <a:t>응용 프로그램에 특유의 코드를 빠르게 작성할 수 있게 해줍니다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51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모션 </a:t>
            </a:r>
            <a:r>
              <a:rPr kumimoji="1" lang="en-US" altLang="ko-KR" dirty="0" smtClean="0"/>
              <a:t>UI</a:t>
            </a:r>
          </a:p>
          <a:p>
            <a:r>
              <a:rPr lang="en-US" altLang="ko-KR" dirty="0" err="1" smtClean="0"/>
              <a:t>Zurb</a:t>
            </a:r>
            <a:r>
              <a:rPr lang="ko-KR" altLang="en-US" dirty="0"/>
              <a:t>의 </a:t>
            </a:r>
            <a:r>
              <a:rPr lang="en-US" altLang="ko-KR" dirty="0"/>
              <a:t>Foundation for Apps</a:t>
            </a:r>
            <a:r>
              <a:rPr lang="ko-KR" altLang="en-US" dirty="0"/>
              <a:t>의 세가지 부분 중 하나인 </a:t>
            </a:r>
            <a:r>
              <a:rPr lang="en-US" altLang="ko-KR" dirty="0"/>
              <a:t>Sass </a:t>
            </a:r>
            <a:r>
              <a:rPr lang="en-US" altLang="ko-KR" dirty="0" smtClean="0"/>
              <a:t>library.</a:t>
            </a:r>
            <a:endParaRPr lang="en-US" altLang="ko-KR" dirty="0"/>
          </a:p>
          <a:p>
            <a:r>
              <a:rPr lang="ko-KR" altLang="en-US" dirty="0"/>
              <a:t>애니메이션과 </a:t>
            </a:r>
            <a:r>
              <a:rPr lang="en-US" altLang="ko-KR" dirty="0"/>
              <a:t>CSS </a:t>
            </a:r>
            <a:r>
              <a:rPr lang="ko-KR" altLang="en-US" dirty="0"/>
              <a:t>트랜지션을 빠르게 만드는데 널리 쓰이고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모션 </a:t>
            </a:r>
            <a:r>
              <a:rPr lang="en-US" altLang="ko-KR" dirty="0"/>
              <a:t>UI </a:t>
            </a:r>
            <a:r>
              <a:rPr lang="ko-KR" altLang="en-US" dirty="0"/>
              <a:t>덕분에 미리 정해진 모션을 이용해서 더욱 간단한 </a:t>
            </a:r>
            <a:r>
              <a:rPr lang="ko-KR" altLang="en-US" dirty="0" smtClean="0"/>
              <a:t>방법으로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앱의 </a:t>
            </a:r>
            <a:r>
              <a:rPr lang="ko-KR" altLang="en-US" dirty="0"/>
              <a:t>트랜지션을 부드럽고 다채롭게 만들 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모션 </a:t>
            </a:r>
            <a:r>
              <a:rPr lang="en-US" altLang="ko-KR" dirty="0"/>
              <a:t>UI</a:t>
            </a:r>
            <a:r>
              <a:rPr lang="ko-KR" altLang="en-US" dirty="0"/>
              <a:t>가 개발자들에게 가장 선호되는 라이브러리인 이유 중 </a:t>
            </a:r>
            <a:r>
              <a:rPr lang="ko-KR" altLang="en-US" dirty="0" smtClean="0"/>
              <a:t>하나는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프로토타입의 </a:t>
            </a:r>
            <a:r>
              <a:rPr lang="ko-KR" altLang="en-US" dirty="0"/>
              <a:t>애니메이션 요소가 웹사이트에 매끄럽게 섞일 수 있기 때문입니다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38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사이트의 광고차단</a:t>
            </a:r>
            <a:endParaRPr kumimoji="1" lang="en-US" altLang="ko-KR" dirty="0" smtClean="0"/>
          </a:p>
          <a:p>
            <a:r>
              <a:rPr lang="ko-KR" altLang="en-US" dirty="0"/>
              <a:t>온 세계에 웹사이트 소유자들은 광고 차단 플러그인 때문에 손해를 보고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 사이에 영국의 광고 차단은 </a:t>
            </a:r>
            <a:r>
              <a:rPr lang="en-US" altLang="ko-KR" dirty="0"/>
              <a:t>82%</a:t>
            </a:r>
            <a:r>
              <a:rPr lang="ko-KR" altLang="en-US" dirty="0"/>
              <a:t>나 증가 하였고</a:t>
            </a:r>
            <a:r>
              <a:rPr lang="en-US" altLang="ko-KR" dirty="0"/>
              <a:t>, </a:t>
            </a:r>
            <a:r>
              <a:rPr lang="ko-KR" altLang="en-US" dirty="0"/>
              <a:t>그 사용자들은 </a:t>
            </a:r>
            <a:r>
              <a:rPr lang="en-US" altLang="ko-KR" dirty="0"/>
              <a:t>1,200</a:t>
            </a:r>
            <a:r>
              <a:rPr lang="ko-KR" altLang="en-US" dirty="0"/>
              <a:t>만명에 달했습니다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광고 수입에 의존하는 작은 사이트들 뿐만 아니라 큰 미디어 출판사의 수입에도 영향을 주고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년에는 웹사이트들이 이러한 광고차단의 영향을 줄이기 위해 노력할 것입니다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또한 광고 차단 플러그인 영향을 없애기 위한 많은 기술들이 나올 것입니다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올해에는 사이트들이 혁신적인 방법으로 사용자들에게 광고를 보여주는 것을 찾아볼 수 있을 것입니다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웹 개발 트렌드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웹 크롤링</a:t>
            </a:r>
            <a:endParaRPr kumimoji="1" lang="en-US" altLang="ko-KR" dirty="0" smtClean="0"/>
          </a:p>
          <a:p>
            <a:r>
              <a:rPr lang="ko-KR" altLang="en-US" dirty="0" smtClean="0"/>
              <a:t>인터넷에 </a:t>
            </a:r>
            <a:r>
              <a:rPr lang="ko-KR" altLang="en-US" dirty="0"/>
              <a:t>있는 웹페이지를 방문해서 자료를 수집하는 일을 하는 프로그램을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/>
              <a:t>한 페이지만 방문하는 것이 아니라 그 페이지에 링크되어 있는 또 다른 페이지를 차례대로 방문하고 이처럼 링크를 따라 웹을 돌아다니는 모습이 마치 거미와 비슷하다고 해서 스파이더라고 부르기도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엄청난 </a:t>
            </a:r>
            <a:r>
              <a:rPr lang="ko-KR" altLang="en-US" dirty="0"/>
              <a:t>분량의 웹문서를 사람이 일일 구별해서 모으는 일은 불가능에 가깝습니다</a:t>
            </a:r>
            <a:r>
              <a:rPr lang="en-US" altLang="ko-KR" dirty="0"/>
              <a:t>. </a:t>
            </a:r>
            <a:r>
              <a:rPr lang="ko-KR" altLang="en-US" dirty="0"/>
              <a:t>때문에 웹 문서 검색에서는 사람이 일일이 하는 대신 이를 자동으로 수행해 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6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크롤링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1962"/>
            <a:ext cx="10515600" cy="5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95005" cy="1325563"/>
          </a:xfrm>
        </p:spPr>
        <p:txBody>
          <a:bodyPr/>
          <a:lstStyle/>
          <a:p>
            <a:r>
              <a:rPr kumimoji="1" lang="ko-KR" altLang="en-US" dirty="0" smtClean="0"/>
              <a:t>크롤링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131" y="1496292"/>
            <a:ext cx="4488874" cy="3230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scrapy.spider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BaseSpider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scrapy.selector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HtmlXPathSelector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craigslist_sample.items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CraigslistSampleItem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import sqlite3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scrapy.http.request</a:t>
            </a:r>
            <a:r>
              <a:rPr lang="en-US" altLang="ko-KR" sz="1100" dirty="0"/>
              <a:t> import Request</a:t>
            </a:r>
          </a:p>
          <a:p>
            <a:pPr marL="0" indent="0">
              <a:buNone/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scrapy.http.response</a:t>
            </a:r>
            <a:r>
              <a:rPr lang="en-US" altLang="ko-KR" sz="1100" dirty="0"/>
              <a:t> import Response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#</a:t>
            </a:r>
            <a:r>
              <a:rPr lang="en-US" altLang="ko-KR" sz="1100" dirty="0" err="1"/>
              <a:t>sqlite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db</a:t>
            </a:r>
            <a:r>
              <a:rPr lang="en-US" altLang="ko-KR" sz="1100" dirty="0"/>
              <a:t> = sqlite3.connect("</a:t>
            </a:r>
            <a:r>
              <a:rPr lang="en-US" altLang="ko-KR" sz="1100" dirty="0" err="1"/>
              <a:t>link.db</a:t>
            </a:r>
            <a:r>
              <a:rPr lang="en-US" altLang="ko-KR" sz="1100" dirty="0"/>
              <a:t>")</a:t>
            </a:r>
          </a:p>
          <a:p>
            <a:pPr marL="0" indent="0">
              <a:buNone/>
            </a:pPr>
            <a:r>
              <a:rPr lang="en-US" altLang="ko-KR" sz="1100" dirty="0"/>
              <a:t>cursor = </a:t>
            </a:r>
            <a:r>
              <a:rPr lang="en-US" altLang="ko-KR" sz="1100" dirty="0" err="1"/>
              <a:t>db.cursor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 err="1"/>
              <a:t>cursor.execute</a:t>
            </a:r>
            <a:r>
              <a:rPr lang="en-US" altLang="ko-KR" sz="1100" dirty="0"/>
              <a:t>("CREATE TABLE list(root TEXT, </a:t>
            </a:r>
            <a:r>
              <a:rPr lang="en-US" altLang="ko-KR" sz="1100" dirty="0" err="1"/>
              <a:t>desti</a:t>
            </a:r>
            <a:r>
              <a:rPr lang="en-US" altLang="ko-KR" sz="1100" dirty="0"/>
              <a:t> TEXT , refer TEXT</a:t>
            </a:r>
            <a:r>
              <a:rPr lang="en-US" altLang="ko-KR" sz="1100" dirty="0" smtClean="0"/>
              <a:t>)")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smtClean="0"/>
          </a:p>
          <a:p>
            <a:pPr marL="0" indent="0">
              <a:buNone/>
            </a:pP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45132" y="1496292"/>
            <a:ext cx="7220198" cy="4876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class </a:t>
            </a:r>
            <a:r>
              <a:rPr lang="en-US" altLang="ko-KR" sz="1100" dirty="0" err="1" smtClean="0"/>
              <a:t>MySpider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BaseSpider</a:t>
            </a:r>
            <a:r>
              <a:rPr lang="en-US" altLang="ko-KR" sz="1100" dirty="0" smtClean="0"/>
              <a:t>):</a:t>
            </a:r>
          </a:p>
          <a:p>
            <a:pPr marL="0" indent="0">
              <a:buNone/>
            </a:pPr>
            <a:r>
              <a:rPr lang="en-US" altLang="ko-KR" sz="1100" dirty="0" smtClean="0"/>
              <a:t>    name = "</a:t>
            </a:r>
            <a:r>
              <a:rPr lang="en-US" altLang="ko-KR" sz="1100" dirty="0" err="1" smtClean="0"/>
              <a:t>kookmin</a:t>
            </a:r>
            <a:r>
              <a:rPr lang="en-US" altLang="ko-KR" sz="1100" dirty="0" smtClean="0"/>
              <a:t>"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allowed_domains</a:t>
            </a:r>
            <a:r>
              <a:rPr lang="en-US" altLang="ko-KR" sz="1100" dirty="0" smtClean="0"/>
              <a:t> = ["</a:t>
            </a:r>
            <a:r>
              <a:rPr lang="en-US" altLang="ko-KR" sz="1100" dirty="0" err="1" smtClean="0"/>
              <a:t>www.kookmin.ac.kr</a:t>
            </a:r>
            <a:r>
              <a:rPr lang="en-US" altLang="ko-KR" sz="1100" dirty="0" smtClean="0"/>
              <a:t>" , "</a:t>
            </a:r>
            <a:r>
              <a:rPr lang="en-US" altLang="ko-KR" sz="1100" dirty="0" err="1" smtClean="0"/>
              <a:t>kookmin.org</a:t>
            </a:r>
            <a:r>
              <a:rPr lang="en-US" altLang="ko-KR" sz="1100" dirty="0" smtClean="0"/>
              <a:t>" , "</a:t>
            </a:r>
            <a:r>
              <a:rPr lang="en-US" altLang="ko-KR" sz="1100" dirty="0" err="1" smtClean="0"/>
              <a:t>kookmin.ac.kr</a:t>
            </a:r>
            <a:r>
              <a:rPr lang="en-US" altLang="ko-KR" sz="1100" dirty="0" smtClean="0"/>
              <a:t>"]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start_urls</a:t>
            </a:r>
            <a:r>
              <a:rPr lang="en-US" altLang="ko-KR" sz="1100" dirty="0" smtClean="0"/>
              <a:t> = ["http://</a:t>
            </a:r>
            <a:r>
              <a:rPr lang="en-US" altLang="ko-KR" sz="1100" dirty="0" err="1" smtClean="0"/>
              <a:t>www.kookmin.ac.kr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home.php</a:t>
            </a:r>
            <a:r>
              <a:rPr lang="en-US" altLang="ko-KR" sz="1100" dirty="0" smtClean="0"/>
              <a:t>"]</a:t>
            </a:r>
          </a:p>
          <a:p>
            <a:pPr marL="0" indent="0">
              <a:buNone/>
            </a:pPr>
            <a:r>
              <a:rPr lang="en-US" altLang="ko-KR" sz="1100" dirty="0" smtClean="0"/>
              <a:t>    </a:t>
            </a:r>
            <a:r>
              <a:rPr lang="en-US" altLang="ko-KR" sz="1100" dirty="0" err="1" smtClean="0"/>
              <a:t>def</a:t>
            </a:r>
            <a:r>
              <a:rPr lang="en-US" altLang="ko-KR" sz="1100" dirty="0" smtClean="0"/>
              <a:t> parse(self, response):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</a:t>
            </a:r>
            <a:r>
              <a:rPr lang="en-US" altLang="ko-KR" sz="1100" dirty="0" err="1" smtClean="0"/>
              <a:t>hxs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HtmlXPathSelector</a:t>
            </a:r>
            <a:r>
              <a:rPr lang="en-US" altLang="ko-KR" sz="1100" dirty="0" smtClean="0"/>
              <a:t>(response)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List = </a:t>
            </a:r>
            <a:r>
              <a:rPr lang="en-US" altLang="ko-KR" sz="1100" dirty="0" err="1" smtClean="0"/>
              <a:t>hxs.xpath</a:t>
            </a:r>
            <a:r>
              <a:rPr lang="en-US" altLang="ko-KR" sz="1100" dirty="0" smtClean="0"/>
              <a:t>('//@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').extract()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for p in List: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destination = p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root = </a:t>
            </a:r>
            <a:r>
              <a:rPr lang="en-US" altLang="ko-KR" sz="1100" dirty="0" err="1" smtClean="0"/>
              <a:t>response.url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            refer = </a:t>
            </a:r>
            <a:r>
              <a:rPr lang="en-US" altLang="ko-KR" sz="1100" dirty="0" err="1" smtClean="0"/>
              <a:t>response.request.headers.get</a:t>
            </a:r>
            <a:r>
              <a:rPr lang="en-US" altLang="ko-KR" sz="1100" dirty="0" smtClean="0"/>
              <a:t>('</a:t>
            </a:r>
            <a:r>
              <a:rPr lang="en-US" altLang="ko-KR" sz="1100" dirty="0" err="1" smtClean="0"/>
              <a:t>Referer</a:t>
            </a:r>
            <a:r>
              <a:rPr lang="en-US" altLang="ko-KR" sz="1100" dirty="0" smtClean="0"/>
              <a:t>', None)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if "http" in destination: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</a:t>
            </a:r>
            <a:r>
              <a:rPr lang="en-US" altLang="ko-KR" sz="1100" dirty="0" err="1" smtClean="0"/>
              <a:t>cursor.execute</a:t>
            </a:r>
            <a:r>
              <a:rPr lang="en-US" altLang="ko-KR" sz="1100" dirty="0" smtClean="0"/>
              <a:t>("INSERT INTO list (root , </a:t>
            </a:r>
            <a:r>
              <a:rPr lang="en-US" altLang="ko-KR" sz="1100" dirty="0" err="1" smtClean="0"/>
              <a:t>desti</a:t>
            </a:r>
            <a:r>
              <a:rPr lang="en-US" altLang="ko-KR" sz="1100" dirty="0" smtClean="0"/>
              <a:t> , refer) VALUES (? , ? , ?)" , (root , destination , refer))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</a:t>
            </a:r>
            <a:r>
              <a:rPr lang="en-US" altLang="ko-KR" sz="1100" dirty="0" err="1" smtClean="0"/>
              <a:t>db.commit</a:t>
            </a:r>
            <a:r>
              <a:rPr lang="en-US" altLang="ko-KR" sz="1100" dirty="0" smtClean="0"/>
              <a:t>()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print "Root: " , root , "   " , "Destination: " , destination , "\n" , "Refer: " , refer , ""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if "</a:t>
            </a:r>
            <a:r>
              <a:rPr lang="en-US" altLang="ko-KR" sz="1100" dirty="0" err="1" smtClean="0"/>
              <a:t>kookmin.ac.kr</a:t>
            </a:r>
            <a:r>
              <a:rPr lang="en-US" altLang="ko-KR" sz="1100" dirty="0" smtClean="0"/>
              <a:t>" in destination :</a:t>
            </a:r>
          </a:p>
          <a:p>
            <a:pPr marL="0" indent="0">
              <a:buNone/>
            </a:pPr>
            <a:r>
              <a:rPr lang="en-US" altLang="ko-KR" sz="1100" dirty="0" smtClean="0"/>
              <a:t>                    yield Request(destination , callback=</a:t>
            </a:r>
            <a:r>
              <a:rPr lang="en-US" altLang="ko-KR" sz="1100" dirty="0" err="1" smtClean="0"/>
              <a:t>self.parse</a:t>
            </a:r>
            <a:r>
              <a:rPr lang="en-US" altLang="ko-KR" sz="1100" dirty="0" smtClean="0"/>
              <a:t> , </a:t>
            </a:r>
            <a:r>
              <a:rPr lang="en-US" altLang="ko-KR" sz="1100" dirty="0" err="1" smtClean="0"/>
              <a:t>dont_filter</a:t>
            </a:r>
            <a:r>
              <a:rPr lang="en-US" altLang="ko-KR" sz="1100" dirty="0" smtClean="0"/>
              <a:t>=False)</a:t>
            </a:r>
          </a:p>
          <a:p>
            <a:pPr marL="0" indent="0">
              <a:buNone/>
            </a:pP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 marL="0" indent="0">
              <a:buNone/>
            </a:pPr>
            <a:endParaRPr kumimoji="1" lang="ko-KR" altLang="en-US" sz="1100" dirty="0" smtClean="0"/>
          </a:p>
          <a:p>
            <a:pPr marL="0" indent="0">
              <a:buNone/>
            </a:pP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0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180</Words>
  <Application>Microsoft Macintosh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웹의 전반적인 것들</vt:lpstr>
      <vt:lpstr>클라이언트 측 기술</vt:lpstr>
      <vt:lpstr>서버 측 기술</vt:lpstr>
      <vt:lpstr>웹 개발 트렌드</vt:lpstr>
      <vt:lpstr>웹 개발 트렌드</vt:lpstr>
      <vt:lpstr>웹 개발 트렌드</vt:lpstr>
      <vt:lpstr>웹 개발 트렌드</vt:lpstr>
      <vt:lpstr>크롤링</vt:lpstr>
      <vt:lpstr>크롤링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웹의 전반적인 것들</dc:title>
  <dc:creator>Microsoft Office 사용자</dc:creator>
  <cp:lastModifiedBy>Microsoft Office 사용자</cp:lastModifiedBy>
  <cp:revision>7</cp:revision>
  <dcterms:created xsi:type="dcterms:W3CDTF">2016-12-30T08:55:38Z</dcterms:created>
  <dcterms:modified xsi:type="dcterms:W3CDTF">2017-01-13T05:52:28Z</dcterms:modified>
</cp:coreProperties>
</file>