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BA69-3841-5948-99C9-26F2C733D090}" type="datetimeFigureOut">
              <a:rPr kumimoji="1" lang="ko-KR" altLang="en-US" smtClean="0"/>
              <a:t>2017. 2. 4.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913E5-F44C-BF4C-A2C3-45F3C389B1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4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913E5-F44C-BF4C-A2C3-45F3C389B1F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71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210 Appgulim" charset="-127"/>
                <a:ea typeface="210 Appgulim" charset="-127"/>
                <a:cs typeface="210 Appgulim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210 Appgulim" charset="-127"/>
                <a:ea typeface="210 Appgulim" charset="-127"/>
                <a:cs typeface="210 Appgulim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Appgulim" charset="-127"/>
                <a:ea typeface="210 Appgulim" charset="-127"/>
                <a:cs typeface="210 Appgulim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1pPr>
            <a:lvl2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2pPr>
            <a:lvl3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3pPr>
            <a:lvl4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4pPr>
            <a:lvl5pPr>
              <a:defRPr b="0" i="0">
                <a:latin typeface="210 Appgulim Light" charset="-127"/>
                <a:ea typeface="210 Appgulim Light" charset="-127"/>
                <a:cs typeface="210 Appgulim Light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210 Appgulim" charset="-127"/>
          <a:ea typeface="210 Appgulim" charset="-127"/>
          <a:cs typeface="210 Appgulim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210 Appgulim Light" charset="-127"/>
          <a:ea typeface="210 Appgulim Light" charset="-127"/>
          <a:cs typeface="210 Appgulim Light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210 Appgulim" charset="-127"/>
                <a:ea typeface="210 Appgulim" charset="-127"/>
                <a:cs typeface="210 Appgulim" charset="-127"/>
              </a:rPr>
              <a:t>openCV</a:t>
            </a:r>
            <a:endParaRPr kumimoji="1" lang="ko-KR" altLang="en-US" dirty="0">
              <a:latin typeface="210 Appgulim" charset="-127"/>
              <a:ea typeface="210 Appgulim" charset="-127"/>
              <a:cs typeface="210 Appgulim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111Coding presentation</a:t>
            </a:r>
            <a:endParaRPr kumimoji="1" lang="en-US" altLang="ko-KR" dirty="0"/>
          </a:p>
          <a:p>
            <a:r>
              <a:rPr kumimoji="1" lang="en-US" altLang="ko-KR" dirty="0" smtClean="0"/>
              <a:t>by Dani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히스토그램</a:t>
            </a:r>
            <a:r>
              <a:rPr kumimoji="1" lang="en-US" altLang="ko-KR" dirty="0" smtClean="0"/>
              <a:t> </a:t>
            </a:r>
            <a:r>
              <a:rPr kumimoji="1" lang="ko-KR" altLang="en-US" smtClean="0"/>
              <a:t>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kumimoji="1" lang="en-US" altLang="ko-KR" dirty="0" err="1" smtClean="0"/>
              <a:t>cvCreateHist</a:t>
            </a:r>
            <a:r>
              <a:rPr kumimoji="1" lang="ko-KR" altLang="en-US" dirty="0" smtClean="0"/>
              <a:t> 함수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	:</a:t>
            </a:r>
            <a:r>
              <a:rPr kumimoji="1" lang="ko-KR" altLang="en-US" dirty="0" smtClean="0"/>
              <a:t> 히스토그램을 정의하는데 사용하는 함수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cvCalcHist</a:t>
            </a:r>
            <a:r>
              <a:rPr kumimoji="1" lang="ko-KR" altLang="en-US" dirty="0" smtClean="0"/>
              <a:t> 함수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dirty="0" smtClean="0"/>
              <a:t>	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영상으로부터 히스토그램을 계산하는데 사용하는 함수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5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히스토그램 예제 코드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682" y="2158742"/>
            <a:ext cx="6789258" cy="4610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s-IS" altLang="ko-KR" sz="1200" dirty="0"/>
              <a:t>#include &lt;iostream&gt;</a:t>
            </a:r>
          </a:p>
          <a:p>
            <a:pPr marL="0" indent="0">
              <a:buNone/>
            </a:pPr>
            <a:r>
              <a:rPr lang="is-IS" altLang="ko-KR" sz="1200" dirty="0"/>
              <a:t>#include &lt;opencv2/core.hpp&gt;</a:t>
            </a:r>
          </a:p>
          <a:p>
            <a:pPr marL="0" indent="0">
              <a:buNone/>
            </a:pPr>
            <a:r>
              <a:rPr lang="is-IS" altLang="ko-KR" sz="1200" dirty="0"/>
              <a:t>#include &lt;opencv2/highgui.hpp&gt;</a:t>
            </a:r>
          </a:p>
          <a:p>
            <a:pPr marL="0" indent="0">
              <a:buNone/>
            </a:pPr>
            <a:r>
              <a:rPr lang="is-IS" altLang="ko-KR" sz="1200" dirty="0"/>
              <a:t>#include &lt;opencv2/imgproc.hpp</a:t>
            </a:r>
            <a:r>
              <a:rPr lang="is-IS" altLang="ko-KR" sz="1200" dirty="0" smtClean="0"/>
              <a:t>&gt;</a:t>
            </a:r>
          </a:p>
          <a:p>
            <a:pPr marL="0" indent="0">
              <a:buNone/>
            </a:pPr>
            <a:r>
              <a:rPr lang="is-IS" altLang="ko-KR" sz="1200" dirty="0" smtClean="0"/>
              <a:t>int </a:t>
            </a:r>
            <a:r>
              <a:rPr lang="is-IS" altLang="ko-KR" sz="1200" dirty="0"/>
              <a:t>main(){</a:t>
            </a:r>
          </a:p>
          <a:p>
            <a:pPr marL="0" indent="0">
              <a:buNone/>
            </a:pPr>
            <a:r>
              <a:rPr lang="is-IS" altLang="ko-KR" sz="1200" dirty="0"/>
              <a:t>    cv::Mat image = cv::</a:t>
            </a:r>
            <a:r>
              <a:rPr lang="is-IS" altLang="ko-KR" sz="1200" dirty="0" smtClean="0"/>
              <a:t>imread</a:t>
            </a:r>
            <a:r>
              <a:rPr lang="en-US" altLang="ko-KR" sz="1200" dirty="0" smtClean="0"/>
              <a:t>(“</a:t>
            </a:r>
            <a:r>
              <a:rPr lang="en-US" altLang="ko-KR" sz="1200" dirty="0"/>
              <a:t>a</a:t>
            </a:r>
            <a:r>
              <a:rPr lang="is-IS" altLang="ko-KR" sz="1200" dirty="0" smtClean="0"/>
              <a:t>ward.jpeg</a:t>
            </a:r>
            <a:r>
              <a:rPr lang="is-IS" altLang="ko-KR" sz="1200" dirty="0"/>
              <a:t>",0</a:t>
            </a:r>
            <a:r>
              <a:rPr lang="is-IS" altLang="ko-KR" sz="1200" dirty="0" smtClean="0"/>
              <a:t>); //</a:t>
            </a:r>
            <a:r>
              <a:rPr lang="is-IS" altLang="ko-KR" sz="1200" dirty="0"/>
              <a:t>libopencv_imgcodecs.3.2.0.dylib </a:t>
            </a:r>
            <a:r>
              <a:rPr lang="ko-KR" altLang="is-IS" sz="1200" dirty="0"/>
              <a:t>필요</a:t>
            </a:r>
            <a:endParaRPr lang="is-IS" altLang="ko-KR" sz="1200" dirty="0"/>
          </a:p>
          <a:p>
            <a:pPr marL="0" indent="0">
              <a:buNone/>
            </a:pPr>
            <a:r>
              <a:rPr lang="is-IS" altLang="ko-KR" sz="1200" dirty="0"/>
              <a:t>    // </a:t>
            </a:r>
            <a:r>
              <a:rPr lang="ko-KR" altLang="is-IS" sz="1200" dirty="0"/>
              <a:t>입력</a:t>
            </a:r>
            <a:r>
              <a:rPr lang="is-IS" altLang="ko-KR" sz="1200" dirty="0"/>
              <a:t> </a:t>
            </a:r>
            <a:r>
              <a:rPr lang="ko-KR" altLang="is-IS" sz="1200" dirty="0"/>
              <a:t>영상</a:t>
            </a:r>
            <a:r>
              <a:rPr lang="is-IS" altLang="ko-KR" sz="1200" dirty="0"/>
              <a:t> </a:t>
            </a:r>
            <a:r>
              <a:rPr lang="ko-KR" altLang="is-IS" sz="1200" dirty="0"/>
              <a:t>읽기</a:t>
            </a:r>
            <a:endParaRPr lang="is-IS" altLang="ko-KR" sz="1200" dirty="0"/>
          </a:p>
          <a:p>
            <a:pPr marL="0" indent="0">
              <a:buNone/>
            </a:pPr>
            <a:r>
              <a:rPr lang="is-IS" altLang="ko-KR" sz="1200" dirty="0"/>
              <a:t>    // </a:t>
            </a:r>
            <a:r>
              <a:rPr lang="ko-KR" altLang="is-IS" sz="1200" dirty="0"/>
              <a:t>이진</a:t>
            </a:r>
            <a:r>
              <a:rPr lang="is-IS" altLang="ko-KR" sz="1200" dirty="0"/>
              <a:t> </a:t>
            </a:r>
            <a:r>
              <a:rPr lang="ko-KR" altLang="is-IS" sz="1200" dirty="0"/>
              <a:t>영상으로</a:t>
            </a:r>
            <a:r>
              <a:rPr lang="is-IS" altLang="ko-KR" sz="1200" dirty="0"/>
              <a:t> </a:t>
            </a:r>
            <a:r>
              <a:rPr lang="ko-KR" altLang="is-IS" sz="1200" dirty="0"/>
              <a:t>간주해</a:t>
            </a:r>
            <a:r>
              <a:rPr lang="is-IS" altLang="ko-KR" sz="1200" dirty="0"/>
              <a:t> </a:t>
            </a:r>
            <a:r>
              <a:rPr lang="ko-KR" altLang="is-IS" sz="1200" dirty="0"/>
              <a:t>열기</a:t>
            </a:r>
          </a:p>
          <a:p>
            <a:pPr marL="0" indent="0">
              <a:buNone/>
            </a:pPr>
            <a:r>
              <a:rPr lang="is-IS" altLang="ko-KR" sz="1200" dirty="0"/>
              <a:t>    if(!image.data){</a:t>
            </a:r>
          </a:p>
          <a:p>
            <a:pPr marL="0" indent="0">
              <a:buNone/>
            </a:pPr>
            <a:r>
              <a:rPr lang="is-IS" altLang="ko-KR" sz="1200" dirty="0"/>
              <a:t>        std::cout &lt;&lt;"Image not loaded...</a:t>
            </a:r>
            <a:r>
              <a:rPr lang="ko-KR" altLang="is-IS" sz="1200" dirty="0"/>
              <a:t>ㅠㅠ</a:t>
            </a:r>
            <a:r>
              <a:rPr lang="is-IS" altLang="ko-KR" sz="1200" dirty="0"/>
              <a:t>"&lt;&lt;std::endl;</a:t>
            </a:r>
          </a:p>
          <a:p>
            <a:pPr marL="0" indent="0">
              <a:buNone/>
            </a:pPr>
            <a:r>
              <a:rPr lang="is-IS" altLang="ko-KR" sz="1200" dirty="0"/>
              <a:t>        return 0;</a:t>
            </a:r>
          </a:p>
          <a:p>
            <a:pPr marL="0" indent="0">
              <a:buNone/>
            </a:pPr>
            <a:r>
              <a:rPr lang="is-IS" altLang="ko-KR" sz="1200" dirty="0"/>
              <a:t>    }</a:t>
            </a:r>
          </a:p>
          <a:p>
            <a:pPr marL="0" indent="0">
              <a:buNone/>
            </a:pPr>
            <a:r>
              <a:rPr lang="is-IS" altLang="ko-KR" sz="1200" dirty="0"/>
              <a:t>    cv::namedWindow("Image");</a:t>
            </a:r>
          </a:p>
          <a:p>
            <a:pPr marL="0" indent="0">
              <a:buNone/>
            </a:pPr>
            <a:r>
              <a:rPr lang="is-IS" altLang="ko-KR" sz="1200" dirty="0"/>
              <a:t>    cv::imshow("Image", image);</a:t>
            </a:r>
          </a:p>
          <a:p>
            <a:pPr marL="0" indent="0">
              <a:buNone/>
            </a:pPr>
            <a:r>
              <a:rPr lang="is-IS" altLang="ko-KR" sz="1200" dirty="0"/>
              <a:t>    Histogram1D h; // </a:t>
            </a:r>
            <a:r>
              <a:rPr lang="ko-KR" altLang="is-IS" sz="1200" dirty="0"/>
              <a:t>히스토그램</a:t>
            </a:r>
            <a:r>
              <a:rPr lang="is-IS" altLang="ko-KR" sz="1200" dirty="0"/>
              <a:t> </a:t>
            </a:r>
            <a:r>
              <a:rPr lang="ko-KR" altLang="is-IS" sz="1200" dirty="0"/>
              <a:t>객체</a:t>
            </a:r>
            <a:endParaRPr lang="is-IS" altLang="ko-KR" sz="1200" dirty="0"/>
          </a:p>
          <a:p>
            <a:pPr marL="0" indent="0">
              <a:buNone/>
            </a:pPr>
            <a:r>
              <a:rPr lang="is-IS" altLang="ko-KR" sz="1200" dirty="0"/>
              <a:t>    cv::MatND histo = h.getHistogram(image); // </a:t>
            </a:r>
            <a:r>
              <a:rPr lang="ko-KR" altLang="is-IS" sz="1200" dirty="0"/>
              <a:t>히스토그램</a:t>
            </a:r>
            <a:r>
              <a:rPr lang="is-IS" altLang="ko-KR" sz="1200" dirty="0"/>
              <a:t> </a:t>
            </a:r>
            <a:r>
              <a:rPr lang="ko-KR" altLang="is-IS" sz="1200" dirty="0"/>
              <a:t>계산</a:t>
            </a:r>
            <a:endParaRPr lang="is-IS" altLang="ko-KR" sz="1200" dirty="0"/>
          </a:p>
          <a:p>
            <a:pPr marL="0" indent="0">
              <a:buNone/>
            </a:pPr>
            <a:r>
              <a:rPr lang="is-IS" altLang="ko-KR" sz="1200" dirty="0"/>
              <a:t>   </a:t>
            </a:r>
            <a:endParaRPr kumimoji="1" lang="ko-KR" altLang="en-US" sz="12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400798" y="2173184"/>
            <a:ext cx="58307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for(int i=0 ; i&lt;256 ; i++)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각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빈도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조회</a:t>
            </a:r>
            <a:endParaRPr lang="is-IS" altLang="ko-KR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    std::cout &lt;&lt; "Value " &lt;&lt; i &lt;&lt; " = " &lt;&lt; histo.at&lt;float&gt;(i) &lt;&lt; std::endl;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cv::namedWindow("Histogram");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  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cv::imshow("Histogram", h.getHistogramImage(image));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  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히스토그램을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띄우기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가운데를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중심으로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왼쪽이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검정색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,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오른쪽이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흰색값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가운데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봉우리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부분은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중간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명암도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값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왼쪽이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영상의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전경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,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오른쪽이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 smtClean="0">
                <a:latin typeface="210 Appgulim Light" charset="-127"/>
                <a:ea typeface="210 Appgulim Light" charset="-127"/>
                <a:cs typeface="210 Appgulim Light" charset="-127"/>
              </a:rPr>
              <a:t>배경</a:t>
            </a:r>
            <a:endParaRPr lang="is-IS" altLang="ko-KR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두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그룹으로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나누는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부분을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경계값으로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처리해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확인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cv::Mat thresholded;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경계값으로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이진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생성</a:t>
            </a:r>
            <a:endParaRPr lang="is-IS" altLang="ko-KR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cv::threshold(image,thresholded,60,255,cv::THRESH_BINARY);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영상을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경계화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하기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위해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히스토그램의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높은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봉우리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(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명암값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60)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방향으로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증가하기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직전인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최소값으로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정함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.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  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cv::namedWindow("Binary Image");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경계화된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영상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띄워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보기</a:t>
            </a:r>
            <a:endParaRPr lang="is-IS" altLang="ko-KR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  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cv::imshow("Binary Image",thresholded); //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배경과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전경이</a:t>
            </a:r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 </a:t>
            </a:r>
            <a:r>
              <a:rPr lang="ko-KR" altLang="is-IS" sz="1300" dirty="0">
                <a:latin typeface="210 Appgulim Light" charset="-127"/>
                <a:ea typeface="210 Appgulim Light" charset="-127"/>
                <a:cs typeface="210 Appgulim Light" charset="-127"/>
              </a:rPr>
              <a:t>분할됨</a:t>
            </a:r>
            <a:endParaRPr lang="is-IS" altLang="ko-KR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cv::waitKey(0);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   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    return 0;</a:t>
            </a:r>
          </a:p>
          <a:p>
            <a:r>
              <a:rPr lang="is-IS" altLang="ko-KR" sz="1300" dirty="0">
                <a:latin typeface="210 Appgulim Light" charset="-127"/>
                <a:ea typeface="210 Appgulim Light" charset="-127"/>
                <a:cs typeface="210 Appgulim Light" charset="-127"/>
              </a:rPr>
              <a:t>}</a:t>
            </a:r>
          </a:p>
          <a:p>
            <a:endParaRPr kumimoji="1" lang="ko-KR" altLang="en-US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endParaRPr kumimoji="1" lang="ko-KR" altLang="en-US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endParaRPr kumimoji="1" lang="ko-KR" altLang="en-US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  <a:p>
            <a:endParaRPr kumimoji="1" lang="ko-KR" altLang="en-US" sz="1300" dirty="0">
              <a:latin typeface="210 Appgulim Light" charset="-127"/>
              <a:ea typeface="210 Appgulim Light" charset="-127"/>
              <a:cs typeface="210 Appgulim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4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Open Computer Vision</a:t>
            </a:r>
          </a:p>
          <a:p>
            <a:r>
              <a:rPr kumimoji="1" lang="ko-KR" altLang="en-US" dirty="0" smtClean="0"/>
              <a:t>오픈 소스 컴퓨터 비전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 라이브러리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인텔이 개발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실시간 이미지 프로세싱에 중점을 둔 라이브러리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물체 인식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안면 인식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제스쳐 인식 등에 응용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29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79825"/>
            <a:ext cx="6269479" cy="44983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얼굴 검출과 얼굴 인식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Autofit/>
          </a:bodyPr>
          <a:lstStyle/>
          <a:p>
            <a:r>
              <a:rPr kumimoji="1" lang="ko-KR" altLang="en-US" sz="3000" dirty="0"/>
              <a:t>얼굴 검출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영상에 있는 얼굴을 찾는 </a:t>
            </a:r>
            <a:r>
              <a:rPr kumimoji="1" lang="ko-KR" altLang="en-US" sz="3000" dirty="0" smtClean="0"/>
              <a:t>것</a:t>
            </a:r>
            <a:endParaRPr kumimoji="1" lang="en-US" altLang="ko-KR" sz="3000" dirty="0" smtClean="0"/>
          </a:p>
          <a:p>
            <a:endParaRPr kumimoji="1" lang="en-US" altLang="ko-KR" sz="3000" dirty="0"/>
          </a:p>
          <a:p>
            <a:r>
              <a:rPr kumimoji="1" lang="ko-KR" altLang="en-US" sz="3000" dirty="0"/>
              <a:t>얼굴 인식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검출된 얼굴이 누구인지를 판단하는 기술</a:t>
            </a:r>
            <a:endParaRPr kumimoji="1" lang="en-US" altLang="ko-KR" sz="3000" dirty="0"/>
          </a:p>
          <a:p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0826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87982"/>
            <a:ext cx="6269479" cy="52820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내용 기반 영상 검색</a:t>
            </a:r>
            <a:r>
              <a:rPr kumimoji="1" lang="en-US" altLang="ko-KR" sz="2400"/>
              <a:t>(CBIR)</a:t>
            </a:r>
            <a:endParaRPr kumimoji="1" lang="ko-KR" altLang="en-US" sz="24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1" y="2336872"/>
            <a:ext cx="3656289" cy="4353859"/>
          </a:xfrm>
        </p:spPr>
        <p:txBody>
          <a:bodyPr>
            <a:noAutofit/>
          </a:bodyPr>
          <a:lstStyle/>
          <a:p>
            <a:r>
              <a:rPr kumimoji="1" lang="ko-KR" altLang="en-US" sz="2500" dirty="0" smtClean="0"/>
              <a:t>영상에 존재하는 사람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사물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색상 정보 등을 인식하여 원하는 영상을 자동으로 찾아주는 시스템</a:t>
            </a:r>
            <a:r>
              <a:rPr kumimoji="1" lang="en-US" altLang="ko-KR" sz="2500" dirty="0" smtClean="0"/>
              <a:t>.</a:t>
            </a:r>
            <a:r>
              <a:rPr kumimoji="1" lang="ko-KR" altLang="en-US" sz="2500" dirty="0" smtClean="0"/>
              <a:t> </a:t>
            </a:r>
            <a:endParaRPr kumimoji="1" lang="en-US" altLang="ko-KR" sz="2500" dirty="0" smtClean="0"/>
          </a:p>
          <a:p>
            <a:endParaRPr kumimoji="1" lang="en-US" altLang="ko-KR" sz="2500" dirty="0"/>
          </a:p>
          <a:p>
            <a:r>
              <a:rPr kumimoji="1" lang="ko-KR" altLang="en-US" sz="2500" dirty="0" smtClean="0"/>
              <a:t>대표적인 예로</a:t>
            </a:r>
            <a:r>
              <a:rPr kumimoji="1" lang="en-US" altLang="ko-KR" sz="2500" dirty="0" smtClean="0"/>
              <a:t>,</a:t>
            </a:r>
            <a:r>
              <a:rPr kumimoji="1" lang="ko-KR" altLang="en-US" sz="2500" dirty="0" smtClean="0"/>
              <a:t>  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 smtClean="0"/>
              <a:t>	</a:t>
            </a:r>
            <a:r>
              <a:rPr kumimoji="1" lang="ko-KR" altLang="en-US" sz="2500" dirty="0" smtClean="0"/>
              <a:t>구글의 이미지 검색</a:t>
            </a:r>
            <a:endParaRPr kumimoji="1"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7619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/>
          <a:srcRect l="31656" r="28576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영상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kumimoji="1" lang="ko-KR" altLang="en-US" sz="1900"/>
              <a:t>그레이스케일 영상 </a:t>
            </a:r>
            <a:r>
              <a:rPr kumimoji="1" lang="en-US" altLang="ko-KR" sz="1900"/>
              <a:t>:</a:t>
            </a:r>
            <a:r>
              <a:rPr kumimoji="1" lang="ko-KR" altLang="en-US" sz="1900"/>
              <a:t> 색상 정보 없이 오직 밝기 정보만으로 구성된 영상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en-US" altLang="ko-KR" sz="1900"/>
              <a:t>:</a:t>
            </a:r>
            <a:r>
              <a:rPr kumimoji="1" lang="ko-KR" altLang="en-US" sz="1900"/>
              <a:t> 흑색 사진처럼 검정</a:t>
            </a:r>
            <a:r>
              <a:rPr kumimoji="1" lang="en-US" altLang="ko-KR" sz="1900"/>
              <a:t>,</a:t>
            </a:r>
            <a:r>
              <a:rPr kumimoji="1" lang="ko-KR" altLang="en-US" sz="1900"/>
              <a:t> 회색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흰색으로만 구성되어있다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트루컬러 영상 </a:t>
            </a:r>
            <a:r>
              <a:rPr kumimoji="1" lang="en-US" altLang="ko-KR" sz="1900"/>
              <a:t>:</a:t>
            </a:r>
            <a:r>
              <a:rPr kumimoji="1" lang="ko-KR" altLang="en-US" sz="1900"/>
              <a:t> 색상정보를 가지고 있어서 다양한 색상을 표현할 수 있는 영상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영상의 기본 단위 </a:t>
            </a:r>
            <a:r>
              <a:rPr kumimoji="1" lang="en-US" altLang="ko-KR" sz="1900"/>
              <a:t>:</a:t>
            </a:r>
            <a:r>
              <a:rPr kumimoji="1" lang="ko-KR" altLang="en-US" sz="1900"/>
              <a:t> 픽셀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r>
              <a:rPr kumimoji="1" lang="en-US" altLang="ko-KR" sz="1900"/>
              <a:t>(picture element</a:t>
            </a:r>
            <a:r>
              <a:rPr kumimoji="1" lang="ko-KR" altLang="en-US" sz="1900"/>
              <a:t>의 줄임말</a:t>
            </a:r>
            <a:r>
              <a:rPr kumimoji="1" lang="en-US" altLang="ko-KR" sz="1900"/>
              <a:t>)</a:t>
            </a:r>
          </a:p>
          <a:p>
            <a:pPr>
              <a:lnSpc>
                <a:spcPct val="70000"/>
              </a:lnSpc>
            </a:pPr>
            <a:r>
              <a:rPr kumimoji="1" lang="ko-KR" altLang="en-US" sz="1900"/>
              <a:t>그레이스 케일 영상에서 하나의 픽셀은 </a:t>
            </a:r>
            <a:r>
              <a:rPr kumimoji="1" lang="en-US" altLang="ko-KR" sz="1900"/>
              <a:t>0~255</a:t>
            </a:r>
            <a:r>
              <a:rPr kumimoji="1" lang="ko-KR" altLang="en-US" sz="1900"/>
              <a:t> 사이의 정수값을 가진다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픽셀값이 </a:t>
            </a:r>
            <a:r>
              <a:rPr kumimoji="1" lang="en-US" altLang="ko-KR" sz="1900"/>
              <a:t>0</a:t>
            </a:r>
            <a:r>
              <a:rPr kumimoji="1" lang="ko-KR" altLang="en-US" sz="1900"/>
              <a:t>이면 검정색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</a:t>
            </a:r>
            <a:r>
              <a:rPr kumimoji="1" lang="en-US" altLang="ko-KR" sz="1900"/>
              <a:t>255</a:t>
            </a:r>
            <a:r>
              <a:rPr kumimoji="1" lang="ko-KR" altLang="en-US" sz="1900"/>
              <a:t>면 흰색</a:t>
            </a:r>
            <a:r>
              <a:rPr kumimoji="1" lang="en-US" altLang="ko-KR" sz="1900"/>
              <a:t>,</a:t>
            </a:r>
            <a:r>
              <a:rPr kumimoji="1" lang="ko-KR" altLang="en-US" sz="1900"/>
              <a:t> 그 중간이 회색</a:t>
            </a:r>
            <a:endParaRPr kumimoji="1" lang="en-US" altLang="ko-KR" sz="1900"/>
          </a:p>
          <a:p>
            <a:pPr>
              <a:lnSpc>
                <a:spcPct val="70000"/>
              </a:lnSpc>
            </a:pPr>
            <a:r>
              <a:rPr kumimoji="1" lang="ko-KR" altLang="en-US" sz="1900"/>
              <a:t>그레이스케일값이 증가함에 따라 밝기의 변화를 볼수 있다</a:t>
            </a:r>
            <a:r>
              <a:rPr kumimoji="1" lang="en-US" altLang="ko-KR" sz="1900"/>
              <a:t>.</a:t>
            </a:r>
            <a:r>
              <a:rPr kumimoji="1" lang="ko-KR" altLang="en-US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3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89662"/>
            <a:ext cx="4178419" cy="30718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kumimoji="1" lang="en-US" altLang="ko-KR"/>
              <a:t>2</a:t>
            </a:r>
            <a:r>
              <a:rPr kumimoji="1" lang="ko-KR" altLang="en-US"/>
              <a:t>차원 배열 처리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실제 컴퓨터에서 사용하는 </a:t>
            </a:r>
            <a:r>
              <a:rPr lang="en-US" altLang="ko-KR" sz="2000" dirty="0" smtClean="0"/>
              <a:t>R, G, B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성분의 값의 </a:t>
            </a:r>
            <a:r>
              <a:rPr lang="ko-KR" altLang="en-US" sz="2000" dirty="0" smtClean="0"/>
              <a:t>범위는 </a:t>
            </a:r>
            <a:r>
              <a:rPr lang="ko-KR" altLang="en-US" sz="2000" dirty="0"/>
              <a:t>각각 </a:t>
            </a:r>
            <a:r>
              <a:rPr lang="en-US" altLang="ko-KR" sz="2000" dirty="0"/>
              <a:t>[0,255]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컴퓨터에서 표현할 수 있는 색의 경우의 수는 </a:t>
            </a:r>
            <a:r>
              <a:rPr lang="en-US" altLang="ko-KR" sz="2000" dirty="0"/>
              <a:t>256^3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16777216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sz="2000" dirty="0" smtClean="0"/>
              <a:t>R, G, B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색상 성분을 삼원색이라고도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16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2194461"/>
            <a:ext cx="3358478" cy="24690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예제 코드</a:t>
            </a:r>
            <a:endParaRPr kumimoji="1"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1044" y="2113872"/>
            <a:ext cx="7402247" cy="488775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&lt;opencv2/</a:t>
            </a:r>
            <a:r>
              <a:rPr lang="en-US" altLang="ko-KR" sz="1700" dirty="0" err="1"/>
              <a:t>opencv.hpp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#</a:t>
            </a:r>
            <a:r>
              <a:rPr lang="en-US" altLang="ko-KR" sz="1700" dirty="0"/>
              <a:t>include &lt;opencv2/</a:t>
            </a:r>
            <a:r>
              <a:rPr lang="en-US" altLang="ko-KR" sz="1700" dirty="0" err="1"/>
              <a:t>core.hpp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&lt;opencv2/</a:t>
            </a:r>
            <a:r>
              <a:rPr lang="en-US" altLang="ko-KR" sz="1700" dirty="0" err="1"/>
              <a:t>highgui.hpp</a:t>
            </a:r>
            <a:r>
              <a:rPr lang="en-US" altLang="ko-KR" sz="1700" dirty="0" smtClean="0"/>
              <a:t>&gt;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#</a:t>
            </a:r>
            <a:r>
              <a:rPr lang="en-US" altLang="ko-KR" sz="1700" dirty="0"/>
              <a:t>include &lt;opencv2/</a:t>
            </a:r>
            <a:r>
              <a:rPr lang="en-US" altLang="ko-KR" sz="1700" dirty="0" err="1"/>
              <a:t>imgproc.hpp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#include &lt;</a:t>
            </a:r>
            <a:r>
              <a:rPr lang="en-US" altLang="ko-KR" sz="1700" dirty="0" err="1"/>
              <a:t>iostream</a:t>
            </a:r>
            <a:r>
              <a:rPr lang="en-US" altLang="ko-KR" sz="1700" dirty="0"/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using namespace </a:t>
            </a:r>
            <a:r>
              <a:rPr lang="en-US" altLang="ko-KR" sz="1700" dirty="0" smtClean="0"/>
              <a:t>cv;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using </a:t>
            </a:r>
            <a:r>
              <a:rPr lang="en-US" altLang="ko-KR" sz="1700" dirty="0"/>
              <a:t>namespace </a:t>
            </a:r>
            <a:r>
              <a:rPr lang="en-US" altLang="ko-KR" sz="1700" dirty="0" err="1"/>
              <a:t>std</a:t>
            </a:r>
            <a:r>
              <a:rPr lang="en-US" altLang="ko-KR" sz="1700" dirty="0" smtClean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 err="1"/>
              <a:t>int</a:t>
            </a:r>
            <a:r>
              <a:rPr lang="en-US" altLang="ko-KR" sz="1700" dirty="0"/>
              <a:t> main(void) </a:t>
            </a:r>
            <a:r>
              <a:rPr lang="en-US" altLang="ko-KR" sz="1700" dirty="0" smtClean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 smtClean="0"/>
              <a:t>Mat </a:t>
            </a:r>
            <a:r>
              <a:rPr lang="en-US" altLang="ko-KR" sz="1700" dirty="0"/>
              <a:t>image </a:t>
            </a:r>
            <a:r>
              <a:rPr lang="en-US" altLang="ko-KR" sz="1700" dirty="0" smtClean="0"/>
              <a:t>=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imread</a:t>
            </a:r>
            <a:r>
              <a:rPr lang="en-US" altLang="ko-KR" sz="1700" dirty="0"/>
              <a:t>( </a:t>
            </a:r>
            <a:r>
              <a:rPr lang="en-US" altLang="ko-KR" sz="1700" dirty="0" smtClean="0"/>
              <a:t>"</a:t>
            </a:r>
            <a:r>
              <a:rPr lang="en-US" altLang="ko-KR" sz="1700" dirty="0" err="1" smtClean="0"/>
              <a:t>color.jpg</a:t>
            </a:r>
            <a:r>
              <a:rPr lang="en-US" altLang="ko-KR" sz="1700" dirty="0"/>
              <a:t>", -1 );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if(</a:t>
            </a:r>
            <a:r>
              <a:rPr lang="en-US" altLang="ko-KR" sz="1700" dirty="0" err="1"/>
              <a:t>image.data</a:t>
            </a:r>
            <a:r>
              <a:rPr lang="en-US" altLang="ko-KR" sz="1700" dirty="0"/>
              <a:t> == NULL) return -1;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vector&lt;Mat&gt; mv;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split( image, mv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namedWindow</a:t>
            </a:r>
            <a:r>
              <a:rPr lang="en-US" altLang="ko-KR" sz="1700" dirty="0"/>
              <a:t>( "Image"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imshow</a:t>
            </a:r>
            <a:r>
              <a:rPr lang="en-US" altLang="ko-KR" sz="1700" dirty="0"/>
              <a:t>( "Image", mv[1]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</a:t>
            </a:r>
            <a:r>
              <a:rPr lang="en-US" altLang="ko-KR" sz="1700" dirty="0" err="1"/>
              <a:t>waitKey</a:t>
            </a:r>
            <a:r>
              <a:rPr lang="en-US" altLang="ko-KR" sz="1700" dirty="0"/>
              <a:t>( 0 );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    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700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59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41" y="939738"/>
            <a:ext cx="3056465" cy="26132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224" y="3275733"/>
            <a:ext cx="1765312" cy="2942187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896" y="684812"/>
            <a:ext cx="2454793" cy="2080437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4386875"/>
            <a:ext cx="3054644" cy="1771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kumimoji="1" lang="ko-KR" altLang="en-US" sz="3200" dirty="0"/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600" dirty="0"/>
              <a:t>히스토그램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영상의 픽셀값들에 대한 분포를 나타내는 그래프로 영상분석을 하는데 매우 유용하다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 smtClean="0"/>
          </a:p>
          <a:p>
            <a:pPr>
              <a:lnSpc>
                <a:spcPct val="100000"/>
              </a:lnSpc>
            </a:pPr>
            <a:endParaRPr kumimoji="1" lang="en-US" altLang="ko-KR" sz="1600" dirty="0"/>
          </a:p>
          <a:p>
            <a:pPr>
              <a:lnSpc>
                <a:spcPct val="100000"/>
              </a:lnSpc>
            </a:pPr>
            <a:r>
              <a:rPr kumimoji="1" lang="ko-KR" altLang="en-US" sz="1600" dirty="0"/>
              <a:t>영상으로 부터 도수분포표를 작성한 후 그 표로 부터 히스토그램을 작성할 수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100000"/>
              </a:lnSpc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812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09614"/>
            <a:ext cx="6269479" cy="543877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kumimoji="1" lang="ko-KR" altLang="en-US" sz="3200" dirty="0" smtClean="0"/>
              <a:t>히스토그램</a:t>
            </a:r>
            <a:endParaRPr kumimoji="1" lang="ko-KR" alt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a, b</a:t>
            </a:r>
            <a:r>
              <a:rPr lang="ko-KR" altLang="en-US" sz="1400" dirty="0" smtClean="0"/>
              <a:t>에서 처럼 </a:t>
            </a:r>
            <a:endParaRPr lang="en-US" altLang="ko-KR" sz="1400" dirty="0" smtClean="0"/>
          </a:p>
          <a:p>
            <a:r>
              <a:rPr lang="ko-KR" altLang="en-US" sz="1400" dirty="0" smtClean="0"/>
              <a:t>어두운 영상일수록 작은 픽셀값 근처인 왼쪽 편에 픽셀 값들이 많이 치우쳐져있고 </a:t>
            </a:r>
            <a:endParaRPr lang="en-US" altLang="ko-KR" sz="1400" dirty="0" smtClean="0"/>
          </a:p>
          <a:p>
            <a:r>
              <a:rPr lang="ko-KR" altLang="en-US" sz="1400" dirty="0" smtClean="0"/>
              <a:t>밝은 영상일 수록 필셀 값이 큰 오른쪽편에 많이 치우쳐져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sz="1400" dirty="0"/>
          </a:p>
          <a:p>
            <a:r>
              <a:rPr lang="en-US" sz="1400" dirty="0" smtClean="0"/>
              <a:t>c, d </a:t>
            </a:r>
            <a:r>
              <a:rPr lang="ko-KR" altLang="en-US" sz="1400" dirty="0" smtClean="0"/>
              <a:t>에서 보듯이 </a:t>
            </a:r>
            <a:endParaRPr lang="en-US" altLang="ko-KR" sz="1400" dirty="0" smtClean="0"/>
          </a:p>
          <a:p>
            <a:r>
              <a:rPr lang="ko-KR" altLang="en-US" sz="1400" dirty="0" smtClean="0"/>
              <a:t>명암대비가 낮은 영상은 픽셀값들이 좁은 영역에 분포되어 영상이 선명하지 않고 </a:t>
            </a:r>
            <a:endParaRPr lang="en-US" altLang="ko-KR" sz="1400" dirty="0" smtClean="0"/>
          </a:p>
          <a:p>
            <a:r>
              <a:rPr lang="ko-KR" altLang="en-US" sz="1400" dirty="0" smtClean="0"/>
              <a:t>명암대비가 높은 영상은 넓은 범위에 걸쳐 고루 분포되어 영상이 선명함을 알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7774181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베를린</Template>
  <TotalTime>234</TotalTime>
  <Words>384</Words>
  <Application>Microsoft Macintosh PowerPoint</Application>
  <PresentationFormat>와이드스크린</PresentationFormat>
  <Paragraphs>108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210 Appgulim</vt:lpstr>
      <vt:lpstr>210 Appgulim Light</vt:lpstr>
      <vt:lpstr>맑은 고딕</vt:lpstr>
      <vt:lpstr>Trebuchet MS</vt:lpstr>
      <vt:lpstr>Arial</vt:lpstr>
      <vt:lpstr>TM04033917[[fn=Berlin]]_novariants</vt:lpstr>
      <vt:lpstr>openCV</vt:lpstr>
      <vt:lpstr>openCV란?</vt:lpstr>
      <vt:lpstr>얼굴 검출과 얼굴 인식</vt:lpstr>
      <vt:lpstr>내용 기반 영상 검색(CBIR)</vt:lpstr>
      <vt:lpstr>영상 표현 방법</vt:lpstr>
      <vt:lpstr>2차원 배열 처리</vt:lpstr>
      <vt:lpstr>예제 코드</vt:lpstr>
      <vt:lpstr>히스토그램</vt:lpstr>
      <vt:lpstr>히스토그램</vt:lpstr>
      <vt:lpstr>히스토그램 함수</vt:lpstr>
      <vt:lpstr>히스토그램 예제 코드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Microsoft Office 사용자</dc:creator>
  <cp:lastModifiedBy>Microsoft Office 사용자</cp:lastModifiedBy>
  <cp:revision>11</cp:revision>
  <dcterms:created xsi:type="dcterms:W3CDTF">2017-02-03T12:13:46Z</dcterms:created>
  <dcterms:modified xsi:type="dcterms:W3CDTF">2017-02-04T00:49:56Z</dcterms:modified>
</cp:coreProperties>
</file>