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/>
    <p:restoredTop sz="94689"/>
  </p:normalViewPr>
  <p:slideViewPr>
    <p:cSldViewPr snapToGrid="0" snapToObjects="1">
      <p:cViewPr>
        <p:scale>
          <a:sx n="86" d="100"/>
          <a:sy n="86" d="100"/>
        </p:scale>
        <p:origin x="17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A9430-01ED-684C-AC21-9034E701CC4E}" type="datetimeFigureOut">
              <a:rPr kumimoji="1" lang="ko-KR" altLang="en-US" smtClean="0"/>
              <a:t>2017. 3. 3.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70DC-8616-884D-A5CC-48FCFA279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18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dirty="0" smtClean="0">
                <a:solidFill>
                  <a:schemeClr val="tx1"/>
                </a:solidFill>
              </a:rPr>
              <a:t>R,G,B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라 표시되는 세개의 축과 만나는 꼭지점의 좌표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(1,0,0)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은 빨강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(0,1,0)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은 초록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(0,0,1)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은 파랑에 해당한다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 빨강과 초록이 같은 비율로 섞인 꼭지점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(1,1,0)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은 노랑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 빨강과 파랑을 섞은 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(1,0,1)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은 붉은 자주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 초록과 파랑이 섞인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(0,1,1)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은 청록이다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RGB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를 같은 비율로 섞은 점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200" dirty="0" err="1" smtClean="0">
                <a:solidFill>
                  <a:schemeClr val="tx1"/>
                </a:solidFill>
              </a:rPr>
              <a:t>c,c,c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), 0&lt;=c&lt;=1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는 색깔이 없는 무채색인 회색을 표현한다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/>
                </a:solidFill>
              </a:rPr>
              <a:t> </a:t>
            </a:r>
            <a:endParaRPr kumimoji="1" lang="en-US" altLang="ko-KR" sz="1200" dirty="0" smtClean="0">
              <a:solidFill>
                <a:schemeClr val="tx1"/>
              </a:solidFill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70DC-8616-884D-A5CC-48FCFA27917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91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111Coding</a:t>
            </a:r>
            <a:br>
              <a:rPr kumimoji="1" lang="en-US" altLang="ko-KR" dirty="0" smtClean="0"/>
            </a:br>
            <a:r>
              <a:rPr kumimoji="1" lang="en-US" altLang="ko-KR" dirty="0" err="1" smtClean="0"/>
              <a:t>openCV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김다은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5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ko-KR" altLang="en-US" b="1" dirty="0" smtClean="0">
                <a:latin typeface="+mj-ea"/>
              </a:rPr>
              <a:t>저번시간 복습</a:t>
            </a:r>
            <a:endParaRPr kumimoji="1"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점연산</a:t>
            </a:r>
            <a:endParaRPr kumimoji="1" lang="en-US" altLang="ko-KR" dirty="0" smtClean="0"/>
          </a:p>
          <a:p>
            <a:r>
              <a:rPr kumimoji="1" lang="ko-KR" altLang="en-US" dirty="0" smtClean="0"/>
              <a:t>선형점연산</a:t>
            </a:r>
            <a:endParaRPr kumimoji="1" lang="en-US" altLang="ko-KR" dirty="0" smtClean="0"/>
          </a:p>
          <a:p>
            <a:r>
              <a:rPr kumimoji="1" lang="ko-KR" altLang="en-US" dirty="0" smtClean="0"/>
              <a:t>디졸브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en-US" altLang="ko-KR" b="1" dirty="0" smtClean="0">
                <a:latin typeface="+mj-ea"/>
              </a:rPr>
              <a:t>RGB vs HSI</a:t>
            </a:r>
            <a:endParaRPr kumimoji="1"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RGB</a:t>
            </a:r>
            <a:r>
              <a:rPr kumimoji="1" lang="ko-KR" altLang="en-US" dirty="0" smtClean="0"/>
              <a:t>에서는 조명이 밝아지면 새 요소의 값이 모두 커진다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색상과 밝기가 </a:t>
            </a:r>
            <a:r>
              <a:rPr kumimoji="1" lang="en-US" altLang="ko-KR" dirty="0" smtClean="0"/>
              <a:t>R, G, B</a:t>
            </a:r>
            <a:r>
              <a:rPr kumimoji="1" lang="ko-KR" altLang="en-US" dirty="0" smtClean="0"/>
              <a:t> 세개의 채널에 섞여있다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HSI</a:t>
            </a:r>
            <a:r>
              <a:rPr kumimoji="1" lang="ko-KR" altLang="en-US" dirty="0" smtClean="0"/>
              <a:t> 모델에서는 색상을 나타내는 채널은 </a:t>
            </a:r>
            <a:r>
              <a:rPr kumimoji="1" lang="en-US" altLang="ko-KR" dirty="0" smtClean="0"/>
              <a:t>H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S</a:t>
            </a:r>
            <a:r>
              <a:rPr kumimoji="1" lang="ko-KR" altLang="en-US" dirty="0" smtClean="0"/>
              <a:t>이고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밝기는 별도의 채널 </a:t>
            </a:r>
            <a:r>
              <a:rPr kumimoji="1" lang="en-US" altLang="ko-KR" dirty="0" smtClean="0"/>
              <a:t>I</a:t>
            </a:r>
            <a:r>
              <a:rPr kumimoji="1" lang="ko-KR" altLang="en-US" dirty="0" smtClean="0"/>
              <a:t>로 나타낸다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색을 나타내는 </a:t>
            </a:r>
            <a:r>
              <a:rPr kumimoji="1" lang="en-US" altLang="ko-KR" dirty="0" smtClean="0"/>
              <a:t>HS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H(hue)</a:t>
            </a:r>
            <a:r>
              <a:rPr kumimoji="1" lang="ko-KR" altLang="en-US" dirty="0" smtClean="0"/>
              <a:t>는 서로 다른 색을 나타내는 색상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S(saturation)</a:t>
            </a:r>
            <a:r>
              <a:rPr kumimoji="1" lang="ko-KR" altLang="en-US" dirty="0" smtClean="0"/>
              <a:t>는 색깔의 순수성인 채도를 나타낸다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1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 10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462" y="584617"/>
            <a:ext cx="4128220" cy="5713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59" y="257363"/>
            <a:ext cx="1888304" cy="21857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kumimoji="1" lang="en-US" altLang="ko-KR" dirty="0" err="1" smtClean="0"/>
              <a:t>HsI</a:t>
            </a:r>
            <a:r>
              <a:rPr kumimoji="1" lang="ko-KR" altLang="en-US" dirty="0" smtClean="0"/>
              <a:t> 모델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3465" y="2443140"/>
            <a:ext cx="6787896" cy="3930227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rgbClr val="000000"/>
                </a:solidFill>
              </a:rPr>
              <a:t>두개의 콘을 맞붙여 놓은 모양인데</a:t>
            </a:r>
            <a:r>
              <a:rPr kumimoji="1" lang="en-US" altLang="ko-KR" dirty="0">
                <a:solidFill>
                  <a:srgbClr val="000000"/>
                </a:solidFill>
              </a:rPr>
              <a:t>,</a:t>
            </a:r>
            <a:r>
              <a:rPr kumimoji="1" lang="ko-KR" altLang="en-US" dirty="0">
                <a:solidFill>
                  <a:srgbClr val="000000"/>
                </a:solidFill>
              </a:rPr>
              <a:t> 가운데 축에서 바깥쪽으로 나올수록 채도</a:t>
            </a:r>
            <a:r>
              <a:rPr kumimoji="1" lang="en-US" altLang="ko-KR" dirty="0">
                <a:solidFill>
                  <a:srgbClr val="000000"/>
                </a:solidFill>
              </a:rPr>
              <a:t>S</a:t>
            </a:r>
            <a:r>
              <a:rPr kumimoji="1" lang="ko-KR" altLang="en-US" dirty="0">
                <a:solidFill>
                  <a:srgbClr val="000000"/>
                </a:solidFill>
              </a:rPr>
              <a:t>가 커진다</a:t>
            </a:r>
            <a:r>
              <a:rPr kumimoji="1" lang="en-US" altLang="ko-KR" dirty="0">
                <a:solidFill>
                  <a:srgbClr val="000000"/>
                </a:solidFill>
              </a:rPr>
              <a:t>.</a:t>
            </a:r>
            <a:r>
              <a:rPr kumimoji="1" lang="ko-KR" altLang="en-US" dirty="0">
                <a:solidFill>
                  <a:srgbClr val="000000"/>
                </a:solidFill>
              </a:rPr>
              <a:t> </a:t>
            </a:r>
            <a:endParaRPr kumimoji="1" lang="en-US" altLang="ko-KR" dirty="0">
              <a:solidFill>
                <a:srgbClr val="000000"/>
              </a:solidFill>
            </a:endParaRPr>
          </a:p>
          <a:p>
            <a:r>
              <a:rPr kumimoji="1" lang="ko-KR" altLang="en-US" dirty="0">
                <a:solidFill>
                  <a:srgbClr val="000000"/>
                </a:solidFill>
              </a:rPr>
              <a:t>색상 </a:t>
            </a:r>
            <a:r>
              <a:rPr kumimoji="1" lang="en-US" altLang="ko-KR" dirty="0">
                <a:solidFill>
                  <a:srgbClr val="000000"/>
                </a:solidFill>
              </a:rPr>
              <a:t>H</a:t>
            </a:r>
            <a:r>
              <a:rPr kumimoji="1" lang="ko-KR" altLang="en-US" dirty="0">
                <a:solidFill>
                  <a:srgbClr val="000000"/>
                </a:solidFill>
              </a:rPr>
              <a:t>는 원을 따라 시계 반대방향으로 배치되어 있다</a:t>
            </a:r>
            <a:r>
              <a:rPr kumimoji="1" lang="en-US" altLang="ko-KR" dirty="0">
                <a:solidFill>
                  <a:srgbClr val="000000"/>
                </a:solidFill>
              </a:rPr>
              <a:t>.</a:t>
            </a:r>
            <a:r>
              <a:rPr kumimoji="1" lang="ko-KR" altLang="en-US" dirty="0">
                <a:solidFill>
                  <a:srgbClr val="000000"/>
                </a:solidFill>
              </a:rPr>
              <a:t> </a:t>
            </a:r>
            <a:endParaRPr kumimoji="1" lang="en-US" altLang="ko-KR" dirty="0">
              <a:solidFill>
                <a:srgbClr val="000000"/>
              </a:solidFill>
            </a:endParaRPr>
          </a:p>
          <a:p>
            <a:r>
              <a:rPr kumimoji="1" lang="ko-KR" altLang="en-US" dirty="0">
                <a:solidFill>
                  <a:srgbClr val="000000"/>
                </a:solidFill>
              </a:rPr>
              <a:t>명암은 가운데 축에서 올라갈수록 커진다</a:t>
            </a:r>
            <a:r>
              <a:rPr kumimoji="1" lang="en-US" altLang="ko-KR" dirty="0">
                <a:solidFill>
                  <a:srgbClr val="000000"/>
                </a:solidFill>
              </a:rPr>
              <a:t>.</a:t>
            </a:r>
            <a:r>
              <a:rPr kumimoji="1" lang="ko-KR" altLang="en-US" dirty="0">
                <a:solidFill>
                  <a:srgbClr val="000000"/>
                </a:solidFill>
              </a:rPr>
              <a:t> </a:t>
            </a:r>
            <a:endParaRPr kumimoji="1" lang="en-US" altLang="ko-KR" dirty="0">
              <a:solidFill>
                <a:srgbClr val="000000"/>
              </a:solidFill>
            </a:endParaRPr>
          </a:p>
          <a:p>
            <a:r>
              <a:rPr kumimoji="1" lang="ko-KR" altLang="en-US" dirty="0">
                <a:solidFill>
                  <a:srgbClr val="000000"/>
                </a:solidFill>
              </a:rPr>
              <a:t>밝기 </a:t>
            </a:r>
            <a:r>
              <a:rPr kumimoji="1" lang="en-US" altLang="ko-KR" dirty="0">
                <a:solidFill>
                  <a:srgbClr val="000000"/>
                </a:solidFill>
              </a:rPr>
              <a:t>I(intensity)</a:t>
            </a:r>
            <a:r>
              <a:rPr kumimoji="1" lang="ko-KR" altLang="en-US" dirty="0">
                <a:solidFill>
                  <a:srgbClr val="000000"/>
                </a:solidFill>
              </a:rPr>
              <a:t>가 따로 분리되어 있으므로 조명의 변화가 심한 경우에는 </a:t>
            </a:r>
            <a:r>
              <a:rPr kumimoji="1" lang="en-US" altLang="ko-KR" dirty="0">
                <a:solidFill>
                  <a:srgbClr val="000000"/>
                </a:solidFill>
              </a:rPr>
              <a:t>I</a:t>
            </a:r>
            <a:r>
              <a:rPr kumimoji="1" lang="ko-KR" altLang="en-US" dirty="0">
                <a:solidFill>
                  <a:srgbClr val="000000"/>
                </a:solidFill>
              </a:rPr>
              <a:t>를 제외하고 </a:t>
            </a:r>
            <a:r>
              <a:rPr kumimoji="1" lang="en-US" altLang="ko-KR" dirty="0">
                <a:solidFill>
                  <a:srgbClr val="000000"/>
                </a:solidFill>
              </a:rPr>
              <a:t>HS</a:t>
            </a:r>
            <a:r>
              <a:rPr kumimoji="1" lang="ko-KR" altLang="en-US" dirty="0">
                <a:solidFill>
                  <a:srgbClr val="000000"/>
                </a:solidFill>
              </a:rPr>
              <a:t> 두 요소만을 대상으로 연산을 적용하면 어느 정도 조명 변화에 대처할 수 있는 장점이 있다</a:t>
            </a:r>
            <a:r>
              <a:rPr kumimoji="1" lang="en-US" altLang="ko-KR" dirty="0">
                <a:solidFill>
                  <a:srgbClr val="000000"/>
                </a:solidFill>
              </a:rPr>
              <a:t>.</a:t>
            </a:r>
            <a:r>
              <a:rPr kumimoji="1" lang="ko-KR" altLang="en-US" dirty="0">
                <a:solidFill>
                  <a:srgbClr val="000000"/>
                </a:solidFill>
              </a:rPr>
              <a:t> </a:t>
            </a:r>
            <a:endParaRPr kumimoji="1" lang="en-US" altLang="ko-KR" dirty="0">
              <a:solidFill>
                <a:srgbClr val="000000"/>
              </a:solidFill>
            </a:endParaRPr>
          </a:p>
          <a:p>
            <a:endParaRPr kumimoji="1" lang="en-US" altLang="ko-KR" dirty="0">
              <a:solidFill>
                <a:srgbClr val="000000"/>
              </a:solidFill>
            </a:endParaRPr>
          </a:p>
          <a:p>
            <a:endParaRPr kumimoji="1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10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787" y="1965153"/>
            <a:ext cx="3656581" cy="29276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RGB</a:t>
            </a:r>
            <a:r>
              <a:rPr kumimoji="1" lang="ko-KR" altLang="en-US" dirty="0"/>
              <a:t>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4675" y="1828800"/>
            <a:ext cx="6576685" cy="45445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700" dirty="0">
                <a:solidFill>
                  <a:schemeClr val="tx1"/>
                </a:solidFill>
              </a:rPr>
              <a:t>크기가 </a:t>
            </a:r>
            <a:r>
              <a:rPr kumimoji="1" lang="en-US" altLang="ko-KR" sz="1700" dirty="0">
                <a:solidFill>
                  <a:schemeClr val="tx1"/>
                </a:solidFill>
              </a:rPr>
              <a:t>1</a:t>
            </a:r>
            <a:r>
              <a:rPr kumimoji="1" lang="ko-KR" altLang="en-US" sz="1700" dirty="0">
                <a:solidFill>
                  <a:schemeClr val="tx1"/>
                </a:solidFill>
              </a:rPr>
              <a:t>인 정육면체 공간안에 모든 색을 넣었다</a:t>
            </a:r>
            <a:r>
              <a:rPr kumimoji="1" lang="en-US" altLang="ko-KR" sz="1700" dirty="0">
                <a:solidFill>
                  <a:schemeClr val="tx1"/>
                </a:solidFill>
              </a:rPr>
              <a:t>.</a:t>
            </a:r>
            <a:r>
              <a:rPr kumimoji="1" lang="ko-KR" altLang="en-US" sz="1700" dirty="0">
                <a:solidFill>
                  <a:schemeClr val="tx1"/>
                </a:solidFill>
              </a:rPr>
              <a:t> </a:t>
            </a:r>
            <a:endParaRPr kumimoji="1" lang="en-US" altLang="ko-KR" sz="17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700" dirty="0" smtClean="0">
                <a:solidFill>
                  <a:schemeClr val="tx1"/>
                </a:solidFill>
              </a:rPr>
              <a:t>양 </a:t>
            </a:r>
            <a:r>
              <a:rPr kumimoji="1" lang="ko-KR" altLang="en-US" sz="1700" dirty="0">
                <a:solidFill>
                  <a:schemeClr val="tx1"/>
                </a:solidFill>
              </a:rPr>
              <a:t>끝점 </a:t>
            </a:r>
            <a:r>
              <a:rPr kumimoji="1" lang="en-US" altLang="ko-KR" sz="1700" dirty="0">
                <a:solidFill>
                  <a:schemeClr val="tx1"/>
                </a:solidFill>
              </a:rPr>
              <a:t>(0,0,0)</a:t>
            </a:r>
            <a:r>
              <a:rPr kumimoji="1" lang="ko-KR" altLang="en-US" sz="1700" dirty="0">
                <a:solidFill>
                  <a:schemeClr val="tx1"/>
                </a:solidFill>
              </a:rPr>
              <a:t>과 </a:t>
            </a:r>
            <a:r>
              <a:rPr kumimoji="1" lang="en-US" altLang="ko-KR" sz="1700" dirty="0">
                <a:solidFill>
                  <a:schemeClr val="tx1"/>
                </a:solidFill>
              </a:rPr>
              <a:t>(1,1,1)</a:t>
            </a:r>
            <a:r>
              <a:rPr kumimoji="1" lang="ko-KR" altLang="en-US" sz="1700" dirty="0">
                <a:solidFill>
                  <a:schemeClr val="tx1"/>
                </a:solidFill>
              </a:rPr>
              <a:t>은 각각 검정과 하양에 해당한다</a:t>
            </a:r>
            <a:r>
              <a:rPr kumimoji="1" lang="en-US" altLang="ko-KR" sz="1700" dirty="0">
                <a:solidFill>
                  <a:schemeClr val="tx1"/>
                </a:solidFill>
              </a:rPr>
              <a:t>.</a:t>
            </a:r>
            <a:r>
              <a:rPr kumimoji="1" lang="ko-KR" altLang="en-US" sz="1700" dirty="0">
                <a:solidFill>
                  <a:schemeClr val="tx1"/>
                </a:solidFill>
              </a:rPr>
              <a:t> </a:t>
            </a:r>
            <a:endParaRPr kumimoji="1" lang="en-US" altLang="ko-KR" sz="17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700" dirty="0">
                <a:solidFill>
                  <a:schemeClr val="tx1"/>
                </a:solidFill>
              </a:rPr>
              <a:t>컴퓨터에서는 이들을 정수 좌표로 표현하기 위해 </a:t>
            </a:r>
            <a:r>
              <a:rPr kumimoji="1" lang="en-US" altLang="ko-KR" sz="1700" dirty="0">
                <a:solidFill>
                  <a:schemeClr val="tx1"/>
                </a:solidFill>
              </a:rPr>
              <a:t>[0,1]</a:t>
            </a:r>
            <a:r>
              <a:rPr kumimoji="1" lang="ko-KR" altLang="en-US" sz="1700" dirty="0">
                <a:solidFill>
                  <a:schemeClr val="tx1"/>
                </a:solidFill>
              </a:rPr>
              <a:t>구간을 양자화 한다</a:t>
            </a:r>
            <a:r>
              <a:rPr kumimoji="1" lang="en-US" altLang="ko-KR" sz="1700" dirty="0">
                <a:solidFill>
                  <a:schemeClr val="tx1"/>
                </a:solidFill>
              </a:rPr>
              <a:t>.</a:t>
            </a:r>
            <a:r>
              <a:rPr kumimoji="1" lang="ko-KR" altLang="en-US" sz="1700" dirty="0">
                <a:solidFill>
                  <a:schemeClr val="tx1"/>
                </a:solidFill>
              </a:rPr>
              <a:t> </a:t>
            </a:r>
            <a:endParaRPr kumimoji="1" lang="en-US" altLang="ko-KR" sz="17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700" dirty="0">
                <a:solidFill>
                  <a:schemeClr val="tx1"/>
                </a:solidFill>
              </a:rPr>
              <a:t>대부분의 카메라는 획득한영상을 </a:t>
            </a:r>
            <a:r>
              <a:rPr kumimoji="1" lang="en-US" altLang="ko-KR" sz="1700" dirty="0">
                <a:solidFill>
                  <a:schemeClr val="tx1"/>
                </a:solidFill>
              </a:rPr>
              <a:t>RGB</a:t>
            </a:r>
            <a:r>
              <a:rPr kumimoji="1" lang="ko-KR" altLang="en-US" sz="1700" dirty="0">
                <a:solidFill>
                  <a:schemeClr val="tx1"/>
                </a:solidFill>
              </a:rPr>
              <a:t>모델로표현한다</a:t>
            </a:r>
            <a:r>
              <a:rPr kumimoji="1" lang="en-US" altLang="ko-KR" sz="1700" dirty="0">
                <a:solidFill>
                  <a:schemeClr val="tx1"/>
                </a:solidFill>
              </a:rPr>
              <a:t>.</a:t>
            </a:r>
            <a:r>
              <a:rPr kumimoji="1" lang="ko-KR" altLang="en-US" sz="1700" dirty="0">
                <a:solidFill>
                  <a:schemeClr val="tx1"/>
                </a:solidFill>
              </a:rPr>
              <a:t> </a:t>
            </a:r>
            <a:endParaRPr kumimoji="1" lang="en-US" altLang="ko-KR" sz="17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700" dirty="0">
                <a:solidFill>
                  <a:schemeClr val="tx1"/>
                </a:solidFill>
              </a:rPr>
              <a:t>컴퓨터 비전은 이 모델을 세장의 영상으로 나타낸다</a:t>
            </a:r>
            <a:r>
              <a:rPr kumimoji="1" lang="en-US" altLang="ko-KR" sz="1700" dirty="0">
                <a:solidFill>
                  <a:schemeClr val="tx1"/>
                </a:solidFill>
              </a:rPr>
              <a:t>.</a:t>
            </a:r>
            <a:r>
              <a:rPr kumimoji="1" lang="ko-KR" altLang="en-US" sz="1700" dirty="0">
                <a:solidFill>
                  <a:schemeClr val="tx1"/>
                </a:solidFill>
              </a:rPr>
              <a:t>  </a:t>
            </a:r>
            <a:endParaRPr kumimoji="1" lang="en-US" altLang="ko-KR" sz="17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700" dirty="0">
                <a:solidFill>
                  <a:schemeClr val="tx1"/>
                </a:solidFill>
              </a:rPr>
              <a:t>빨간색 양말은 </a:t>
            </a:r>
            <a:r>
              <a:rPr kumimoji="1" lang="en-US" altLang="ko-KR" sz="1700" dirty="0">
                <a:solidFill>
                  <a:schemeClr val="tx1"/>
                </a:solidFill>
              </a:rPr>
              <a:t>R</a:t>
            </a:r>
            <a:r>
              <a:rPr kumimoji="1" lang="ko-KR" altLang="en-US" sz="1700" dirty="0">
                <a:solidFill>
                  <a:schemeClr val="tx1"/>
                </a:solidFill>
              </a:rPr>
              <a:t>영상에서 밝은 명암을 갖지만 </a:t>
            </a:r>
            <a:r>
              <a:rPr kumimoji="1" lang="en-US" altLang="ko-KR" sz="1700" dirty="0">
                <a:solidFill>
                  <a:schemeClr val="tx1"/>
                </a:solidFill>
              </a:rPr>
              <a:t>G</a:t>
            </a:r>
            <a:r>
              <a:rPr kumimoji="1" lang="ko-KR" altLang="en-US" sz="1700" dirty="0">
                <a:solidFill>
                  <a:schemeClr val="tx1"/>
                </a:solidFill>
              </a:rPr>
              <a:t>와 </a:t>
            </a:r>
            <a:r>
              <a:rPr kumimoji="1" lang="en-US" altLang="ko-KR" sz="1700" dirty="0">
                <a:solidFill>
                  <a:schemeClr val="tx1"/>
                </a:solidFill>
              </a:rPr>
              <a:t>B</a:t>
            </a:r>
            <a:r>
              <a:rPr kumimoji="1" lang="ko-KR" altLang="en-US" sz="1700" dirty="0">
                <a:solidFill>
                  <a:schemeClr val="tx1"/>
                </a:solidFill>
              </a:rPr>
              <a:t>에서는 어둡게 나타난다</a:t>
            </a:r>
            <a:r>
              <a:rPr kumimoji="1" lang="en-US" altLang="ko-KR" sz="1700" dirty="0">
                <a:solidFill>
                  <a:schemeClr val="tx1"/>
                </a:solidFill>
              </a:rPr>
              <a:t>.</a:t>
            </a:r>
            <a:r>
              <a:rPr kumimoji="1" lang="ko-KR" altLang="en-US" sz="17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3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RGB </a:t>
            </a:r>
            <a:r>
              <a:rPr kumimoji="1" lang="en-US" altLang="ko-KR" dirty="0" smtClean="0">
                <a:sym typeface="Wingdings"/>
              </a:rPr>
              <a:t> HSI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242" y="1874517"/>
            <a:ext cx="9218676" cy="46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9371" y="239843"/>
            <a:ext cx="5681272" cy="6445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dirty="0" smtClean="0"/>
              <a:t>#</a:t>
            </a:r>
            <a:r>
              <a:rPr lang="en-US" altLang="ko-KR" sz="1300" dirty="0"/>
              <a:t>include &lt;</a:t>
            </a:r>
            <a:r>
              <a:rPr lang="en-US" altLang="ko-KR" sz="1300" dirty="0" err="1"/>
              <a:t>iostream</a:t>
            </a:r>
            <a:r>
              <a:rPr lang="en-US" altLang="ko-KR" sz="1300" dirty="0" smtClean="0"/>
              <a:t>&gt; #</a:t>
            </a:r>
            <a:r>
              <a:rPr lang="en-US" altLang="ko-KR" sz="1300" dirty="0"/>
              <a:t>include &lt;opencv2/</a:t>
            </a:r>
            <a:r>
              <a:rPr lang="en-US" altLang="ko-KR" sz="1300" dirty="0" err="1"/>
              <a:t>core.hpp</a:t>
            </a:r>
            <a:r>
              <a:rPr lang="en-US" altLang="ko-KR" sz="1300" dirty="0"/>
              <a:t>&gt;</a:t>
            </a:r>
          </a:p>
          <a:p>
            <a:pPr marL="0" indent="0">
              <a:buNone/>
            </a:pPr>
            <a:r>
              <a:rPr lang="en-US" altLang="ko-KR" sz="1300" dirty="0"/>
              <a:t>#include &lt;opencv2/</a:t>
            </a:r>
            <a:r>
              <a:rPr lang="en-US" altLang="ko-KR" sz="1300" dirty="0" err="1"/>
              <a:t>highgui.hpp</a:t>
            </a:r>
            <a:r>
              <a:rPr lang="en-US" altLang="ko-KR" sz="1300" dirty="0" smtClean="0"/>
              <a:t>&gt; #</a:t>
            </a:r>
            <a:r>
              <a:rPr lang="en-US" altLang="ko-KR" sz="1300" dirty="0"/>
              <a:t>include &lt;opencv2/</a:t>
            </a:r>
            <a:r>
              <a:rPr lang="en-US" altLang="ko-KR" sz="1300" dirty="0" err="1"/>
              <a:t>imgproc.hpp</a:t>
            </a:r>
            <a:r>
              <a:rPr lang="en-US" altLang="ko-KR" sz="1300" dirty="0"/>
              <a:t>&gt;</a:t>
            </a:r>
          </a:p>
          <a:p>
            <a:pPr marL="0" indent="0">
              <a:buNone/>
            </a:pPr>
            <a:r>
              <a:rPr lang="en-US" altLang="ko-KR" sz="1300" dirty="0"/>
              <a:t>#include &lt;opencv2/</a:t>
            </a:r>
            <a:r>
              <a:rPr lang="en-US" altLang="ko-KR" sz="1300" dirty="0" err="1"/>
              <a:t>opencv.hpp</a:t>
            </a:r>
            <a:r>
              <a:rPr lang="en-US" altLang="ko-KR" sz="1300" dirty="0"/>
              <a:t>&gt;</a:t>
            </a:r>
          </a:p>
          <a:p>
            <a:pPr marL="0" indent="0">
              <a:buNone/>
            </a:pPr>
            <a:r>
              <a:rPr lang="en-US" altLang="ko-KR" sz="1300" dirty="0"/>
              <a:t>using namespace cv;</a:t>
            </a:r>
          </a:p>
          <a:p>
            <a:pPr marL="0" indent="0">
              <a:buNone/>
            </a:pPr>
            <a:r>
              <a:rPr lang="en-US" altLang="ko-KR" sz="1300" dirty="0"/>
              <a:t>using namespace </a:t>
            </a:r>
            <a:r>
              <a:rPr lang="en-US" altLang="ko-KR" sz="1300" dirty="0" err="1"/>
              <a:t>std</a:t>
            </a:r>
            <a:r>
              <a:rPr lang="en-US" altLang="ko-KR" sz="1300" dirty="0"/>
              <a:t>;</a:t>
            </a:r>
          </a:p>
          <a:p>
            <a:pPr marL="0" indent="0">
              <a:buNone/>
            </a:pPr>
            <a:r>
              <a:rPr lang="en-US" altLang="ko-KR" sz="1300" dirty="0" err="1" smtClean="0"/>
              <a:t>int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main</a:t>
            </a:r>
            <a:r>
              <a:rPr lang="en-US" altLang="ko-KR" sz="1300" dirty="0" smtClean="0"/>
              <a:t>(){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    Mat </a:t>
            </a:r>
            <a:r>
              <a:rPr lang="en-US" altLang="ko-KR" sz="1300" dirty="0" err="1"/>
              <a:t>src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imread</a:t>
            </a:r>
            <a:r>
              <a:rPr lang="en-US" altLang="ko-KR" sz="1300" dirty="0"/>
              <a:t>("/Users/Dani/Desktop/photo/hanul.jpg",1);</a:t>
            </a:r>
          </a:p>
          <a:p>
            <a:pPr marL="0" indent="0">
              <a:buNone/>
            </a:pPr>
            <a:r>
              <a:rPr lang="en-US" altLang="ko-KR" sz="1300" dirty="0"/>
              <a:t>    if(</a:t>
            </a:r>
            <a:r>
              <a:rPr lang="en-US" altLang="ko-KR" sz="1300" dirty="0" err="1"/>
              <a:t>src.empty</a:t>
            </a:r>
            <a:r>
              <a:rPr lang="en-US" altLang="ko-KR" sz="1300" dirty="0"/>
              <a:t>())</a:t>
            </a:r>
          </a:p>
          <a:p>
            <a:pPr marL="0" indent="0">
              <a:buNone/>
            </a:pPr>
            <a:r>
              <a:rPr lang="en-US" altLang="ko-KR" sz="1300" dirty="0"/>
              <a:t>        </a:t>
            </a:r>
            <a:r>
              <a:rPr lang="en-US" altLang="ko-KR" sz="1300" dirty="0" err="1"/>
              <a:t>cerr</a:t>
            </a:r>
            <a:r>
              <a:rPr lang="en-US" altLang="ko-KR" sz="1300" dirty="0"/>
              <a:t> &lt;&lt; "Error: Loading image" &lt;&lt; </a:t>
            </a:r>
            <a:r>
              <a:rPr lang="en-US" altLang="ko-KR" sz="1300" dirty="0" err="1"/>
              <a:t>endl</a:t>
            </a:r>
            <a:r>
              <a:rPr lang="en-US" altLang="ko-KR" sz="1300" dirty="0"/>
              <a:t>;</a:t>
            </a:r>
          </a:p>
          <a:p>
            <a:pPr marL="0" indent="0">
              <a:buNone/>
            </a:pPr>
            <a:r>
              <a:rPr lang="en-US" altLang="ko-KR" sz="1300" dirty="0"/>
              <a:t>    Mat </a:t>
            </a:r>
            <a:r>
              <a:rPr lang="en-US" altLang="ko-KR" sz="1300" dirty="0" err="1"/>
              <a:t>hsi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src.rows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src.cols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src.type</a:t>
            </a:r>
            <a:r>
              <a:rPr lang="en-US" altLang="ko-KR" sz="1300" dirty="0"/>
              <a:t>());</a:t>
            </a:r>
          </a:p>
          <a:p>
            <a:pPr marL="0" indent="0">
              <a:buNone/>
            </a:pPr>
            <a:r>
              <a:rPr lang="en-US" altLang="ko-KR" sz="1300" dirty="0"/>
              <a:t>    float r, g, b, h = 0, s, in</a:t>
            </a:r>
            <a:r>
              <a:rPr lang="en-US" altLang="ko-KR" sz="1300" dirty="0" smtClean="0"/>
              <a:t>;</a:t>
            </a:r>
            <a:r>
              <a:rPr lang="en-US" altLang="ko-KR" sz="1300" dirty="0"/>
              <a:t>    </a:t>
            </a:r>
          </a:p>
          <a:p>
            <a:pPr marL="0" indent="0">
              <a:buNone/>
            </a:pPr>
            <a:r>
              <a:rPr lang="en-US" altLang="ko-KR" sz="1300" dirty="0"/>
              <a:t>    for(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= 0;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&lt; </a:t>
            </a:r>
            <a:r>
              <a:rPr lang="en-US" altLang="ko-KR" sz="1300" dirty="0" err="1"/>
              <a:t>src.rows</a:t>
            </a:r>
            <a:r>
              <a:rPr lang="en-US" altLang="ko-KR" sz="1300" dirty="0"/>
              <a:t>; </a:t>
            </a:r>
            <a:r>
              <a:rPr lang="en-US" altLang="ko-KR" sz="1300" dirty="0" err="1"/>
              <a:t>i</a:t>
            </a:r>
            <a:r>
              <a:rPr lang="en-US" altLang="ko-KR" sz="1300" dirty="0" smtClean="0"/>
              <a:t>++){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        for(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j = 0; j &lt; </a:t>
            </a:r>
            <a:r>
              <a:rPr lang="en-US" altLang="ko-KR" sz="1300" dirty="0" err="1"/>
              <a:t>src.cols</a:t>
            </a:r>
            <a:r>
              <a:rPr lang="en-US" altLang="ko-KR" sz="1300" dirty="0"/>
              <a:t>; </a:t>
            </a:r>
            <a:r>
              <a:rPr lang="en-US" altLang="ko-KR" sz="1300" dirty="0" err="1"/>
              <a:t>j</a:t>
            </a:r>
            <a:r>
              <a:rPr lang="en-US" altLang="ko-KR" sz="1300" dirty="0" err="1" smtClean="0"/>
              <a:t>++</a:t>
            </a:r>
            <a:r>
              <a:rPr lang="en-US" altLang="ko-KR" sz="1300" dirty="0" smtClean="0"/>
              <a:t>){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            b = </a:t>
            </a:r>
            <a:r>
              <a:rPr lang="en-US" altLang="ko-KR" sz="1300" dirty="0" err="1"/>
              <a:t>src.at</a:t>
            </a:r>
            <a:r>
              <a:rPr lang="en-US" altLang="ko-KR" sz="1300" dirty="0"/>
              <a:t>&lt;Vec3b&gt;(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, j)[0];</a:t>
            </a:r>
          </a:p>
          <a:p>
            <a:pPr marL="0" indent="0">
              <a:buNone/>
            </a:pPr>
            <a:r>
              <a:rPr lang="en-US" altLang="ko-KR" sz="1300" dirty="0"/>
              <a:t>            g = </a:t>
            </a:r>
            <a:r>
              <a:rPr lang="en-US" altLang="ko-KR" sz="1300" dirty="0" err="1"/>
              <a:t>src.at</a:t>
            </a:r>
            <a:r>
              <a:rPr lang="en-US" altLang="ko-KR" sz="1300" dirty="0"/>
              <a:t>&lt;Vec3b&gt;(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, j)[1];</a:t>
            </a:r>
          </a:p>
          <a:p>
            <a:pPr marL="0" indent="0">
              <a:buNone/>
            </a:pPr>
            <a:r>
              <a:rPr lang="en-US" altLang="ko-KR" sz="1300" dirty="0"/>
              <a:t>            r = </a:t>
            </a:r>
            <a:r>
              <a:rPr lang="en-US" altLang="ko-KR" sz="1300" dirty="0" err="1"/>
              <a:t>src.at</a:t>
            </a:r>
            <a:r>
              <a:rPr lang="en-US" altLang="ko-KR" sz="1300" dirty="0"/>
              <a:t>&lt;Vec3b&gt;(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, j)[2</a:t>
            </a:r>
            <a:r>
              <a:rPr lang="en-US" altLang="ko-KR" sz="1300" dirty="0" smtClean="0"/>
              <a:t>];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            in = (b + g + r) / 3;</a:t>
            </a:r>
          </a:p>
          <a:p>
            <a:pPr marL="0" indent="0">
              <a:buNone/>
            </a:pPr>
            <a:r>
              <a:rPr lang="en-US" altLang="ko-KR" sz="1300" dirty="0"/>
              <a:t> 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          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min_val</a:t>
            </a:r>
            <a:r>
              <a:rPr lang="en-US" altLang="ko-KR" sz="1300" dirty="0"/>
              <a:t> = 0;</a:t>
            </a:r>
          </a:p>
          <a:p>
            <a:pPr marL="0" indent="0">
              <a:buNone/>
            </a:pPr>
            <a:r>
              <a:rPr lang="en-US" altLang="ko-KR" sz="1300" dirty="0"/>
              <a:t>            </a:t>
            </a:r>
            <a:r>
              <a:rPr lang="en-US" altLang="ko-KR" sz="1300" dirty="0" err="1"/>
              <a:t>min_val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std</a:t>
            </a:r>
            <a:r>
              <a:rPr lang="en-US" altLang="ko-KR" sz="1300" dirty="0"/>
              <a:t>::min(r, </a:t>
            </a:r>
            <a:r>
              <a:rPr lang="en-US" altLang="ko-KR" sz="1300" dirty="0" err="1"/>
              <a:t>std</a:t>
            </a:r>
            <a:r>
              <a:rPr lang="en-US" altLang="ko-KR" sz="1300" dirty="0"/>
              <a:t>::min(</a:t>
            </a:r>
            <a:r>
              <a:rPr lang="en-US" altLang="ko-KR" sz="1300" dirty="0" err="1"/>
              <a:t>b,g</a:t>
            </a:r>
            <a:r>
              <a:rPr lang="en-US" altLang="ko-KR" sz="1300" dirty="0"/>
              <a:t>));</a:t>
            </a:r>
          </a:p>
          <a:p>
            <a:pPr marL="0" indent="0">
              <a:buNone/>
            </a:pPr>
            <a:r>
              <a:rPr lang="en-US" altLang="ko-KR" sz="1300" dirty="0"/>
              <a:t> 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          s = 1 - 3*(</a:t>
            </a:r>
            <a:r>
              <a:rPr lang="en-US" altLang="ko-KR" sz="1300" dirty="0" err="1"/>
              <a:t>min_val</a:t>
            </a:r>
            <a:r>
              <a:rPr lang="en-US" altLang="ko-KR" sz="1300" dirty="0"/>
              <a:t>/(b + g + r));</a:t>
            </a:r>
          </a:p>
          <a:p>
            <a:pPr marL="0" indent="0">
              <a:buNone/>
            </a:pPr>
            <a:r>
              <a:rPr lang="en-US" altLang="ko-KR" sz="1300" dirty="0"/>
              <a:t>           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5861154" y="14990"/>
            <a:ext cx="6041033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 if(s &lt; 0.00001</a:t>
            </a:r>
            <a:r>
              <a:rPr lang="en-US" altLang="ko-KR" sz="1300" dirty="0" smtClean="0"/>
              <a:t>){</a:t>
            </a:r>
            <a:endParaRPr lang="en-US" altLang="ko-KR" sz="1300" dirty="0"/>
          </a:p>
          <a:p>
            <a:r>
              <a:rPr lang="en-US" altLang="ko-KR" sz="1300" dirty="0"/>
              <a:t>                s = 0</a:t>
            </a:r>
            <a:r>
              <a:rPr lang="en-US" altLang="ko-KR" sz="1300" dirty="0" smtClean="0"/>
              <a:t>;</a:t>
            </a:r>
          </a:p>
          <a:p>
            <a:r>
              <a:rPr lang="en-US" altLang="ko-KR" sz="1300" dirty="0"/>
              <a:t>    </a:t>
            </a:r>
            <a:r>
              <a:rPr lang="en-US" altLang="ko-KR" sz="1300" dirty="0" smtClean="0"/>
              <a:t>}</a:t>
            </a:r>
          </a:p>
          <a:p>
            <a:r>
              <a:rPr lang="en-US" altLang="ko-KR" sz="1300" dirty="0" smtClean="0"/>
              <a:t>else </a:t>
            </a:r>
            <a:r>
              <a:rPr lang="en-US" altLang="ko-KR" sz="1300" dirty="0"/>
              <a:t>if(s &gt; 0.99999){</a:t>
            </a:r>
          </a:p>
          <a:p>
            <a:r>
              <a:rPr lang="en-US" altLang="ko-KR" sz="1300" dirty="0"/>
              <a:t>                s = 1;</a:t>
            </a:r>
          </a:p>
          <a:p>
            <a:r>
              <a:rPr lang="en-US" altLang="ko-KR" sz="1300" dirty="0"/>
              <a:t>            }</a:t>
            </a:r>
          </a:p>
          <a:p>
            <a:r>
              <a:rPr lang="en-US" altLang="ko-KR" sz="1300" dirty="0"/>
              <a:t>            </a:t>
            </a:r>
          </a:p>
          <a:p>
            <a:r>
              <a:rPr lang="en-US" altLang="ko-KR" sz="1300" dirty="0"/>
              <a:t>            if(s != 0)</a:t>
            </a:r>
          </a:p>
          <a:p>
            <a:r>
              <a:rPr lang="en-US" altLang="ko-KR" sz="1300" dirty="0"/>
              <a:t>            {</a:t>
            </a:r>
          </a:p>
          <a:p>
            <a:r>
              <a:rPr lang="en-US" altLang="ko-KR" sz="1300" dirty="0"/>
              <a:t>                h = 0.5 * ((r - g) + (r - b)) / </a:t>
            </a:r>
            <a:r>
              <a:rPr lang="en-US" altLang="ko-KR" sz="1300" dirty="0" err="1"/>
              <a:t>sqrt</a:t>
            </a:r>
            <a:r>
              <a:rPr lang="en-US" altLang="ko-KR" sz="1300" dirty="0"/>
              <a:t>(((r - g)*(r - g)) + ((r - b)*(g - b)));</a:t>
            </a:r>
          </a:p>
          <a:p>
            <a:r>
              <a:rPr lang="en-US" altLang="ko-KR" sz="1300" dirty="0"/>
              <a:t>                h = </a:t>
            </a:r>
            <a:r>
              <a:rPr lang="en-US" altLang="ko-KR" sz="1300" dirty="0" err="1"/>
              <a:t>acos</a:t>
            </a:r>
            <a:r>
              <a:rPr lang="en-US" altLang="ko-KR" sz="1300" dirty="0"/>
              <a:t>(h);</a:t>
            </a:r>
          </a:p>
          <a:p>
            <a:r>
              <a:rPr lang="en-US" altLang="ko-KR" sz="1300" dirty="0"/>
              <a:t>                </a:t>
            </a:r>
          </a:p>
          <a:p>
            <a:r>
              <a:rPr lang="en-US" altLang="ko-KR" sz="1300" dirty="0"/>
              <a:t>                if(b &lt;= g)</a:t>
            </a:r>
          </a:p>
          <a:p>
            <a:r>
              <a:rPr lang="en-US" altLang="ko-KR" sz="1300" dirty="0"/>
              <a:t>                {</a:t>
            </a:r>
          </a:p>
          <a:p>
            <a:r>
              <a:rPr lang="en-US" altLang="ko-KR" sz="1300" dirty="0"/>
              <a:t>                    h = h;</a:t>
            </a:r>
          </a:p>
          <a:p>
            <a:r>
              <a:rPr lang="en-US" altLang="ko-KR" sz="1300" dirty="0"/>
              <a:t>                } else{</a:t>
            </a:r>
          </a:p>
          <a:p>
            <a:r>
              <a:rPr lang="en-US" altLang="ko-KR" sz="1300" dirty="0"/>
              <a:t>                    h = ((360 * 3.14159265) / 180.0) - h;</a:t>
            </a:r>
          </a:p>
          <a:p>
            <a:r>
              <a:rPr lang="en-US" altLang="ko-KR" sz="1300" dirty="0"/>
              <a:t>                }</a:t>
            </a:r>
          </a:p>
          <a:p>
            <a:r>
              <a:rPr lang="en-US" altLang="ko-KR" sz="1300" dirty="0"/>
              <a:t>            }</a:t>
            </a:r>
          </a:p>
          <a:p>
            <a:r>
              <a:rPr lang="en-US" altLang="ko-KR" sz="1300" dirty="0"/>
              <a:t>            </a:t>
            </a:r>
          </a:p>
          <a:p>
            <a:r>
              <a:rPr lang="en-US" altLang="ko-KR" sz="1300" dirty="0"/>
              <a:t>            </a:t>
            </a:r>
            <a:r>
              <a:rPr lang="en-US" altLang="ko-KR" sz="1300" dirty="0" err="1"/>
              <a:t>hsi.at</a:t>
            </a:r>
            <a:r>
              <a:rPr lang="en-US" altLang="ko-KR" sz="1300" dirty="0"/>
              <a:t>&lt;Vec3b&gt;(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, j)[0] = (h * 180) / 3.14159265;</a:t>
            </a:r>
          </a:p>
          <a:p>
            <a:r>
              <a:rPr lang="en-US" altLang="ko-KR" sz="1300" dirty="0"/>
              <a:t>            </a:t>
            </a:r>
            <a:r>
              <a:rPr lang="en-US" altLang="ko-KR" sz="1300" dirty="0" err="1"/>
              <a:t>hsi.at</a:t>
            </a:r>
            <a:r>
              <a:rPr lang="en-US" altLang="ko-KR" sz="1300" dirty="0"/>
              <a:t>&lt;Vec3b&gt;(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, j)[1] = s*100;</a:t>
            </a:r>
          </a:p>
          <a:p>
            <a:r>
              <a:rPr lang="en-US" altLang="ko-KR" sz="1300" dirty="0"/>
              <a:t>            </a:t>
            </a:r>
            <a:r>
              <a:rPr lang="en-US" altLang="ko-KR" sz="1300" dirty="0" err="1"/>
              <a:t>hsi.at</a:t>
            </a:r>
            <a:r>
              <a:rPr lang="en-US" altLang="ko-KR" sz="1300" dirty="0"/>
              <a:t>&lt;Vec3b&gt;(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, j)[2] = in;</a:t>
            </a:r>
          </a:p>
          <a:p>
            <a:r>
              <a:rPr lang="en-US" altLang="ko-KR" sz="1300" dirty="0"/>
              <a:t>        }</a:t>
            </a:r>
          </a:p>
          <a:p>
            <a:r>
              <a:rPr lang="en-US" altLang="ko-KR" sz="1300" dirty="0"/>
              <a:t>    }</a:t>
            </a:r>
          </a:p>
          <a:p>
            <a:r>
              <a:rPr lang="en-US" altLang="ko-KR" sz="1300" dirty="0"/>
              <a:t>    </a:t>
            </a:r>
          </a:p>
          <a:p>
            <a:r>
              <a:rPr lang="en-US" altLang="ko-KR" sz="1300" dirty="0"/>
              <a:t>    </a:t>
            </a:r>
            <a:r>
              <a:rPr lang="en-US" altLang="ko-KR" sz="1300" dirty="0" err="1"/>
              <a:t>namedWindow</a:t>
            </a:r>
            <a:r>
              <a:rPr lang="en-US" altLang="ko-KR" sz="1300" dirty="0"/>
              <a:t>("RGB image", CV_WINDOW_AUTOSIZE);</a:t>
            </a:r>
          </a:p>
          <a:p>
            <a:r>
              <a:rPr lang="en-US" altLang="ko-KR" sz="1300" dirty="0"/>
              <a:t>    </a:t>
            </a:r>
            <a:r>
              <a:rPr lang="en-US" altLang="ko-KR" sz="1300" dirty="0" err="1"/>
              <a:t>namedWindow</a:t>
            </a:r>
            <a:r>
              <a:rPr lang="en-US" altLang="ko-KR" sz="1300" dirty="0"/>
              <a:t>("HSI image", CV_WINDOW_AUTOSIZE);</a:t>
            </a:r>
          </a:p>
          <a:p>
            <a:r>
              <a:rPr lang="en-US" altLang="ko-KR" sz="1300" dirty="0"/>
              <a:t>    </a:t>
            </a:r>
          </a:p>
          <a:p>
            <a:r>
              <a:rPr lang="en-US" altLang="ko-KR" sz="1300" dirty="0"/>
              <a:t>    </a:t>
            </a:r>
            <a:r>
              <a:rPr lang="en-US" altLang="ko-KR" sz="1300" dirty="0" err="1"/>
              <a:t>imshow</a:t>
            </a:r>
            <a:r>
              <a:rPr lang="en-US" altLang="ko-KR" sz="1300" dirty="0"/>
              <a:t>("RGB image", </a:t>
            </a:r>
            <a:r>
              <a:rPr lang="en-US" altLang="ko-KR" sz="1300" dirty="0" err="1"/>
              <a:t>src</a:t>
            </a:r>
            <a:r>
              <a:rPr lang="en-US" altLang="ko-KR" sz="1300" dirty="0"/>
              <a:t>);</a:t>
            </a:r>
          </a:p>
          <a:p>
            <a:r>
              <a:rPr lang="en-US" altLang="ko-KR" sz="1300" dirty="0"/>
              <a:t>    </a:t>
            </a:r>
            <a:r>
              <a:rPr lang="en-US" altLang="ko-KR" sz="1300" dirty="0" err="1"/>
              <a:t>imshow</a:t>
            </a:r>
            <a:r>
              <a:rPr lang="en-US" altLang="ko-KR" sz="1300" dirty="0"/>
              <a:t>("HSI image", </a:t>
            </a:r>
            <a:r>
              <a:rPr lang="en-US" altLang="ko-KR" sz="1300" dirty="0" err="1"/>
              <a:t>hsi</a:t>
            </a:r>
            <a:r>
              <a:rPr lang="en-US" altLang="ko-KR" sz="1300" dirty="0" smtClean="0"/>
              <a:t>);</a:t>
            </a:r>
            <a:endParaRPr lang="en-US" altLang="ko-KR" sz="1300" dirty="0"/>
          </a:p>
          <a:p>
            <a:r>
              <a:rPr lang="en-US" altLang="ko-KR" sz="1300" dirty="0"/>
              <a:t>    </a:t>
            </a:r>
            <a:r>
              <a:rPr lang="en-US" altLang="ko-KR" sz="1300" dirty="0" err="1"/>
              <a:t>waitKey</a:t>
            </a:r>
            <a:r>
              <a:rPr lang="en-US" altLang="ko-KR" sz="1300" dirty="0"/>
              <a:t>(0);</a:t>
            </a:r>
          </a:p>
          <a:p>
            <a:r>
              <a:rPr lang="en-US" altLang="ko-KR" sz="1300" dirty="0"/>
              <a:t>    return 0;</a:t>
            </a:r>
          </a:p>
          <a:p>
            <a:r>
              <a:rPr lang="en-US" altLang="ko-KR" sz="1300" dirty="0" smtClean="0"/>
              <a:t>}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9943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배지</Template>
  <TotalTime>1376</TotalTime>
  <Words>325</Words>
  <Application>Microsoft Macintosh PowerPoint</Application>
  <PresentationFormat>와이드스크린</PresentationFormat>
  <Paragraphs>81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휴먼매직체</vt:lpstr>
      <vt:lpstr>Gill Sans MT</vt:lpstr>
      <vt:lpstr>Impact</vt:lpstr>
      <vt:lpstr>Wingdings</vt:lpstr>
      <vt:lpstr>Arial</vt:lpstr>
      <vt:lpstr>TF10001024</vt:lpstr>
      <vt:lpstr>111Coding openCV</vt:lpstr>
      <vt:lpstr>저번시간 복습</vt:lpstr>
      <vt:lpstr>RGB vs HSI</vt:lpstr>
      <vt:lpstr>HsI 모델</vt:lpstr>
      <vt:lpstr>RGB 모델</vt:lpstr>
      <vt:lpstr>RGB  HSI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111Coding openCV</dc:title>
  <dc:subject/>
  <dc:creator>Microsoft Office 사용자</dc:creator>
  <cp:keywords/>
  <dc:description/>
  <cp:lastModifiedBy>Microsoft Office 사용자</cp:lastModifiedBy>
  <cp:revision>9</cp:revision>
  <dcterms:created xsi:type="dcterms:W3CDTF">2017-03-03T05:58:38Z</dcterms:created>
  <dcterms:modified xsi:type="dcterms:W3CDTF">2017-03-04T04:54:44Z</dcterms:modified>
  <cp:category/>
</cp:coreProperties>
</file>