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705"/>
  </p:normalViewPr>
  <p:slideViewPr>
    <p:cSldViewPr snapToGrid="0" snapToObjects="1">
      <p:cViewPr varScale="1">
        <p:scale>
          <a:sx n="58" d="100"/>
          <a:sy n="58" d="100"/>
        </p:scale>
        <p:origin x="224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E3408-15E6-1F45-BAA4-028E207D6E3E}" type="datetimeFigureOut">
              <a:rPr kumimoji="1" lang="ko-KR" altLang="en-US" smtClean="0"/>
              <a:t>2016. 12. 31.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A0A1-16F9-DE47-A054-2D099AE4DE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10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EF1-A367-C64E-A32B-BC81A40F7AAE}" type="datetimeFigureOut">
              <a:rPr kumimoji="1" lang="ko-KR" altLang="en-US" smtClean="0"/>
              <a:t>2016. 12. 30.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E7D4-2A1F-C84F-96A9-CFBBEE9BA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1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EF1-A367-C64E-A32B-BC81A40F7AAE}" type="datetimeFigureOut">
              <a:rPr kumimoji="1" lang="ko-KR" altLang="en-US" smtClean="0"/>
              <a:t>2016. 12. 30.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E7D4-2A1F-C84F-96A9-CFBBEE9BA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665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EF1-A367-C64E-A32B-BC81A40F7AAE}" type="datetimeFigureOut">
              <a:rPr kumimoji="1" lang="ko-KR" altLang="en-US" smtClean="0"/>
              <a:t>2016. 12. 30.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E7D4-2A1F-C84F-96A9-CFBBEE9BA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366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EF1-A367-C64E-A32B-BC81A40F7AAE}" type="datetimeFigureOut">
              <a:rPr kumimoji="1" lang="ko-KR" altLang="en-US" smtClean="0"/>
              <a:t>2016. 12. 30.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E7D4-2A1F-C84F-96A9-CFBBEE9BA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164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EF1-A367-C64E-A32B-BC81A40F7AAE}" type="datetimeFigureOut">
              <a:rPr kumimoji="1" lang="ko-KR" altLang="en-US" smtClean="0"/>
              <a:t>2016. 12. 30.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E7D4-2A1F-C84F-96A9-CFBBEE9BA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3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EF1-A367-C64E-A32B-BC81A40F7AAE}" type="datetimeFigureOut">
              <a:rPr kumimoji="1" lang="ko-KR" altLang="en-US" smtClean="0"/>
              <a:t>2016. 12. 30.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E7D4-2A1F-C84F-96A9-CFBBEE9BA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04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EF1-A367-C64E-A32B-BC81A40F7AAE}" type="datetimeFigureOut">
              <a:rPr kumimoji="1" lang="ko-KR" altLang="en-US" smtClean="0"/>
              <a:t>2016. 12. 30.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E7D4-2A1F-C84F-96A9-CFBBEE9BA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423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EF1-A367-C64E-A32B-BC81A40F7AAE}" type="datetimeFigureOut">
              <a:rPr kumimoji="1" lang="ko-KR" altLang="en-US" smtClean="0"/>
              <a:t>2016. 12. 30.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E7D4-2A1F-C84F-96A9-CFBBEE9BA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212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EF1-A367-C64E-A32B-BC81A40F7AAE}" type="datetimeFigureOut">
              <a:rPr kumimoji="1" lang="ko-KR" altLang="en-US" smtClean="0"/>
              <a:t>2016. 12. 30.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E7D4-2A1F-C84F-96A9-CFBBEE9BA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024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EF1-A367-C64E-A32B-BC81A40F7AAE}" type="datetimeFigureOut">
              <a:rPr kumimoji="1" lang="ko-KR" altLang="en-US" smtClean="0"/>
              <a:t>2016. 12. 30.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E7D4-2A1F-C84F-96A9-CFBBEE9BA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922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EF1-A367-C64E-A32B-BC81A40F7AAE}" type="datetimeFigureOut">
              <a:rPr kumimoji="1" lang="ko-KR" altLang="en-US" smtClean="0"/>
              <a:t>2016. 12. 30.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E7D4-2A1F-C84F-96A9-CFBBEE9BA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898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3DEF1-A367-C64E-A32B-BC81A40F7AAE}" type="datetimeFigureOut">
              <a:rPr kumimoji="1" lang="ko-KR" altLang="en-US" smtClean="0"/>
              <a:t>2016. 12. 30.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6E7D4-2A1F-C84F-96A9-CFBBEE9BA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262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웹의 전반적인 것들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smtClean="0"/>
              <a:t>김다은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78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클라이언트 측 기술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Html</a:t>
            </a:r>
          </a:p>
          <a:p>
            <a:r>
              <a:rPr kumimoji="1" lang="en-US" altLang="ko-KR" dirty="0" smtClean="0"/>
              <a:t>CSS</a:t>
            </a:r>
          </a:p>
          <a:p>
            <a:r>
              <a:rPr kumimoji="1" lang="en-US" altLang="ko-KR" dirty="0" smtClean="0"/>
              <a:t>JavaScript</a:t>
            </a:r>
          </a:p>
          <a:p>
            <a:r>
              <a:rPr kumimoji="1" lang="en-US" altLang="ko-KR" dirty="0" smtClean="0"/>
              <a:t>JQuery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8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서버 측 기술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MySQL</a:t>
            </a:r>
          </a:p>
          <a:p>
            <a:r>
              <a:rPr kumimoji="1" lang="en-US" altLang="ko-KR" dirty="0" smtClean="0"/>
              <a:t>PHP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42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웹 개발 트렌드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Foundation for </a:t>
            </a:r>
            <a:r>
              <a:rPr lang="en-US" altLang="ko-KR" dirty="0" smtClean="0"/>
              <a:t>Apps</a:t>
            </a:r>
            <a:endParaRPr lang="en-US" altLang="ko-KR" dirty="0"/>
          </a:p>
          <a:p>
            <a:r>
              <a:rPr lang="en-US" altLang="ko-KR" dirty="0" smtClean="0"/>
              <a:t>AngularJS</a:t>
            </a:r>
            <a:r>
              <a:rPr lang="ko-KR" altLang="en-US" dirty="0"/>
              <a:t>와 </a:t>
            </a:r>
            <a:r>
              <a:rPr lang="en-US" altLang="ko-KR" dirty="0"/>
              <a:t>flexbox grid </a:t>
            </a:r>
            <a:r>
              <a:rPr lang="ko-KR" altLang="en-US" dirty="0"/>
              <a:t>프레임워크로 </a:t>
            </a:r>
            <a:r>
              <a:rPr lang="ko-KR" altLang="en-US" dirty="0" smtClean="0"/>
              <a:t>만들어진</a:t>
            </a:r>
            <a:r>
              <a:rPr lang="en-US" altLang="ko-KR" dirty="0" smtClean="0"/>
              <a:t> </a:t>
            </a:r>
            <a:r>
              <a:rPr lang="ko-KR" altLang="en-US" dirty="0" smtClean="0"/>
              <a:t>새로운 </a:t>
            </a:r>
            <a:r>
              <a:rPr lang="ko-KR" altLang="en-US" dirty="0"/>
              <a:t>싱글 페이지 앱 프레임워크 입니다</a:t>
            </a:r>
            <a:r>
              <a:rPr lang="en-US" altLang="ko-KR" dirty="0"/>
              <a:t>. 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이 프레임워크는 빠르고 쉬운 반응형 웹 앱을 만들 수 있게 해주며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개발자들이 </a:t>
            </a:r>
            <a:r>
              <a:rPr lang="ko-KR" altLang="en-US" dirty="0"/>
              <a:t>응용 프로그램에 특유의 코드를 빠르게 작성할 수 있게 해줍니다</a:t>
            </a:r>
            <a:r>
              <a:rPr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51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웹 개발 트렌드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ko-KR" altLang="en-US" dirty="0" smtClean="0"/>
              <a:t>모션 </a:t>
            </a:r>
            <a:r>
              <a:rPr kumimoji="1" lang="en-US" altLang="ko-KR" dirty="0" smtClean="0"/>
              <a:t>UI</a:t>
            </a:r>
          </a:p>
          <a:p>
            <a:r>
              <a:rPr lang="en-US" altLang="ko-KR" dirty="0" err="1" smtClean="0"/>
              <a:t>Zurb</a:t>
            </a:r>
            <a:r>
              <a:rPr lang="ko-KR" altLang="en-US" dirty="0"/>
              <a:t>의 </a:t>
            </a:r>
            <a:r>
              <a:rPr lang="en-US" altLang="ko-KR" dirty="0"/>
              <a:t>Foundation for Apps</a:t>
            </a:r>
            <a:r>
              <a:rPr lang="ko-KR" altLang="en-US" dirty="0"/>
              <a:t>의 세가지 부분 중 하나인 </a:t>
            </a:r>
            <a:r>
              <a:rPr lang="en-US" altLang="ko-KR" dirty="0"/>
              <a:t>Sass </a:t>
            </a:r>
            <a:r>
              <a:rPr lang="en-US" altLang="ko-KR" dirty="0" smtClean="0"/>
              <a:t>library.</a:t>
            </a:r>
            <a:endParaRPr lang="en-US" altLang="ko-KR" dirty="0"/>
          </a:p>
          <a:p>
            <a:r>
              <a:rPr lang="ko-KR" altLang="en-US" dirty="0"/>
              <a:t>애니메이션과 </a:t>
            </a:r>
            <a:r>
              <a:rPr lang="en-US" altLang="ko-KR" dirty="0"/>
              <a:t>CSS </a:t>
            </a:r>
            <a:r>
              <a:rPr lang="ko-KR" altLang="en-US" dirty="0"/>
              <a:t>트랜지션을 빠르게 만드는데 널리 쓰이고 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모션 </a:t>
            </a:r>
            <a:r>
              <a:rPr lang="en-US" altLang="ko-KR" dirty="0"/>
              <a:t>UI </a:t>
            </a:r>
            <a:r>
              <a:rPr lang="ko-KR" altLang="en-US" dirty="0"/>
              <a:t>덕분에 미리 정해진 모션을 이용해서 더욱 간단한 </a:t>
            </a:r>
            <a:r>
              <a:rPr lang="ko-KR" altLang="en-US" dirty="0" smtClean="0"/>
              <a:t>방법으로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앱의 </a:t>
            </a:r>
            <a:r>
              <a:rPr lang="ko-KR" altLang="en-US" dirty="0"/>
              <a:t>트랜지션을 부드럽고 다채롭게 만들 수 있습니다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모션 </a:t>
            </a:r>
            <a:r>
              <a:rPr lang="en-US" altLang="ko-KR" dirty="0"/>
              <a:t>UI</a:t>
            </a:r>
            <a:r>
              <a:rPr lang="ko-KR" altLang="en-US" dirty="0"/>
              <a:t>가 개발자들에게 가장 선호되는 라이브러리인 이유 중 </a:t>
            </a:r>
            <a:r>
              <a:rPr lang="ko-KR" altLang="en-US" dirty="0" smtClean="0"/>
              <a:t>하나는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프로토타입의 </a:t>
            </a:r>
            <a:r>
              <a:rPr lang="ko-KR" altLang="en-US" dirty="0"/>
              <a:t>애니메이션 요소가 웹사이트에 매끄럽게 섞일 수 있기 때문입니다</a:t>
            </a:r>
            <a:r>
              <a:rPr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38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웹 개발 트렌드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ko-KR" altLang="en-US" dirty="0" smtClean="0"/>
              <a:t>사이트의 광고차단</a:t>
            </a:r>
            <a:endParaRPr kumimoji="1" lang="en-US" altLang="ko-KR" dirty="0" smtClean="0"/>
          </a:p>
          <a:p>
            <a:r>
              <a:rPr lang="ko-KR" altLang="en-US" dirty="0"/>
              <a:t>온 세계에 웹사이트 소유자들은 광고 차단 플러그인 때문에 손해를 보고 있습니다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년 사이에 영국의 광고 차단은 </a:t>
            </a:r>
            <a:r>
              <a:rPr lang="en-US" altLang="ko-KR" dirty="0"/>
              <a:t>82%</a:t>
            </a:r>
            <a:r>
              <a:rPr lang="ko-KR" altLang="en-US" dirty="0"/>
              <a:t>나 증가 하였고</a:t>
            </a:r>
            <a:r>
              <a:rPr lang="en-US" altLang="ko-KR" dirty="0"/>
              <a:t>, </a:t>
            </a:r>
            <a:r>
              <a:rPr lang="ko-KR" altLang="en-US" dirty="0"/>
              <a:t>그 사용자들은 </a:t>
            </a:r>
            <a:r>
              <a:rPr lang="en-US" altLang="ko-KR" dirty="0"/>
              <a:t>1,200</a:t>
            </a:r>
            <a:r>
              <a:rPr lang="ko-KR" altLang="en-US" dirty="0"/>
              <a:t>만명에 달했습니다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광고 수입에 의존하는 작은 사이트들 뿐만 아니라 큰 미디어 출판사의 수입에도 영향을 주고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2016</a:t>
            </a:r>
            <a:r>
              <a:rPr lang="ko-KR" altLang="en-US" dirty="0"/>
              <a:t>년에는 웹사이트들이 이러한 광고차단의 영향을 줄이기 위해 노력할 것입니다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또한 광고 차단 플러그인 영향을 없애기 위한 많은 기술들이 나올 것입니다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올해에는 사이트들이 혁신적인 방법으로 사용자들에게 광고를 보여주는 것을 찾아볼 수 있을 것입니다</a:t>
            </a:r>
            <a:r>
              <a:rPr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웹 개발 트렌드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웹 크롤링</a:t>
            </a:r>
            <a:endParaRPr kumimoji="1" lang="en-US" altLang="ko-KR" dirty="0" smtClean="0"/>
          </a:p>
          <a:p>
            <a:r>
              <a:rPr lang="ko-KR" altLang="en-US" dirty="0" smtClean="0"/>
              <a:t>인터넷에 </a:t>
            </a:r>
            <a:r>
              <a:rPr lang="ko-KR" altLang="en-US" dirty="0"/>
              <a:t>있는 웹페이지를 방문해서 자료를 수집하는 일을 하는 프로그램을 말합니다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이때 </a:t>
            </a:r>
            <a:r>
              <a:rPr lang="ko-KR" altLang="en-US" dirty="0"/>
              <a:t>한 페이지만 방문하는 것이 아니라 그 페이지에 링크되어 있는 또 다른 페이지를 차례대로 방문하고 이처럼 링크를 따라 웹을 돌아다니는 모습이 마치 거미와 비슷하다고 해서 스파이더라고 부르기도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엄청난 </a:t>
            </a:r>
            <a:r>
              <a:rPr lang="ko-KR" altLang="en-US" dirty="0"/>
              <a:t>분량의 웹문서를 사람이 일일 구별해서 모으는 일은 불가능에 가깝습니다</a:t>
            </a:r>
            <a:r>
              <a:rPr lang="en-US" altLang="ko-KR" dirty="0"/>
              <a:t>. </a:t>
            </a:r>
            <a:r>
              <a:rPr lang="ko-KR" altLang="en-US" dirty="0"/>
              <a:t>때문에 웹 문서 검색에서는 사람이 일일이 하는 대신 이를 자동으로 수행해 줍니다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263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크롤링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1962"/>
            <a:ext cx="10515600" cy="53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1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095005" cy="1325563"/>
          </a:xfrm>
        </p:spPr>
        <p:txBody>
          <a:bodyPr/>
          <a:lstStyle/>
          <a:p>
            <a:r>
              <a:rPr kumimoji="1" lang="ko-KR" altLang="en-US" dirty="0" smtClean="0"/>
              <a:t>크롤링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131" y="1496292"/>
            <a:ext cx="4488874" cy="32300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scrapy.spider</a:t>
            </a:r>
            <a:r>
              <a:rPr lang="en-US" altLang="ko-KR" sz="1100" dirty="0"/>
              <a:t> import </a:t>
            </a:r>
            <a:r>
              <a:rPr lang="en-US" altLang="ko-KR" sz="1100" dirty="0" err="1"/>
              <a:t>BaseSpider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scrapy.selector</a:t>
            </a:r>
            <a:r>
              <a:rPr lang="en-US" altLang="ko-KR" sz="1100" dirty="0"/>
              <a:t> import </a:t>
            </a:r>
            <a:r>
              <a:rPr lang="en-US" altLang="ko-KR" sz="1100" dirty="0" err="1"/>
              <a:t>HtmlXPathSelector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craigslist_sample.items</a:t>
            </a:r>
            <a:r>
              <a:rPr lang="en-US" altLang="ko-KR" sz="1100" dirty="0"/>
              <a:t> import </a:t>
            </a:r>
            <a:r>
              <a:rPr lang="en-US" altLang="ko-KR" sz="1100" dirty="0" err="1"/>
              <a:t>CraigslistSampleItem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import sqlite3</a:t>
            </a:r>
          </a:p>
          <a:p>
            <a:pPr marL="0" indent="0">
              <a:buNone/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scrapy.http.request</a:t>
            </a:r>
            <a:r>
              <a:rPr lang="en-US" altLang="ko-KR" sz="1100" dirty="0"/>
              <a:t> import Request</a:t>
            </a:r>
          </a:p>
          <a:p>
            <a:pPr marL="0" indent="0">
              <a:buNone/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scrapy.http.response</a:t>
            </a:r>
            <a:r>
              <a:rPr lang="en-US" altLang="ko-KR" sz="1100" dirty="0"/>
              <a:t> import Response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#</a:t>
            </a:r>
            <a:r>
              <a:rPr lang="en-US" altLang="ko-KR" sz="1100" dirty="0" err="1"/>
              <a:t>sqlite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err="1"/>
              <a:t>db</a:t>
            </a:r>
            <a:r>
              <a:rPr lang="en-US" altLang="ko-KR" sz="1100" dirty="0"/>
              <a:t> = sqlite3.connect("</a:t>
            </a:r>
            <a:r>
              <a:rPr lang="en-US" altLang="ko-KR" sz="1100" dirty="0" err="1"/>
              <a:t>link.db</a:t>
            </a:r>
            <a:r>
              <a:rPr lang="en-US" altLang="ko-KR" sz="1100" dirty="0"/>
              <a:t>")</a:t>
            </a:r>
          </a:p>
          <a:p>
            <a:pPr marL="0" indent="0">
              <a:buNone/>
            </a:pPr>
            <a:r>
              <a:rPr lang="en-US" altLang="ko-KR" sz="1100" dirty="0"/>
              <a:t>cursor = </a:t>
            </a:r>
            <a:r>
              <a:rPr lang="en-US" altLang="ko-KR" sz="1100" dirty="0" err="1"/>
              <a:t>db.cursor</a:t>
            </a:r>
            <a:r>
              <a:rPr lang="en-US" altLang="ko-KR" sz="1100" dirty="0"/>
              <a:t>()</a:t>
            </a:r>
          </a:p>
          <a:p>
            <a:pPr marL="0" indent="0">
              <a:buNone/>
            </a:pPr>
            <a:r>
              <a:rPr lang="en-US" altLang="ko-KR" sz="1100" dirty="0" err="1"/>
              <a:t>cursor.execute</a:t>
            </a:r>
            <a:r>
              <a:rPr lang="en-US" altLang="ko-KR" sz="1100" dirty="0"/>
              <a:t>("CREATE TABLE list(root TEXT, </a:t>
            </a:r>
            <a:r>
              <a:rPr lang="en-US" altLang="ko-KR" sz="1100" dirty="0" err="1"/>
              <a:t>desti</a:t>
            </a:r>
            <a:r>
              <a:rPr lang="en-US" altLang="ko-KR" sz="1100" dirty="0"/>
              <a:t> TEXT , refer TEXT)")</a:t>
            </a:r>
          </a:p>
          <a:p>
            <a:pPr marL="0" indent="0">
              <a:buNone/>
            </a:pPr>
            <a:r>
              <a:rPr lang="en-US" altLang="ko-KR" sz="1100" dirty="0"/>
              <a:t/>
            </a:r>
            <a:br>
              <a:rPr lang="en-US" altLang="ko-KR" sz="1100" dirty="0"/>
            </a:br>
            <a:endParaRPr lang="en-US" altLang="ko-KR" sz="11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845132" y="1496292"/>
            <a:ext cx="7220198" cy="4876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class </a:t>
            </a:r>
            <a:r>
              <a:rPr lang="en-US" altLang="ko-KR" sz="1100" dirty="0" err="1" smtClean="0"/>
              <a:t>MySpider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BaseSpider</a:t>
            </a:r>
            <a:r>
              <a:rPr lang="en-US" altLang="ko-KR" sz="1100" dirty="0" smtClean="0"/>
              <a:t>):</a:t>
            </a:r>
          </a:p>
          <a:p>
            <a:pPr marL="0" indent="0">
              <a:buNone/>
            </a:pPr>
            <a:r>
              <a:rPr lang="en-US" altLang="ko-KR" sz="1100" dirty="0" smtClean="0"/>
              <a:t>    name = "</a:t>
            </a:r>
            <a:r>
              <a:rPr lang="en-US" altLang="ko-KR" sz="1100" dirty="0" err="1" smtClean="0"/>
              <a:t>kookmin</a:t>
            </a:r>
            <a:r>
              <a:rPr lang="en-US" altLang="ko-KR" sz="1100" dirty="0" smtClean="0"/>
              <a:t>"</a:t>
            </a:r>
          </a:p>
          <a:p>
            <a:pPr marL="0" indent="0">
              <a:buNone/>
            </a:pPr>
            <a:r>
              <a:rPr lang="en-US" altLang="ko-KR" sz="1100" dirty="0" smtClean="0"/>
              <a:t>    </a:t>
            </a:r>
            <a:r>
              <a:rPr lang="en-US" altLang="ko-KR" sz="1100" dirty="0" err="1" smtClean="0"/>
              <a:t>allowed_domains</a:t>
            </a:r>
            <a:r>
              <a:rPr lang="en-US" altLang="ko-KR" sz="1100" dirty="0" smtClean="0"/>
              <a:t> = ["</a:t>
            </a:r>
            <a:r>
              <a:rPr lang="en-US" altLang="ko-KR" sz="1100" dirty="0" err="1" smtClean="0"/>
              <a:t>www.kookmin.ac.kr</a:t>
            </a:r>
            <a:r>
              <a:rPr lang="en-US" altLang="ko-KR" sz="1100" dirty="0" smtClean="0"/>
              <a:t>" , "</a:t>
            </a:r>
            <a:r>
              <a:rPr lang="en-US" altLang="ko-KR" sz="1100" dirty="0" err="1" smtClean="0"/>
              <a:t>kookmin.org</a:t>
            </a:r>
            <a:r>
              <a:rPr lang="en-US" altLang="ko-KR" sz="1100" dirty="0" smtClean="0"/>
              <a:t>" , "</a:t>
            </a:r>
            <a:r>
              <a:rPr lang="en-US" altLang="ko-KR" sz="1100" dirty="0" err="1" smtClean="0"/>
              <a:t>kookmin.ac.kr</a:t>
            </a:r>
            <a:r>
              <a:rPr lang="en-US" altLang="ko-KR" sz="1100" dirty="0" smtClean="0"/>
              <a:t>"]</a:t>
            </a:r>
          </a:p>
          <a:p>
            <a:pPr marL="0" indent="0">
              <a:buNone/>
            </a:pPr>
            <a:r>
              <a:rPr lang="en-US" altLang="ko-KR" sz="1100" dirty="0" smtClean="0"/>
              <a:t>    </a:t>
            </a:r>
            <a:r>
              <a:rPr lang="en-US" altLang="ko-KR" sz="1100" dirty="0" err="1" smtClean="0"/>
              <a:t>start_urls</a:t>
            </a:r>
            <a:r>
              <a:rPr lang="en-US" altLang="ko-KR" sz="1100" dirty="0" smtClean="0"/>
              <a:t> = ["http://</a:t>
            </a:r>
            <a:r>
              <a:rPr lang="en-US" altLang="ko-KR" sz="1100" dirty="0" err="1" smtClean="0"/>
              <a:t>www.kookmin.ac.kr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home.php</a:t>
            </a:r>
            <a:r>
              <a:rPr lang="en-US" altLang="ko-KR" sz="1100" dirty="0" smtClean="0"/>
              <a:t>"]</a:t>
            </a:r>
          </a:p>
          <a:p>
            <a:pPr marL="0" indent="0">
              <a:buNone/>
            </a:pPr>
            <a:r>
              <a:rPr lang="en-US" altLang="ko-KR" sz="1100" dirty="0" smtClean="0"/>
              <a:t>    </a:t>
            </a:r>
            <a:r>
              <a:rPr lang="en-US" altLang="ko-KR" sz="1100" dirty="0" err="1" smtClean="0"/>
              <a:t>def</a:t>
            </a:r>
            <a:r>
              <a:rPr lang="en-US" altLang="ko-KR" sz="1100" dirty="0" smtClean="0"/>
              <a:t> parse(self, response):</a:t>
            </a:r>
          </a:p>
          <a:p>
            <a:pPr marL="0" indent="0">
              <a:buNone/>
            </a:pPr>
            <a:r>
              <a:rPr lang="en-US" altLang="ko-KR" sz="1100" dirty="0" smtClean="0"/>
              <a:t>        </a:t>
            </a:r>
            <a:r>
              <a:rPr lang="en-US" altLang="ko-KR" sz="1100" dirty="0" err="1" smtClean="0"/>
              <a:t>hxs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HtmlXPathSelector</a:t>
            </a:r>
            <a:r>
              <a:rPr lang="en-US" altLang="ko-KR" sz="1100" dirty="0" smtClean="0"/>
              <a:t>(response)</a:t>
            </a:r>
          </a:p>
          <a:p>
            <a:pPr marL="0" indent="0">
              <a:buNone/>
            </a:pPr>
            <a:r>
              <a:rPr lang="en-US" altLang="ko-KR" sz="1100" dirty="0" smtClean="0"/>
              <a:t>        List = </a:t>
            </a:r>
            <a:r>
              <a:rPr lang="en-US" altLang="ko-KR" sz="1100" dirty="0" err="1" smtClean="0"/>
              <a:t>hxs.xpath</a:t>
            </a:r>
            <a:r>
              <a:rPr lang="en-US" altLang="ko-KR" sz="1100" dirty="0" smtClean="0"/>
              <a:t>('//@</a:t>
            </a:r>
            <a:r>
              <a:rPr lang="en-US" altLang="ko-KR" sz="1100" dirty="0" err="1" smtClean="0"/>
              <a:t>href</a:t>
            </a:r>
            <a:r>
              <a:rPr lang="en-US" altLang="ko-KR" sz="1100" dirty="0" smtClean="0"/>
              <a:t>').extract()</a:t>
            </a:r>
          </a:p>
          <a:p>
            <a:pPr marL="0" indent="0">
              <a:buNone/>
            </a:pPr>
            <a:r>
              <a:rPr lang="en-US" altLang="ko-KR" sz="1100" dirty="0" smtClean="0"/>
              <a:t>        for p in List:</a:t>
            </a:r>
          </a:p>
          <a:p>
            <a:pPr marL="0" indent="0">
              <a:buNone/>
            </a:pPr>
            <a:r>
              <a:rPr lang="en-US" altLang="ko-KR" sz="1100" dirty="0" smtClean="0"/>
              <a:t>            destination = p</a:t>
            </a:r>
          </a:p>
          <a:p>
            <a:pPr marL="0" indent="0">
              <a:buNone/>
            </a:pPr>
            <a:r>
              <a:rPr lang="en-US" altLang="ko-KR" sz="1100" dirty="0" smtClean="0"/>
              <a:t>            root = </a:t>
            </a:r>
            <a:r>
              <a:rPr lang="en-US" altLang="ko-KR" sz="1100" dirty="0" err="1" smtClean="0"/>
              <a:t>response.url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            refer = </a:t>
            </a:r>
            <a:r>
              <a:rPr lang="en-US" altLang="ko-KR" sz="1100" dirty="0" err="1" smtClean="0"/>
              <a:t>response.request.headers.get</a:t>
            </a:r>
            <a:r>
              <a:rPr lang="en-US" altLang="ko-KR" sz="1100" dirty="0" smtClean="0"/>
              <a:t>('</a:t>
            </a:r>
            <a:r>
              <a:rPr lang="en-US" altLang="ko-KR" sz="1100" dirty="0" err="1" smtClean="0"/>
              <a:t>Referer</a:t>
            </a:r>
            <a:r>
              <a:rPr lang="en-US" altLang="ko-KR" sz="1100" dirty="0" smtClean="0"/>
              <a:t>', None)</a:t>
            </a:r>
          </a:p>
          <a:p>
            <a:pPr marL="0" indent="0">
              <a:buNone/>
            </a:pPr>
            <a:r>
              <a:rPr lang="en-US" altLang="ko-KR" sz="1100" dirty="0" smtClean="0"/>
              <a:t>            if "http" in destination:</a:t>
            </a:r>
          </a:p>
          <a:p>
            <a:pPr marL="0" indent="0">
              <a:buNone/>
            </a:pPr>
            <a:r>
              <a:rPr lang="en-US" altLang="ko-KR" sz="1100" dirty="0" smtClean="0"/>
              <a:t>                </a:t>
            </a:r>
            <a:r>
              <a:rPr lang="en-US" altLang="ko-KR" sz="1100" dirty="0" err="1" smtClean="0"/>
              <a:t>cursor.execute</a:t>
            </a:r>
            <a:r>
              <a:rPr lang="en-US" altLang="ko-KR" sz="1100" dirty="0" smtClean="0"/>
              <a:t>("INSERT INTO list (root , </a:t>
            </a:r>
            <a:r>
              <a:rPr lang="en-US" altLang="ko-KR" sz="1100" dirty="0" err="1" smtClean="0"/>
              <a:t>desti</a:t>
            </a:r>
            <a:r>
              <a:rPr lang="en-US" altLang="ko-KR" sz="1100" dirty="0" smtClean="0"/>
              <a:t> , refer) VALUES (? , ? , ?)" , (root , destination , refer))</a:t>
            </a:r>
          </a:p>
          <a:p>
            <a:pPr marL="0" indent="0">
              <a:buNone/>
            </a:pPr>
            <a:r>
              <a:rPr lang="en-US" altLang="ko-KR" sz="1100" dirty="0" smtClean="0"/>
              <a:t>                </a:t>
            </a:r>
            <a:r>
              <a:rPr lang="en-US" altLang="ko-KR" sz="1100" dirty="0" err="1" smtClean="0"/>
              <a:t>db.commit</a:t>
            </a:r>
            <a:r>
              <a:rPr lang="en-US" altLang="ko-KR" sz="1100" dirty="0" smtClean="0"/>
              <a:t>()</a:t>
            </a:r>
          </a:p>
          <a:p>
            <a:pPr marL="0" indent="0">
              <a:buNone/>
            </a:pPr>
            <a:r>
              <a:rPr lang="en-US" altLang="ko-KR" sz="1100" dirty="0" smtClean="0"/>
              <a:t>                print "Root: " , root , "   " , "Destination: " , destination , "\n" , "Refer: " , refer , ""</a:t>
            </a:r>
          </a:p>
          <a:p>
            <a:pPr marL="0" indent="0">
              <a:buNone/>
            </a:pPr>
            <a:r>
              <a:rPr lang="en-US" altLang="ko-KR" sz="1100" dirty="0" smtClean="0"/>
              <a:t>                if "</a:t>
            </a:r>
            <a:r>
              <a:rPr lang="en-US" altLang="ko-KR" sz="1100" dirty="0" err="1" smtClean="0"/>
              <a:t>kookmin.ac.kr</a:t>
            </a:r>
            <a:r>
              <a:rPr lang="en-US" altLang="ko-KR" sz="1100" dirty="0" smtClean="0"/>
              <a:t>" in destination :</a:t>
            </a:r>
          </a:p>
          <a:p>
            <a:pPr marL="0" indent="0">
              <a:buNone/>
            </a:pPr>
            <a:r>
              <a:rPr lang="en-US" altLang="ko-KR" sz="1100" dirty="0" smtClean="0"/>
              <a:t>                    yield Request(destination , callback=</a:t>
            </a:r>
            <a:r>
              <a:rPr lang="en-US" altLang="ko-KR" sz="1100" dirty="0" err="1" smtClean="0"/>
              <a:t>self.parse</a:t>
            </a:r>
            <a:r>
              <a:rPr lang="en-US" altLang="ko-KR" sz="1100" dirty="0" smtClean="0"/>
              <a:t> , </a:t>
            </a:r>
            <a:r>
              <a:rPr lang="en-US" altLang="ko-KR" sz="1100" dirty="0" err="1" smtClean="0"/>
              <a:t>dont_filter</a:t>
            </a:r>
            <a:r>
              <a:rPr lang="en-US" altLang="ko-KR" sz="1100" dirty="0" smtClean="0"/>
              <a:t>=False)</a:t>
            </a:r>
          </a:p>
          <a:p>
            <a:pPr marL="0" indent="0">
              <a:buNone/>
            </a:pP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en-US" altLang="ko-KR" sz="1100" dirty="0" smtClean="0"/>
          </a:p>
          <a:p>
            <a:pPr marL="0" indent="0">
              <a:buNone/>
            </a:pPr>
            <a:endParaRPr kumimoji="1" lang="ko-KR" altLang="en-US" sz="1100" dirty="0" smtClean="0"/>
          </a:p>
          <a:p>
            <a:pPr marL="0" indent="0">
              <a:buNone/>
            </a:pPr>
            <a:endParaRPr kumimoji="1"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60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180</Words>
  <Application>Microsoft Macintosh PowerPoint</Application>
  <PresentationFormat>와이드스크린</PresentationFormat>
  <Paragraphs>65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웹의 전반적인 것들</vt:lpstr>
      <vt:lpstr>클라이언트 측 기술</vt:lpstr>
      <vt:lpstr>서버 측 기술</vt:lpstr>
      <vt:lpstr>웹 개발 트렌드</vt:lpstr>
      <vt:lpstr>웹 개발 트렌드</vt:lpstr>
      <vt:lpstr>웹 개발 트렌드</vt:lpstr>
      <vt:lpstr>웹 개발 트렌드</vt:lpstr>
      <vt:lpstr>크롤링</vt:lpstr>
      <vt:lpstr>크롤링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웹의 전반적인 것들</dc:title>
  <dc:creator>Microsoft Office 사용자</dc:creator>
  <cp:lastModifiedBy>Microsoft Office 사용자</cp:lastModifiedBy>
  <cp:revision>6</cp:revision>
  <dcterms:created xsi:type="dcterms:W3CDTF">2016-12-30T08:55:38Z</dcterms:created>
  <dcterms:modified xsi:type="dcterms:W3CDTF">2016-12-30T16:36:05Z</dcterms:modified>
</cp:coreProperties>
</file>