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326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78" r:id="rId10"/>
  </p:sldIdLst>
  <p:sldSz cx="7559675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7050"/>
    <a:srgbClr val="C9003B"/>
    <a:srgbClr val="BA38EF"/>
    <a:srgbClr val="A676FF"/>
    <a:srgbClr val="FF750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670"/>
    <p:restoredTop sz="88543"/>
  </p:normalViewPr>
  <p:slideViewPr>
    <p:cSldViewPr snapToGrid="0">
      <p:cViewPr>
        <p:scale>
          <a:sx n="100" d="100"/>
          <a:sy n="100" d="100"/>
        </p:scale>
        <p:origin x="536" y="-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414125"/>
            <a:ext cx="6425724" cy="3008266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4538401"/>
            <a:ext cx="5669756" cy="2086184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1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60041"/>
            <a:ext cx="163005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60041"/>
            <a:ext cx="4795669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0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7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154193"/>
            <a:ext cx="6520220" cy="3594317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5782513"/>
            <a:ext cx="6520220" cy="1890166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0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300203"/>
            <a:ext cx="3212862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300203"/>
            <a:ext cx="3212862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3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60043"/>
            <a:ext cx="6520220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118188"/>
            <a:ext cx="3198096" cy="103809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156278"/>
            <a:ext cx="3198096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118188"/>
            <a:ext cx="3213847" cy="103809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156278"/>
            <a:ext cx="32138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9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9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76051"/>
            <a:ext cx="2438192" cy="201617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244112"/>
            <a:ext cx="3827085" cy="6140542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592229"/>
            <a:ext cx="2438192" cy="4802425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76051"/>
            <a:ext cx="2438192" cy="201617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244112"/>
            <a:ext cx="3827085" cy="6140542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592229"/>
            <a:ext cx="2438192" cy="4802425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60043"/>
            <a:ext cx="652022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300203"/>
            <a:ext cx="652022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8008709"/>
            <a:ext cx="170092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8008709"/>
            <a:ext cx="255139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8008709"/>
            <a:ext cx="170092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19"/>
                  <a:gd name="connsiteY0" fmla="*/ 0 h 6526848"/>
                  <a:gd name="connsiteX1" fmla="*/ 572919 w 7081019"/>
                  <a:gd name="connsiteY1" fmla="*/ 0 h 6526848"/>
                  <a:gd name="connsiteX2" fmla="*/ 1004217 w 7081019"/>
                  <a:gd name="connsiteY2" fmla="*/ 0 h 6526848"/>
                  <a:gd name="connsiteX3" fmla="*/ 1789567 w 7081019"/>
                  <a:gd name="connsiteY3" fmla="*/ 0 h 6526848"/>
                  <a:gd name="connsiteX4" fmla="*/ 2362485 w 7081019"/>
                  <a:gd name="connsiteY4" fmla="*/ 0 h 6526848"/>
                  <a:gd name="connsiteX5" fmla="*/ 2935404 w 7081019"/>
                  <a:gd name="connsiteY5" fmla="*/ 0 h 6526848"/>
                  <a:gd name="connsiteX6" fmla="*/ 3720754 w 7081019"/>
                  <a:gd name="connsiteY6" fmla="*/ 0 h 6526848"/>
                  <a:gd name="connsiteX7" fmla="*/ 4222862 w 7081019"/>
                  <a:gd name="connsiteY7" fmla="*/ 0 h 6526848"/>
                  <a:gd name="connsiteX8" fmla="*/ 5008212 w 7081019"/>
                  <a:gd name="connsiteY8" fmla="*/ 0 h 6526848"/>
                  <a:gd name="connsiteX9" fmla="*/ 5793561 w 7081019"/>
                  <a:gd name="connsiteY9" fmla="*/ 0 h 6526848"/>
                  <a:gd name="connsiteX10" fmla="*/ 6437290 w 7081019"/>
                  <a:gd name="connsiteY10" fmla="*/ 0 h 6526848"/>
                  <a:gd name="connsiteX11" fmla="*/ 7081019 w 7081019"/>
                  <a:gd name="connsiteY11" fmla="*/ 0 h 6526848"/>
                  <a:gd name="connsiteX12" fmla="*/ 7081019 w 7081019"/>
                  <a:gd name="connsiteY12" fmla="*/ 587416 h 6526848"/>
                  <a:gd name="connsiteX13" fmla="*/ 7081019 w 7081019"/>
                  <a:gd name="connsiteY13" fmla="*/ 1044296 h 6526848"/>
                  <a:gd name="connsiteX14" fmla="*/ 7081019 w 7081019"/>
                  <a:gd name="connsiteY14" fmla="*/ 1696980 h 6526848"/>
                  <a:gd name="connsiteX15" fmla="*/ 7081019 w 7081019"/>
                  <a:gd name="connsiteY15" fmla="*/ 2349665 h 6526848"/>
                  <a:gd name="connsiteX16" fmla="*/ 7081019 w 7081019"/>
                  <a:gd name="connsiteY16" fmla="*/ 3002350 h 6526848"/>
                  <a:gd name="connsiteX17" fmla="*/ 7081019 w 7081019"/>
                  <a:gd name="connsiteY17" fmla="*/ 3720303 h 6526848"/>
                  <a:gd name="connsiteX18" fmla="*/ 7081019 w 7081019"/>
                  <a:gd name="connsiteY18" fmla="*/ 4438257 h 6526848"/>
                  <a:gd name="connsiteX19" fmla="*/ 7081019 w 7081019"/>
                  <a:gd name="connsiteY19" fmla="*/ 5156210 h 6526848"/>
                  <a:gd name="connsiteX20" fmla="*/ 7081019 w 7081019"/>
                  <a:gd name="connsiteY20" fmla="*/ 5613089 h 6526848"/>
                  <a:gd name="connsiteX21" fmla="*/ 7081019 w 7081019"/>
                  <a:gd name="connsiteY21" fmla="*/ 6526848 h 6526848"/>
                  <a:gd name="connsiteX22" fmla="*/ 6366480 w 7081019"/>
                  <a:gd name="connsiteY22" fmla="*/ 6526848 h 6526848"/>
                  <a:gd name="connsiteX23" fmla="*/ 5864371 w 7081019"/>
                  <a:gd name="connsiteY23" fmla="*/ 6526848 h 6526848"/>
                  <a:gd name="connsiteX24" fmla="*/ 5220642 w 7081019"/>
                  <a:gd name="connsiteY24" fmla="*/ 6526848 h 6526848"/>
                  <a:gd name="connsiteX25" fmla="*/ 4789344 w 7081019"/>
                  <a:gd name="connsiteY25" fmla="*/ 6526848 h 6526848"/>
                  <a:gd name="connsiteX26" fmla="*/ 4358045 w 7081019"/>
                  <a:gd name="connsiteY26" fmla="*/ 6526848 h 6526848"/>
                  <a:gd name="connsiteX27" fmla="*/ 3714316 w 7081019"/>
                  <a:gd name="connsiteY27" fmla="*/ 6526848 h 6526848"/>
                  <a:gd name="connsiteX28" fmla="*/ 3212208 w 7081019"/>
                  <a:gd name="connsiteY28" fmla="*/ 6526848 h 6526848"/>
                  <a:gd name="connsiteX29" fmla="*/ 2497669 w 7081019"/>
                  <a:gd name="connsiteY29" fmla="*/ 6526848 h 6526848"/>
                  <a:gd name="connsiteX30" fmla="*/ 1995560 w 7081019"/>
                  <a:gd name="connsiteY30" fmla="*/ 6526848 h 6526848"/>
                  <a:gd name="connsiteX31" fmla="*/ 1281021 w 7081019"/>
                  <a:gd name="connsiteY31" fmla="*/ 6526848 h 6526848"/>
                  <a:gd name="connsiteX32" fmla="*/ 849722 w 7081019"/>
                  <a:gd name="connsiteY32" fmla="*/ 6526848 h 6526848"/>
                  <a:gd name="connsiteX33" fmla="*/ 0 w 7081019"/>
                  <a:gd name="connsiteY33" fmla="*/ 6526848 h 6526848"/>
                  <a:gd name="connsiteX34" fmla="*/ 0 w 7081019"/>
                  <a:gd name="connsiteY34" fmla="*/ 6004700 h 6526848"/>
                  <a:gd name="connsiteX35" fmla="*/ 0 w 7081019"/>
                  <a:gd name="connsiteY35" fmla="*/ 5221478 h 6526848"/>
                  <a:gd name="connsiteX36" fmla="*/ 0 w 7081019"/>
                  <a:gd name="connsiteY36" fmla="*/ 4634062 h 6526848"/>
                  <a:gd name="connsiteX37" fmla="*/ 0 w 7081019"/>
                  <a:gd name="connsiteY37" fmla="*/ 3850840 h 6526848"/>
                  <a:gd name="connsiteX38" fmla="*/ 0 w 7081019"/>
                  <a:gd name="connsiteY38" fmla="*/ 3328692 h 6526848"/>
                  <a:gd name="connsiteX39" fmla="*/ 0 w 7081019"/>
                  <a:gd name="connsiteY39" fmla="*/ 2871813 h 6526848"/>
                  <a:gd name="connsiteX40" fmla="*/ 0 w 7081019"/>
                  <a:gd name="connsiteY40" fmla="*/ 2414934 h 6526848"/>
                  <a:gd name="connsiteX41" fmla="*/ 0 w 7081019"/>
                  <a:gd name="connsiteY41" fmla="*/ 1696980 h 6526848"/>
                  <a:gd name="connsiteX42" fmla="*/ 0 w 7081019"/>
                  <a:gd name="connsiteY42" fmla="*/ 1240101 h 6526848"/>
                  <a:gd name="connsiteX43" fmla="*/ 0 w 7081019"/>
                  <a:gd name="connsiteY43" fmla="*/ 587416 h 6526848"/>
                  <a:gd name="connsiteX44" fmla="*/ 0 w 7081019"/>
                  <a:gd name="connsiteY44" fmla="*/ 0 h 652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081019" h="6526848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7334" y="4892"/>
                      <a:pt x="2362485" y="0"/>
                    </a:cubicBezTo>
                    <a:cubicBezTo>
                      <a:pt x="2477636" y="-4892"/>
                      <a:pt x="2735113" y="-20363"/>
                      <a:pt x="2935404" y="0"/>
                    </a:cubicBezTo>
                    <a:cubicBezTo>
                      <a:pt x="3135695" y="20363"/>
                      <a:pt x="3432655" y="-33272"/>
                      <a:pt x="3720754" y="0"/>
                    </a:cubicBezTo>
                    <a:cubicBezTo>
                      <a:pt x="4008853" y="33272"/>
                      <a:pt x="4031799" y="3870"/>
                      <a:pt x="4222862" y="0"/>
                    </a:cubicBezTo>
                    <a:cubicBezTo>
                      <a:pt x="4413925" y="-3870"/>
                      <a:pt x="4650926" y="13374"/>
                      <a:pt x="5008212" y="0"/>
                    </a:cubicBezTo>
                    <a:cubicBezTo>
                      <a:pt x="5365498" y="-13374"/>
                      <a:pt x="5559808" y="-2411"/>
                      <a:pt x="5793561" y="0"/>
                    </a:cubicBezTo>
                    <a:cubicBezTo>
                      <a:pt x="6027314" y="2411"/>
                      <a:pt x="6283139" y="-18066"/>
                      <a:pt x="6437290" y="0"/>
                    </a:cubicBezTo>
                    <a:cubicBezTo>
                      <a:pt x="6591441" y="18066"/>
                      <a:pt x="6828067" y="20319"/>
                      <a:pt x="7081019" y="0"/>
                    </a:cubicBezTo>
                    <a:cubicBezTo>
                      <a:pt x="7055088" y="273481"/>
                      <a:pt x="7053393" y="392950"/>
                      <a:pt x="7081019" y="587416"/>
                    </a:cubicBezTo>
                    <a:cubicBezTo>
                      <a:pt x="7108645" y="781882"/>
                      <a:pt x="7090686" y="862569"/>
                      <a:pt x="7081019" y="1044296"/>
                    </a:cubicBezTo>
                    <a:cubicBezTo>
                      <a:pt x="7071352" y="1226023"/>
                      <a:pt x="7067345" y="1512226"/>
                      <a:pt x="7081019" y="1696980"/>
                    </a:cubicBezTo>
                    <a:cubicBezTo>
                      <a:pt x="7094693" y="1881734"/>
                      <a:pt x="7093660" y="2024397"/>
                      <a:pt x="7081019" y="2349665"/>
                    </a:cubicBezTo>
                    <a:cubicBezTo>
                      <a:pt x="7068378" y="2674933"/>
                      <a:pt x="7112568" y="2858512"/>
                      <a:pt x="7081019" y="3002350"/>
                    </a:cubicBezTo>
                    <a:cubicBezTo>
                      <a:pt x="7049470" y="3146188"/>
                      <a:pt x="7055335" y="3574817"/>
                      <a:pt x="7081019" y="3720303"/>
                    </a:cubicBezTo>
                    <a:cubicBezTo>
                      <a:pt x="7106703" y="3865789"/>
                      <a:pt x="7085741" y="4135450"/>
                      <a:pt x="7081019" y="4438257"/>
                    </a:cubicBezTo>
                    <a:cubicBezTo>
                      <a:pt x="7076297" y="4741064"/>
                      <a:pt x="7060008" y="4931994"/>
                      <a:pt x="7081019" y="5156210"/>
                    </a:cubicBezTo>
                    <a:cubicBezTo>
                      <a:pt x="7102030" y="5380426"/>
                      <a:pt x="7080273" y="5467962"/>
                      <a:pt x="7081019" y="5613089"/>
                    </a:cubicBezTo>
                    <a:cubicBezTo>
                      <a:pt x="7081765" y="5758216"/>
                      <a:pt x="7086347" y="6207965"/>
                      <a:pt x="7081019" y="6526848"/>
                    </a:cubicBezTo>
                    <a:cubicBezTo>
                      <a:pt x="6749610" y="6497205"/>
                      <a:pt x="6515122" y="6559836"/>
                      <a:pt x="6366480" y="6526848"/>
                    </a:cubicBezTo>
                    <a:cubicBezTo>
                      <a:pt x="6217838" y="6493860"/>
                      <a:pt x="6103597" y="6545508"/>
                      <a:pt x="5864371" y="6526848"/>
                    </a:cubicBezTo>
                    <a:cubicBezTo>
                      <a:pt x="5625145" y="6508188"/>
                      <a:pt x="5382408" y="6543490"/>
                      <a:pt x="5220642" y="6526848"/>
                    </a:cubicBezTo>
                    <a:cubicBezTo>
                      <a:pt x="5058876" y="6510206"/>
                      <a:pt x="4907872" y="6547446"/>
                      <a:pt x="4789344" y="6526848"/>
                    </a:cubicBezTo>
                    <a:cubicBezTo>
                      <a:pt x="4670816" y="6506250"/>
                      <a:pt x="4503261" y="6527949"/>
                      <a:pt x="4358045" y="6526848"/>
                    </a:cubicBezTo>
                    <a:cubicBezTo>
                      <a:pt x="4212829" y="6525747"/>
                      <a:pt x="3987025" y="6524532"/>
                      <a:pt x="3714316" y="6526848"/>
                    </a:cubicBezTo>
                    <a:cubicBezTo>
                      <a:pt x="3441607" y="6529164"/>
                      <a:pt x="3319064" y="6539747"/>
                      <a:pt x="3212208" y="6526848"/>
                    </a:cubicBezTo>
                    <a:cubicBezTo>
                      <a:pt x="3105352" y="6513949"/>
                      <a:pt x="2808576" y="6531006"/>
                      <a:pt x="2497669" y="6526848"/>
                    </a:cubicBezTo>
                    <a:cubicBezTo>
                      <a:pt x="2186762" y="6522690"/>
                      <a:pt x="2135464" y="6521662"/>
                      <a:pt x="1995560" y="6526848"/>
                    </a:cubicBezTo>
                    <a:cubicBezTo>
                      <a:pt x="1855656" y="6532034"/>
                      <a:pt x="1530031" y="6492020"/>
                      <a:pt x="1281021" y="6526848"/>
                    </a:cubicBezTo>
                    <a:cubicBezTo>
                      <a:pt x="1032011" y="6561676"/>
                      <a:pt x="1023526" y="6531758"/>
                      <a:pt x="849722" y="6526848"/>
                    </a:cubicBezTo>
                    <a:cubicBezTo>
                      <a:pt x="675918" y="6521938"/>
                      <a:pt x="355974" y="6531184"/>
                      <a:pt x="0" y="6526848"/>
                    </a:cubicBezTo>
                    <a:cubicBezTo>
                      <a:pt x="7279" y="6403758"/>
                      <a:pt x="169" y="6178307"/>
                      <a:pt x="0" y="6004700"/>
                    </a:cubicBezTo>
                    <a:cubicBezTo>
                      <a:pt x="-169" y="5831093"/>
                      <a:pt x="37867" y="5600084"/>
                      <a:pt x="0" y="5221478"/>
                    </a:cubicBezTo>
                    <a:cubicBezTo>
                      <a:pt x="-37867" y="4842872"/>
                      <a:pt x="-20744" y="4841245"/>
                      <a:pt x="0" y="4634062"/>
                    </a:cubicBezTo>
                    <a:cubicBezTo>
                      <a:pt x="20744" y="4426879"/>
                      <a:pt x="-826" y="4242183"/>
                      <a:pt x="0" y="3850840"/>
                    </a:cubicBezTo>
                    <a:cubicBezTo>
                      <a:pt x="826" y="3459497"/>
                      <a:pt x="684" y="3502359"/>
                      <a:pt x="0" y="3328692"/>
                    </a:cubicBezTo>
                    <a:cubicBezTo>
                      <a:pt x="-684" y="3155025"/>
                      <a:pt x="18059" y="3005489"/>
                      <a:pt x="0" y="2871813"/>
                    </a:cubicBezTo>
                    <a:cubicBezTo>
                      <a:pt x="-18059" y="2738137"/>
                      <a:pt x="8681" y="2571526"/>
                      <a:pt x="0" y="2414934"/>
                    </a:cubicBezTo>
                    <a:cubicBezTo>
                      <a:pt x="-8681" y="2258342"/>
                      <a:pt x="7386" y="1918042"/>
                      <a:pt x="0" y="1696980"/>
                    </a:cubicBezTo>
                    <a:cubicBezTo>
                      <a:pt x="-7386" y="1475918"/>
                      <a:pt x="-13940" y="1456569"/>
                      <a:pt x="0" y="1240101"/>
                    </a:cubicBezTo>
                    <a:cubicBezTo>
                      <a:pt x="13940" y="1023633"/>
                      <a:pt x="23152" y="732590"/>
                      <a:pt x="0" y="587416"/>
                    </a:cubicBezTo>
                    <a:cubicBezTo>
                      <a:pt x="-23152" y="442243"/>
                      <a:pt x="9831" y="17679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2,3,4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1882706"/>
            <a:ext cx="473430" cy="625243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/>
              <a:t>const int ARR_SIZE = 4;</a:t>
            </a:r>
            <a:br>
              <a:rPr lang="en-AU" sz="1200" dirty="0"/>
            </a:br>
            <a:endParaRPr lang="en-AU" sz="1200" dirty="0"/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(ARR_SIZE,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  <a:br>
              <a:rPr lang="en-AU" sz="12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("The value of p[%d] on the heap is %d.\n",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,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 = 10 *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("The value of p[%d] on the heap is now %d.\n",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,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48416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59609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172434"/>
            <a:ext cx="1171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ARR_SIZE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53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2495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560469"/>
            <a:ext cx="473430" cy="53734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const int ARR_SIZE = 4;</a:t>
            </a:r>
            <a:br>
              <a:rPr lang="en-AU" sz="12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(ARR_SIZE,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  <a:br>
              <a:rPr lang="en-AU" sz="12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("The value of p[%d] on the heap is %d.\n",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,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 = 10 *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("The value of p[%d] on the heap is now %d.\n",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,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172434"/>
            <a:ext cx="1171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ARR_SIZE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53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79AAB-7F51-778A-10EC-4E976B6A8C92}"/>
              </a:ext>
            </a:extLst>
          </p:cNvPr>
          <p:cNvSpPr/>
          <p:nvPr/>
        </p:nvSpPr>
        <p:spPr>
          <a:xfrm>
            <a:off x="423787" y="5836757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A03C2-8A8C-AFB9-0C34-9AADB57C819D}"/>
              </a:ext>
            </a:extLst>
          </p:cNvPr>
          <p:cNvSpPr txBox="1"/>
          <p:nvPr/>
        </p:nvSpPr>
        <p:spPr>
          <a:xfrm>
            <a:off x="363325" y="5567801"/>
            <a:ext cx="1171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C0D931-46A9-28C1-0281-AB6BC80B81F1}"/>
              </a:ext>
            </a:extLst>
          </p:cNvPr>
          <p:cNvSpPr txBox="1"/>
          <p:nvPr/>
        </p:nvSpPr>
        <p:spPr>
          <a:xfrm>
            <a:off x="419206" y="5794715"/>
            <a:ext cx="53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3132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CA5DC39E-1F79-5D99-E540-32D4854B098A}"/>
              </a:ext>
            </a:extLst>
          </p:cNvPr>
          <p:cNvCxnSpPr>
            <a:cxnSpLocks/>
            <a:stCxn id="10" idx="0"/>
            <a:endCxn id="34" idx="1"/>
          </p:cNvCxnSpPr>
          <p:nvPr/>
        </p:nvCxnSpPr>
        <p:spPr>
          <a:xfrm rot="5400000" flipH="1" flipV="1">
            <a:off x="-1003210" y="3330091"/>
            <a:ext cx="4493273" cy="52006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6,7,8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772697"/>
            <a:ext cx="473430" cy="507423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const int ARR_SIZE = 4;</a:t>
            </a:r>
            <a:br>
              <a:rPr lang="en-AU" sz="12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p = (int *)</a:t>
            </a:r>
            <a:r>
              <a:rPr lang="en-AU" sz="1200" dirty="0" err="1"/>
              <a:t>calloc</a:t>
            </a:r>
            <a:r>
              <a:rPr lang="en-AU" sz="1200" dirty="0"/>
              <a:t>(ARR_SIZE, </a:t>
            </a:r>
            <a:r>
              <a:rPr lang="en-AU" sz="1200" dirty="0" err="1"/>
              <a:t>sizeof</a:t>
            </a:r>
            <a:r>
              <a:rPr lang="en-AU" sz="1200" dirty="0"/>
              <a:t>(int));</a:t>
            </a:r>
            <a:br>
              <a:rPr lang="en-AU" sz="1200" dirty="0"/>
            </a:br>
            <a:endParaRPr lang="en-AU" sz="1200" dirty="0"/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("The value of p[%d] on the heap is %d.\n",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,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 = 10 *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("The value of p[%d] on the heap is now %d.\n",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,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172434"/>
            <a:ext cx="1171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ARR_SIZE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438676"/>
            <a:ext cx="534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79AAB-7F51-778A-10EC-4E976B6A8C92}"/>
              </a:ext>
            </a:extLst>
          </p:cNvPr>
          <p:cNvSpPr/>
          <p:nvPr/>
        </p:nvSpPr>
        <p:spPr>
          <a:xfrm>
            <a:off x="423787" y="5836757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A03C2-8A8C-AFB9-0C34-9AADB57C819D}"/>
              </a:ext>
            </a:extLst>
          </p:cNvPr>
          <p:cNvSpPr txBox="1"/>
          <p:nvPr/>
        </p:nvSpPr>
        <p:spPr>
          <a:xfrm>
            <a:off x="363325" y="5567801"/>
            <a:ext cx="1171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C0D931-46A9-28C1-0281-AB6BC80B81F1}"/>
              </a:ext>
            </a:extLst>
          </p:cNvPr>
          <p:cNvSpPr txBox="1"/>
          <p:nvPr/>
        </p:nvSpPr>
        <p:spPr>
          <a:xfrm>
            <a:off x="419206" y="5824211"/>
            <a:ext cx="74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0xE51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4E388-0BEE-8E84-42D3-E7CC087AC565}"/>
              </a:ext>
            </a:extLst>
          </p:cNvPr>
          <p:cNvGrpSpPr/>
          <p:nvPr/>
        </p:nvGrpSpPr>
        <p:grpSpPr>
          <a:xfrm>
            <a:off x="1503456" y="1174207"/>
            <a:ext cx="3756803" cy="349594"/>
            <a:chOff x="1170280" y="1097965"/>
            <a:chExt cx="3756803" cy="34959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9CA786-7569-19EF-DC71-3DA0278D2AA8}"/>
                </a:ext>
              </a:extLst>
            </p:cNvPr>
            <p:cNvSpPr txBox="1"/>
            <p:nvPr/>
          </p:nvSpPr>
          <p:spPr>
            <a:xfrm>
              <a:off x="18570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0xE51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188CC7-73B5-CB50-82A8-12B9DBF37FF0}"/>
                </a:ext>
              </a:extLst>
            </p:cNvPr>
            <p:cNvSpPr/>
            <p:nvPr/>
          </p:nvSpPr>
          <p:spPr>
            <a:xfrm>
              <a:off x="2758087" y="1131247"/>
              <a:ext cx="2168996" cy="307776"/>
            </a:xfrm>
            <a:custGeom>
              <a:avLst/>
              <a:gdLst>
                <a:gd name="connsiteX0" fmla="*/ 0 w 2168996"/>
                <a:gd name="connsiteY0" fmla="*/ 0 h 307776"/>
                <a:gd name="connsiteX1" fmla="*/ 520559 w 2168996"/>
                <a:gd name="connsiteY1" fmla="*/ 0 h 307776"/>
                <a:gd name="connsiteX2" fmla="*/ 997738 w 2168996"/>
                <a:gd name="connsiteY2" fmla="*/ 0 h 307776"/>
                <a:gd name="connsiteX3" fmla="*/ 1583367 w 2168996"/>
                <a:gd name="connsiteY3" fmla="*/ 0 h 307776"/>
                <a:gd name="connsiteX4" fmla="*/ 2168996 w 2168996"/>
                <a:gd name="connsiteY4" fmla="*/ 0 h 307776"/>
                <a:gd name="connsiteX5" fmla="*/ 2168996 w 2168996"/>
                <a:gd name="connsiteY5" fmla="*/ 307776 h 307776"/>
                <a:gd name="connsiteX6" fmla="*/ 1670127 w 2168996"/>
                <a:gd name="connsiteY6" fmla="*/ 307776 h 307776"/>
                <a:gd name="connsiteX7" fmla="*/ 1171258 w 2168996"/>
                <a:gd name="connsiteY7" fmla="*/ 307776 h 307776"/>
                <a:gd name="connsiteX8" fmla="*/ 585629 w 2168996"/>
                <a:gd name="connsiteY8" fmla="*/ 307776 h 307776"/>
                <a:gd name="connsiteX9" fmla="*/ 0 w 2168996"/>
                <a:gd name="connsiteY9" fmla="*/ 307776 h 307776"/>
                <a:gd name="connsiteX10" fmla="*/ 0 w 2168996"/>
                <a:gd name="connsiteY10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996" h="307776" extrusionOk="0">
                  <a:moveTo>
                    <a:pt x="0" y="0"/>
                  </a:moveTo>
                  <a:cubicBezTo>
                    <a:pt x="221012" y="-12904"/>
                    <a:pt x="386222" y="23722"/>
                    <a:pt x="520559" y="0"/>
                  </a:cubicBezTo>
                  <a:cubicBezTo>
                    <a:pt x="654896" y="-23722"/>
                    <a:pt x="826754" y="21080"/>
                    <a:pt x="997738" y="0"/>
                  </a:cubicBezTo>
                  <a:cubicBezTo>
                    <a:pt x="1168722" y="-21080"/>
                    <a:pt x="1397286" y="-18736"/>
                    <a:pt x="1583367" y="0"/>
                  </a:cubicBezTo>
                  <a:cubicBezTo>
                    <a:pt x="1769448" y="18736"/>
                    <a:pt x="1998644" y="2084"/>
                    <a:pt x="2168996" y="0"/>
                  </a:cubicBezTo>
                  <a:cubicBezTo>
                    <a:pt x="2164973" y="134913"/>
                    <a:pt x="2183062" y="218146"/>
                    <a:pt x="2168996" y="307776"/>
                  </a:cubicBezTo>
                  <a:cubicBezTo>
                    <a:pt x="1997765" y="287445"/>
                    <a:pt x="1907926" y="313389"/>
                    <a:pt x="1670127" y="307776"/>
                  </a:cubicBezTo>
                  <a:cubicBezTo>
                    <a:pt x="1432328" y="302163"/>
                    <a:pt x="1408225" y="308235"/>
                    <a:pt x="1171258" y="307776"/>
                  </a:cubicBezTo>
                  <a:cubicBezTo>
                    <a:pt x="934291" y="307317"/>
                    <a:pt x="842165" y="302905"/>
                    <a:pt x="585629" y="307776"/>
                  </a:cubicBezTo>
                  <a:cubicBezTo>
                    <a:pt x="329093" y="312647"/>
                    <a:pt x="209995" y="319806"/>
                    <a:pt x="0" y="307776"/>
                  </a:cubicBezTo>
                  <a:cubicBezTo>
                    <a:pt x="-9903" y="200170"/>
                    <a:pt x="4599" y="107602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A0E23C-CEE0-5DC2-BC59-9A67EA86CB5A}"/>
                </a:ext>
              </a:extLst>
            </p:cNvPr>
            <p:cNvSpPr txBox="1"/>
            <p:nvPr/>
          </p:nvSpPr>
          <p:spPr>
            <a:xfrm>
              <a:off x="11702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(int*)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341450-9FE7-3EC0-8DDA-5E33E2A86987}"/>
              </a:ext>
            </a:extLst>
          </p:cNvPr>
          <p:cNvGrpSpPr/>
          <p:nvPr/>
        </p:nvGrpSpPr>
        <p:grpSpPr>
          <a:xfrm>
            <a:off x="997822" y="625343"/>
            <a:ext cx="2093441" cy="736034"/>
            <a:chOff x="481195" y="604190"/>
            <a:chExt cx="2093441" cy="73603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4F427C9-18AE-35C8-A7BC-CFA62C6AC29B}"/>
                </a:ext>
              </a:extLst>
            </p:cNvPr>
            <p:cNvSpPr/>
            <p:nvPr/>
          </p:nvSpPr>
          <p:spPr>
            <a:xfrm>
              <a:off x="481195" y="604190"/>
              <a:ext cx="1693150" cy="404734"/>
            </a:xfrm>
            <a:custGeom>
              <a:avLst/>
              <a:gdLst>
                <a:gd name="connsiteX0" fmla="*/ 0 w 1693150"/>
                <a:gd name="connsiteY0" fmla="*/ 0 h 404734"/>
                <a:gd name="connsiteX1" fmla="*/ 598246 w 1693150"/>
                <a:gd name="connsiteY1" fmla="*/ 0 h 404734"/>
                <a:gd name="connsiteX2" fmla="*/ 1179561 w 1693150"/>
                <a:gd name="connsiteY2" fmla="*/ 0 h 404734"/>
                <a:gd name="connsiteX3" fmla="*/ 1693150 w 1693150"/>
                <a:gd name="connsiteY3" fmla="*/ 0 h 404734"/>
                <a:gd name="connsiteX4" fmla="*/ 1693150 w 1693150"/>
                <a:gd name="connsiteY4" fmla="*/ 404734 h 404734"/>
                <a:gd name="connsiteX5" fmla="*/ 1162630 w 1693150"/>
                <a:gd name="connsiteY5" fmla="*/ 404734 h 404734"/>
                <a:gd name="connsiteX6" fmla="*/ 598246 w 1693150"/>
                <a:gd name="connsiteY6" fmla="*/ 404734 h 404734"/>
                <a:gd name="connsiteX7" fmla="*/ 0 w 1693150"/>
                <a:gd name="connsiteY7" fmla="*/ 404734 h 404734"/>
                <a:gd name="connsiteX8" fmla="*/ 0 w 1693150"/>
                <a:gd name="connsiteY8" fmla="*/ 0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150" h="404734" fill="none" extrusionOk="0">
                  <a:moveTo>
                    <a:pt x="0" y="0"/>
                  </a:moveTo>
                  <a:cubicBezTo>
                    <a:pt x="203064" y="1250"/>
                    <a:pt x="415933" y="9621"/>
                    <a:pt x="598246" y="0"/>
                  </a:cubicBezTo>
                  <a:cubicBezTo>
                    <a:pt x="780559" y="-9621"/>
                    <a:pt x="1044671" y="-11179"/>
                    <a:pt x="1179561" y="0"/>
                  </a:cubicBezTo>
                  <a:cubicBezTo>
                    <a:pt x="1314452" y="11179"/>
                    <a:pt x="1490083" y="-5793"/>
                    <a:pt x="1693150" y="0"/>
                  </a:cubicBezTo>
                  <a:cubicBezTo>
                    <a:pt x="1691304" y="188390"/>
                    <a:pt x="1710721" y="220352"/>
                    <a:pt x="1693150" y="404734"/>
                  </a:cubicBezTo>
                  <a:cubicBezTo>
                    <a:pt x="1514030" y="407561"/>
                    <a:pt x="1362404" y="423624"/>
                    <a:pt x="1162630" y="404734"/>
                  </a:cubicBezTo>
                  <a:cubicBezTo>
                    <a:pt x="962856" y="385844"/>
                    <a:pt x="875860" y="422504"/>
                    <a:pt x="598246" y="404734"/>
                  </a:cubicBezTo>
                  <a:cubicBezTo>
                    <a:pt x="320632" y="386964"/>
                    <a:pt x="137555" y="378113"/>
                    <a:pt x="0" y="404734"/>
                  </a:cubicBezTo>
                  <a:cubicBezTo>
                    <a:pt x="-14397" y="203652"/>
                    <a:pt x="19482" y="177880"/>
                    <a:pt x="0" y="0"/>
                  </a:cubicBezTo>
                  <a:close/>
                </a:path>
                <a:path w="1693150" h="404734" stroke="0" extrusionOk="0">
                  <a:moveTo>
                    <a:pt x="0" y="0"/>
                  </a:moveTo>
                  <a:cubicBezTo>
                    <a:pt x="152685" y="9727"/>
                    <a:pt x="396518" y="-11538"/>
                    <a:pt x="547452" y="0"/>
                  </a:cubicBezTo>
                  <a:cubicBezTo>
                    <a:pt x="698386" y="11538"/>
                    <a:pt x="857650" y="-1269"/>
                    <a:pt x="1061041" y="0"/>
                  </a:cubicBezTo>
                  <a:cubicBezTo>
                    <a:pt x="1264432" y="1269"/>
                    <a:pt x="1558903" y="-2202"/>
                    <a:pt x="1693150" y="0"/>
                  </a:cubicBezTo>
                  <a:cubicBezTo>
                    <a:pt x="1708551" y="201100"/>
                    <a:pt x="1682116" y="295454"/>
                    <a:pt x="1693150" y="404734"/>
                  </a:cubicBezTo>
                  <a:cubicBezTo>
                    <a:pt x="1558309" y="407336"/>
                    <a:pt x="1406557" y="410253"/>
                    <a:pt x="1162630" y="404734"/>
                  </a:cubicBezTo>
                  <a:cubicBezTo>
                    <a:pt x="918703" y="399215"/>
                    <a:pt x="722167" y="396705"/>
                    <a:pt x="564383" y="404734"/>
                  </a:cubicBezTo>
                  <a:cubicBezTo>
                    <a:pt x="406599" y="412763"/>
                    <a:pt x="253458" y="432232"/>
                    <a:pt x="0" y="404734"/>
                  </a:cubicBezTo>
                  <a:cubicBezTo>
                    <a:pt x="11483" y="241310"/>
                    <a:pt x="-6103" y="15332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Gaegu" pitchFamily="2" charset="0"/>
                  <a:ea typeface="Gaegu" pitchFamily="2" charset="0"/>
                </a:rPr>
                <a:t>calloc</a:t>
              </a:r>
              <a:r>
                <a:rPr lang="en-US" sz="1400" dirty="0">
                  <a:latin typeface="Gaegu" pitchFamily="2" charset="0"/>
                  <a:ea typeface="Gaegu" pitchFamily="2" charset="0"/>
                </a:rPr>
                <a:t>() initializes value to 0</a:t>
              </a:r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34D6ABCB-1FCB-4CE7-6A0F-5066574A0857}"/>
                </a:ext>
              </a:extLst>
            </p:cNvPr>
            <p:cNvCxnSpPr>
              <a:cxnSpLocks/>
              <a:stCxn id="36" idx="3"/>
              <a:endCxn id="30" idx="1"/>
            </p:cNvCxnSpPr>
            <p:nvPr/>
          </p:nvCxnSpPr>
          <p:spPr>
            <a:xfrm>
              <a:off x="2174345" y="806557"/>
              <a:ext cx="400291" cy="53366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0CC2463-CE9F-2AAE-B854-03EF46454F0E}"/>
              </a:ext>
            </a:extLst>
          </p:cNvPr>
          <p:cNvSpPr/>
          <p:nvPr/>
        </p:nvSpPr>
        <p:spPr>
          <a:xfrm>
            <a:off x="5747741" y="1219725"/>
            <a:ext cx="1316787" cy="281863"/>
          </a:xfrm>
          <a:custGeom>
            <a:avLst/>
            <a:gdLst>
              <a:gd name="connsiteX0" fmla="*/ 0 w 1316787"/>
              <a:gd name="connsiteY0" fmla="*/ 0 h 281863"/>
              <a:gd name="connsiteX1" fmla="*/ 684729 w 1316787"/>
              <a:gd name="connsiteY1" fmla="*/ 0 h 281863"/>
              <a:gd name="connsiteX2" fmla="*/ 1316787 w 1316787"/>
              <a:gd name="connsiteY2" fmla="*/ 0 h 281863"/>
              <a:gd name="connsiteX3" fmla="*/ 1316787 w 1316787"/>
              <a:gd name="connsiteY3" fmla="*/ 281863 h 281863"/>
              <a:gd name="connsiteX4" fmla="*/ 671561 w 1316787"/>
              <a:gd name="connsiteY4" fmla="*/ 281863 h 281863"/>
              <a:gd name="connsiteX5" fmla="*/ 0 w 1316787"/>
              <a:gd name="connsiteY5" fmla="*/ 281863 h 281863"/>
              <a:gd name="connsiteX6" fmla="*/ 0 w 1316787"/>
              <a:gd name="connsiteY6" fmla="*/ 0 h 2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6787" h="281863" fill="none" extrusionOk="0">
                <a:moveTo>
                  <a:pt x="0" y="0"/>
                </a:moveTo>
                <a:cubicBezTo>
                  <a:pt x="174732" y="-34173"/>
                  <a:pt x="435744" y="-21860"/>
                  <a:pt x="684729" y="0"/>
                </a:cubicBezTo>
                <a:cubicBezTo>
                  <a:pt x="933714" y="21860"/>
                  <a:pt x="1112008" y="-31483"/>
                  <a:pt x="1316787" y="0"/>
                </a:cubicBezTo>
                <a:cubicBezTo>
                  <a:pt x="1306124" y="85070"/>
                  <a:pt x="1330258" y="145592"/>
                  <a:pt x="1316787" y="281863"/>
                </a:cubicBezTo>
                <a:cubicBezTo>
                  <a:pt x="1090379" y="261841"/>
                  <a:pt x="903016" y="275859"/>
                  <a:pt x="671561" y="281863"/>
                </a:cubicBezTo>
                <a:cubicBezTo>
                  <a:pt x="440106" y="287867"/>
                  <a:pt x="180056" y="258446"/>
                  <a:pt x="0" y="281863"/>
                </a:cubicBezTo>
                <a:cubicBezTo>
                  <a:pt x="-7302" y="153325"/>
                  <a:pt x="-8517" y="116568"/>
                  <a:pt x="0" y="0"/>
                </a:cubicBezTo>
                <a:close/>
              </a:path>
              <a:path w="1316787" h="281863" stroke="0" extrusionOk="0">
                <a:moveTo>
                  <a:pt x="0" y="0"/>
                </a:moveTo>
                <a:cubicBezTo>
                  <a:pt x="133205" y="-21066"/>
                  <a:pt x="433457" y="-6858"/>
                  <a:pt x="645226" y="0"/>
                </a:cubicBezTo>
                <a:cubicBezTo>
                  <a:pt x="856995" y="6858"/>
                  <a:pt x="1101780" y="-14444"/>
                  <a:pt x="1316787" y="0"/>
                </a:cubicBezTo>
                <a:cubicBezTo>
                  <a:pt x="1325735" y="68463"/>
                  <a:pt x="1317070" y="186100"/>
                  <a:pt x="1316787" y="281863"/>
                </a:cubicBezTo>
                <a:cubicBezTo>
                  <a:pt x="1161266" y="302324"/>
                  <a:pt x="881679" y="313696"/>
                  <a:pt x="658394" y="281863"/>
                </a:cubicBezTo>
                <a:cubicBezTo>
                  <a:pt x="435109" y="250030"/>
                  <a:pt x="206069" y="295279"/>
                  <a:pt x="0" y="281863"/>
                </a:cubicBezTo>
                <a:cubicBezTo>
                  <a:pt x="-2909" y="206777"/>
                  <a:pt x="1849" y="12865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Gaegu" pitchFamily="2" charset="0"/>
                <a:ea typeface="Gaegu" pitchFamily="2" charset="0"/>
              </a:rPr>
              <a:t>Sizeof</a:t>
            </a:r>
            <a:r>
              <a:rPr lang="en-US" sz="1400" dirty="0">
                <a:latin typeface="Gaegu" pitchFamily="2" charset="0"/>
                <a:ea typeface="Gaegu" pitchFamily="2" charset="0"/>
              </a:rPr>
              <a:t>(int) * 4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838CC99D-A078-6DEA-5BA7-37E1C78B78F1}"/>
              </a:ext>
            </a:extLst>
          </p:cNvPr>
          <p:cNvCxnSpPr>
            <a:cxnSpLocks/>
            <a:stCxn id="47" idx="1"/>
            <a:endCxn id="30" idx="3"/>
          </p:cNvCxnSpPr>
          <p:nvPr/>
        </p:nvCxnSpPr>
        <p:spPr>
          <a:xfrm rot="10800000" flipV="1">
            <a:off x="5260259" y="1360657"/>
            <a:ext cx="487482" cy="72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7DF3F8-F9B6-1709-4331-7A8308473A56}"/>
              </a:ext>
            </a:extLst>
          </p:cNvPr>
          <p:cNvCxnSpPr>
            <a:cxnSpLocks/>
          </p:cNvCxnSpPr>
          <p:nvPr/>
        </p:nvCxnSpPr>
        <p:spPr>
          <a:xfrm>
            <a:off x="3641050" y="1202230"/>
            <a:ext cx="0" cy="3077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C24586-165B-18B3-20D6-42283728814F}"/>
              </a:ext>
            </a:extLst>
          </p:cNvPr>
          <p:cNvCxnSpPr>
            <a:cxnSpLocks/>
          </p:cNvCxnSpPr>
          <p:nvPr/>
        </p:nvCxnSpPr>
        <p:spPr>
          <a:xfrm>
            <a:off x="4168834" y="1216024"/>
            <a:ext cx="0" cy="3077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65E099-762A-AD9B-C62A-A87701E0E293}"/>
              </a:ext>
            </a:extLst>
          </p:cNvPr>
          <p:cNvCxnSpPr>
            <a:cxnSpLocks/>
          </p:cNvCxnSpPr>
          <p:nvPr/>
        </p:nvCxnSpPr>
        <p:spPr>
          <a:xfrm>
            <a:off x="4707850" y="1207487"/>
            <a:ext cx="0" cy="3077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7C17720-0ACA-A2EC-8E22-92D86FBDF385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164920-B7F9-243C-9C9F-CC006155D872}"/>
              </a:ext>
            </a:extLst>
          </p:cNvPr>
          <p:cNvSpPr txBox="1"/>
          <p:nvPr/>
        </p:nvSpPr>
        <p:spPr>
          <a:xfrm>
            <a:off x="3729446" y="1178947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350D42-C51A-FDB5-75B3-5521D4BCC655}"/>
              </a:ext>
            </a:extLst>
          </p:cNvPr>
          <p:cNvSpPr txBox="1"/>
          <p:nvPr/>
        </p:nvSpPr>
        <p:spPr>
          <a:xfrm>
            <a:off x="4280845" y="117950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A5AA5C-A785-CFEE-39A3-6CC4F5900136}"/>
              </a:ext>
            </a:extLst>
          </p:cNvPr>
          <p:cNvSpPr txBox="1"/>
          <p:nvPr/>
        </p:nvSpPr>
        <p:spPr>
          <a:xfrm>
            <a:off x="4819861" y="1180375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53D5134-F7DE-DB24-BE83-7180AB649B45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87F9E21-9135-DE26-100E-35FB4B420FAC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C89DB78-2F67-CCC6-171D-1046C105BF74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921ABCE-D028-0A95-C3A6-BD7EACAE1C18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1F18676D-DD05-12D0-79C8-6101135250B1}"/>
              </a:ext>
            </a:extLst>
          </p:cNvPr>
          <p:cNvSpPr/>
          <p:nvPr/>
        </p:nvSpPr>
        <p:spPr>
          <a:xfrm>
            <a:off x="5308862" y="11496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368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CA5DC39E-1F79-5D99-E540-32D4854B098A}"/>
              </a:ext>
            </a:extLst>
          </p:cNvPr>
          <p:cNvCxnSpPr>
            <a:cxnSpLocks/>
            <a:stCxn id="10" idx="0"/>
            <a:endCxn id="34" idx="1"/>
          </p:cNvCxnSpPr>
          <p:nvPr/>
        </p:nvCxnSpPr>
        <p:spPr>
          <a:xfrm rot="5400000" flipH="1" flipV="1">
            <a:off x="-1003210" y="3330091"/>
            <a:ext cx="4493273" cy="520060"/>
          </a:xfrm>
          <a:prstGeom prst="curvedConnector2">
            <a:avLst/>
          </a:prstGeom>
          <a:ln w="38100">
            <a:solidFill>
              <a:srgbClr val="C37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092538" y="1899092"/>
              <a:ext cx="706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6,7,8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782" y="2092628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469863"/>
            <a:ext cx="473430" cy="430865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const int ARR_SIZE = 4;</a:t>
            </a:r>
            <a:br>
              <a:rPr lang="en-AU" sz="12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(ARR_SIZE,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  <a:br>
              <a:rPr lang="en-AU" sz="12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for(int </a:t>
            </a:r>
            <a:r>
              <a:rPr lang="en-AU" sz="1200" dirty="0" err="1"/>
              <a:t>i</a:t>
            </a:r>
            <a:r>
              <a:rPr lang="en-AU" sz="1200" dirty="0"/>
              <a:t> = 0; </a:t>
            </a:r>
            <a:r>
              <a:rPr lang="en-AU" sz="1200" dirty="0" err="1"/>
              <a:t>i</a:t>
            </a:r>
            <a:r>
              <a:rPr lang="en-AU" sz="1200" dirty="0"/>
              <a:t> &lt; ARR_SIZE; </a:t>
            </a:r>
            <a:r>
              <a:rPr lang="en-AU" sz="1200" dirty="0" err="1"/>
              <a:t>i</a:t>
            </a:r>
            <a:r>
              <a:rPr lang="en-AU" sz="1200" dirty="0"/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     </a:t>
            </a:r>
            <a:r>
              <a:rPr lang="en-AU" sz="1200" dirty="0" err="1"/>
              <a:t>printf</a:t>
            </a:r>
            <a:r>
              <a:rPr lang="en-AU" sz="1200" dirty="0"/>
              <a:t>("The value of p[%d] on the heap is %d.\n", </a:t>
            </a:r>
            <a:r>
              <a:rPr lang="en-AU" sz="1200" dirty="0" err="1"/>
              <a:t>i</a:t>
            </a:r>
            <a:r>
              <a:rPr lang="en-AU" sz="1200" dirty="0"/>
              <a:t>, p[</a:t>
            </a:r>
            <a:r>
              <a:rPr lang="en-AU" sz="1200" dirty="0" err="1"/>
              <a:t>i</a:t>
            </a:r>
            <a:r>
              <a:rPr lang="en-AU" sz="1200" dirty="0"/>
              <a:t>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 = 10 *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("The value of p[%d] on the heap is now %d.\n",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,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172434"/>
            <a:ext cx="79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ARR_SIZE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438676"/>
            <a:ext cx="534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79AAB-7F51-778A-10EC-4E976B6A8C92}"/>
              </a:ext>
            </a:extLst>
          </p:cNvPr>
          <p:cNvSpPr/>
          <p:nvPr/>
        </p:nvSpPr>
        <p:spPr>
          <a:xfrm>
            <a:off x="423787" y="5836757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A03C2-8A8C-AFB9-0C34-9AADB57C819D}"/>
              </a:ext>
            </a:extLst>
          </p:cNvPr>
          <p:cNvSpPr txBox="1"/>
          <p:nvPr/>
        </p:nvSpPr>
        <p:spPr>
          <a:xfrm>
            <a:off x="363325" y="5567801"/>
            <a:ext cx="1171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C0D931-46A9-28C1-0281-AB6BC80B81F1}"/>
              </a:ext>
            </a:extLst>
          </p:cNvPr>
          <p:cNvSpPr txBox="1"/>
          <p:nvPr/>
        </p:nvSpPr>
        <p:spPr>
          <a:xfrm>
            <a:off x="419206" y="5824211"/>
            <a:ext cx="74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0xE51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4E388-0BEE-8E84-42D3-E7CC087AC565}"/>
              </a:ext>
            </a:extLst>
          </p:cNvPr>
          <p:cNvGrpSpPr/>
          <p:nvPr/>
        </p:nvGrpSpPr>
        <p:grpSpPr>
          <a:xfrm>
            <a:off x="1503456" y="1174207"/>
            <a:ext cx="3756803" cy="349594"/>
            <a:chOff x="1170280" y="1097965"/>
            <a:chExt cx="3756803" cy="34959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9CA786-7569-19EF-DC71-3DA0278D2AA8}"/>
                </a:ext>
              </a:extLst>
            </p:cNvPr>
            <p:cNvSpPr txBox="1"/>
            <p:nvPr/>
          </p:nvSpPr>
          <p:spPr>
            <a:xfrm>
              <a:off x="18570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0xE51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188CC7-73B5-CB50-82A8-12B9DBF37FF0}"/>
                </a:ext>
              </a:extLst>
            </p:cNvPr>
            <p:cNvSpPr/>
            <p:nvPr/>
          </p:nvSpPr>
          <p:spPr>
            <a:xfrm>
              <a:off x="2758087" y="1131247"/>
              <a:ext cx="2168996" cy="307776"/>
            </a:xfrm>
            <a:custGeom>
              <a:avLst/>
              <a:gdLst>
                <a:gd name="connsiteX0" fmla="*/ 0 w 2168996"/>
                <a:gd name="connsiteY0" fmla="*/ 0 h 307776"/>
                <a:gd name="connsiteX1" fmla="*/ 520559 w 2168996"/>
                <a:gd name="connsiteY1" fmla="*/ 0 h 307776"/>
                <a:gd name="connsiteX2" fmla="*/ 997738 w 2168996"/>
                <a:gd name="connsiteY2" fmla="*/ 0 h 307776"/>
                <a:gd name="connsiteX3" fmla="*/ 1583367 w 2168996"/>
                <a:gd name="connsiteY3" fmla="*/ 0 h 307776"/>
                <a:gd name="connsiteX4" fmla="*/ 2168996 w 2168996"/>
                <a:gd name="connsiteY4" fmla="*/ 0 h 307776"/>
                <a:gd name="connsiteX5" fmla="*/ 2168996 w 2168996"/>
                <a:gd name="connsiteY5" fmla="*/ 307776 h 307776"/>
                <a:gd name="connsiteX6" fmla="*/ 1670127 w 2168996"/>
                <a:gd name="connsiteY6" fmla="*/ 307776 h 307776"/>
                <a:gd name="connsiteX7" fmla="*/ 1171258 w 2168996"/>
                <a:gd name="connsiteY7" fmla="*/ 307776 h 307776"/>
                <a:gd name="connsiteX8" fmla="*/ 585629 w 2168996"/>
                <a:gd name="connsiteY8" fmla="*/ 307776 h 307776"/>
                <a:gd name="connsiteX9" fmla="*/ 0 w 2168996"/>
                <a:gd name="connsiteY9" fmla="*/ 307776 h 307776"/>
                <a:gd name="connsiteX10" fmla="*/ 0 w 2168996"/>
                <a:gd name="connsiteY10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996" h="307776" extrusionOk="0">
                  <a:moveTo>
                    <a:pt x="0" y="0"/>
                  </a:moveTo>
                  <a:cubicBezTo>
                    <a:pt x="221012" y="-12904"/>
                    <a:pt x="386222" y="23722"/>
                    <a:pt x="520559" y="0"/>
                  </a:cubicBezTo>
                  <a:cubicBezTo>
                    <a:pt x="654896" y="-23722"/>
                    <a:pt x="826754" y="21080"/>
                    <a:pt x="997738" y="0"/>
                  </a:cubicBezTo>
                  <a:cubicBezTo>
                    <a:pt x="1168722" y="-21080"/>
                    <a:pt x="1397286" y="-18736"/>
                    <a:pt x="1583367" y="0"/>
                  </a:cubicBezTo>
                  <a:cubicBezTo>
                    <a:pt x="1769448" y="18736"/>
                    <a:pt x="1998644" y="2084"/>
                    <a:pt x="2168996" y="0"/>
                  </a:cubicBezTo>
                  <a:cubicBezTo>
                    <a:pt x="2164973" y="134913"/>
                    <a:pt x="2183062" y="218146"/>
                    <a:pt x="2168996" y="307776"/>
                  </a:cubicBezTo>
                  <a:cubicBezTo>
                    <a:pt x="1997765" y="287445"/>
                    <a:pt x="1907926" y="313389"/>
                    <a:pt x="1670127" y="307776"/>
                  </a:cubicBezTo>
                  <a:cubicBezTo>
                    <a:pt x="1432328" y="302163"/>
                    <a:pt x="1408225" y="308235"/>
                    <a:pt x="1171258" y="307776"/>
                  </a:cubicBezTo>
                  <a:cubicBezTo>
                    <a:pt x="934291" y="307317"/>
                    <a:pt x="842165" y="302905"/>
                    <a:pt x="585629" y="307776"/>
                  </a:cubicBezTo>
                  <a:cubicBezTo>
                    <a:pt x="329093" y="312647"/>
                    <a:pt x="209995" y="319806"/>
                    <a:pt x="0" y="307776"/>
                  </a:cubicBezTo>
                  <a:cubicBezTo>
                    <a:pt x="-9903" y="200170"/>
                    <a:pt x="4599" y="107602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A0E23C-CEE0-5DC2-BC59-9A67EA86CB5A}"/>
                </a:ext>
              </a:extLst>
            </p:cNvPr>
            <p:cNvSpPr txBox="1"/>
            <p:nvPr/>
          </p:nvSpPr>
          <p:spPr>
            <a:xfrm>
              <a:off x="11702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(int*)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7DF3F8-F9B6-1709-4331-7A8308473A56}"/>
              </a:ext>
            </a:extLst>
          </p:cNvPr>
          <p:cNvCxnSpPr>
            <a:cxnSpLocks/>
          </p:cNvCxnSpPr>
          <p:nvPr/>
        </p:nvCxnSpPr>
        <p:spPr>
          <a:xfrm>
            <a:off x="3641050" y="1202230"/>
            <a:ext cx="0" cy="3077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C24586-165B-18B3-20D6-42283728814F}"/>
              </a:ext>
            </a:extLst>
          </p:cNvPr>
          <p:cNvCxnSpPr>
            <a:cxnSpLocks/>
          </p:cNvCxnSpPr>
          <p:nvPr/>
        </p:nvCxnSpPr>
        <p:spPr>
          <a:xfrm>
            <a:off x="4168834" y="1216024"/>
            <a:ext cx="0" cy="3077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65E099-762A-AD9B-C62A-A87701E0E293}"/>
              </a:ext>
            </a:extLst>
          </p:cNvPr>
          <p:cNvCxnSpPr>
            <a:cxnSpLocks/>
          </p:cNvCxnSpPr>
          <p:nvPr/>
        </p:nvCxnSpPr>
        <p:spPr>
          <a:xfrm>
            <a:off x="4707850" y="1207487"/>
            <a:ext cx="0" cy="3077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7C17720-0ACA-A2EC-8E22-92D86FBDF385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164920-B7F9-243C-9C9F-CC006155D872}"/>
              </a:ext>
            </a:extLst>
          </p:cNvPr>
          <p:cNvSpPr txBox="1"/>
          <p:nvPr/>
        </p:nvSpPr>
        <p:spPr>
          <a:xfrm>
            <a:off x="3729446" y="1178947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350D42-C51A-FDB5-75B3-5521D4BCC655}"/>
              </a:ext>
            </a:extLst>
          </p:cNvPr>
          <p:cNvSpPr txBox="1"/>
          <p:nvPr/>
        </p:nvSpPr>
        <p:spPr>
          <a:xfrm>
            <a:off x="4280845" y="117950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A5AA5C-A785-CFEE-39A3-6CC4F5900136}"/>
              </a:ext>
            </a:extLst>
          </p:cNvPr>
          <p:cNvSpPr txBox="1"/>
          <p:nvPr/>
        </p:nvSpPr>
        <p:spPr>
          <a:xfrm>
            <a:off x="4819861" y="1180375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4C81C-0CB2-BA05-BC0A-1CFBC1BA7CF4}"/>
              </a:ext>
            </a:extLst>
          </p:cNvPr>
          <p:cNvSpPr/>
          <p:nvPr/>
        </p:nvSpPr>
        <p:spPr>
          <a:xfrm>
            <a:off x="406940" y="5241881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A7D6AE-FE5F-A52C-631C-2FD8F05AC2AA}"/>
              </a:ext>
            </a:extLst>
          </p:cNvPr>
          <p:cNvSpPr txBox="1"/>
          <p:nvPr/>
        </p:nvSpPr>
        <p:spPr>
          <a:xfrm>
            <a:off x="337362" y="4883263"/>
            <a:ext cx="37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E3E6D-8171-EE4D-62AB-3207BA483FCA}"/>
              </a:ext>
            </a:extLst>
          </p:cNvPr>
          <p:cNvSpPr txBox="1"/>
          <p:nvPr/>
        </p:nvSpPr>
        <p:spPr>
          <a:xfrm>
            <a:off x="3328758" y="7272347"/>
            <a:ext cx="37805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value of p[0] on the heap is 0.</a:t>
            </a:r>
          </a:p>
          <a:p>
            <a:r>
              <a:rPr lang="en-US" sz="1400" dirty="0"/>
              <a:t>The value of p[1] on the heap is 0.</a:t>
            </a:r>
          </a:p>
          <a:p>
            <a:r>
              <a:rPr lang="en-US" sz="1400" dirty="0"/>
              <a:t>The value of p[2] on the heap is 0.</a:t>
            </a:r>
          </a:p>
          <a:p>
            <a:r>
              <a:rPr lang="en-US" sz="1400" dirty="0"/>
              <a:t>The value of p[3] on the heap is 0.</a:t>
            </a:r>
          </a:p>
          <a:p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7968F6-A494-E0D2-F5A5-6106EECF5DDB}"/>
              </a:ext>
            </a:extLst>
          </p:cNvPr>
          <p:cNvSpPr txBox="1"/>
          <p:nvPr/>
        </p:nvSpPr>
        <p:spPr>
          <a:xfrm>
            <a:off x="3100260" y="832934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/>
              <a:t>p[</a:t>
            </a:r>
            <a:r>
              <a:rPr lang="en-AU" dirty="0"/>
              <a:t>0</a:t>
            </a:r>
            <a:r>
              <a:rPr lang="en-AU" sz="1800" dirty="0"/>
              <a:t>]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C403D2-9DAC-864D-EE1A-499FB576EABD}"/>
              </a:ext>
            </a:extLst>
          </p:cNvPr>
          <p:cNvSpPr txBox="1"/>
          <p:nvPr/>
        </p:nvSpPr>
        <p:spPr>
          <a:xfrm>
            <a:off x="3628318" y="836649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/>
              <a:t>p[</a:t>
            </a:r>
            <a:r>
              <a:rPr lang="en-AU" dirty="0"/>
              <a:t>1</a:t>
            </a:r>
            <a:r>
              <a:rPr lang="en-AU" sz="1800" dirty="0"/>
              <a:t>]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026FCD-380D-1083-F9E4-5243CEDA77B0}"/>
              </a:ext>
            </a:extLst>
          </p:cNvPr>
          <p:cNvSpPr txBox="1"/>
          <p:nvPr/>
        </p:nvSpPr>
        <p:spPr>
          <a:xfrm>
            <a:off x="4167936" y="830034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/>
              <a:t>p[2]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137C85-D966-594B-6C4C-238A09FA534D}"/>
              </a:ext>
            </a:extLst>
          </p:cNvPr>
          <p:cNvSpPr txBox="1"/>
          <p:nvPr/>
        </p:nvSpPr>
        <p:spPr>
          <a:xfrm>
            <a:off x="4719809" y="830034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/>
              <a:t>p[3]</a:t>
            </a:r>
            <a:endParaRPr lang="en-US" dirty="0"/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E50DCAA0-8A7F-E2F1-08F7-3B205E454E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88686" y="7340863"/>
            <a:ext cx="239708" cy="179449"/>
          </a:xfrm>
          <a:prstGeom prst="curvedConnector4">
            <a:avLst>
              <a:gd name="adj1" fmla="val -56286"/>
              <a:gd name="adj2" fmla="val 22739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623A0AA-C5AB-13E5-355F-9DC86F1048CF}"/>
              </a:ext>
            </a:extLst>
          </p:cNvPr>
          <p:cNvSpPr txBox="1"/>
          <p:nvPr/>
        </p:nvSpPr>
        <p:spPr>
          <a:xfrm>
            <a:off x="2364249" y="7141672"/>
            <a:ext cx="755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9,10,11,12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8AC26856-2E21-8631-3CBB-384724DE8ECB}"/>
              </a:ext>
            </a:extLst>
          </p:cNvPr>
          <p:cNvCxnSpPr>
            <a:cxnSpLocks/>
            <a:endCxn id="3" idx="0"/>
          </p:cNvCxnSpPr>
          <p:nvPr/>
        </p:nvCxnSpPr>
        <p:spPr>
          <a:xfrm rot="5400000">
            <a:off x="4098569" y="4697792"/>
            <a:ext cx="3540162" cy="1084308"/>
          </a:xfrm>
          <a:prstGeom prst="curvedConnector3">
            <a:avLst>
              <a:gd name="adj1" fmla="val 67578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138A0B7-50B1-F227-38F6-CBCC44AC34D1}"/>
              </a:ext>
            </a:extLst>
          </p:cNvPr>
          <p:cNvSpPr txBox="1"/>
          <p:nvPr/>
        </p:nvSpPr>
        <p:spPr>
          <a:xfrm>
            <a:off x="5398069" y="328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0"/>
                  </a:schemeClr>
                </a:solidFill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D72691E-DB15-0262-4144-9F93FE8AA5B5}"/>
              </a:ext>
            </a:extLst>
          </p:cNvPr>
          <p:cNvSpPr/>
          <p:nvPr/>
        </p:nvSpPr>
        <p:spPr>
          <a:xfrm>
            <a:off x="1649573" y="7803656"/>
            <a:ext cx="570551" cy="173105"/>
          </a:xfrm>
          <a:custGeom>
            <a:avLst/>
            <a:gdLst>
              <a:gd name="connsiteX0" fmla="*/ 0 w 570551"/>
              <a:gd name="connsiteY0" fmla="*/ 0 h 173105"/>
              <a:gd name="connsiteX1" fmla="*/ 570551 w 570551"/>
              <a:gd name="connsiteY1" fmla="*/ 0 h 173105"/>
              <a:gd name="connsiteX2" fmla="*/ 570551 w 570551"/>
              <a:gd name="connsiteY2" fmla="*/ 173105 h 173105"/>
              <a:gd name="connsiteX3" fmla="*/ 0 w 570551"/>
              <a:gd name="connsiteY3" fmla="*/ 173105 h 173105"/>
              <a:gd name="connsiteX4" fmla="*/ 0 w 570551"/>
              <a:gd name="connsiteY4" fmla="*/ 0 h 173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551" h="173105" fill="none" extrusionOk="0">
                <a:moveTo>
                  <a:pt x="0" y="0"/>
                </a:moveTo>
                <a:cubicBezTo>
                  <a:pt x="248542" y="9575"/>
                  <a:pt x="291115" y="20839"/>
                  <a:pt x="570551" y="0"/>
                </a:cubicBezTo>
                <a:cubicBezTo>
                  <a:pt x="562419" y="80679"/>
                  <a:pt x="562601" y="118843"/>
                  <a:pt x="570551" y="173105"/>
                </a:cubicBezTo>
                <a:cubicBezTo>
                  <a:pt x="411325" y="183031"/>
                  <a:pt x="267804" y="198371"/>
                  <a:pt x="0" y="173105"/>
                </a:cubicBezTo>
                <a:cubicBezTo>
                  <a:pt x="7798" y="87268"/>
                  <a:pt x="5069" y="76564"/>
                  <a:pt x="0" y="0"/>
                </a:cubicBezTo>
                <a:close/>
              </a:path>
              <a:path w="570551" h="173105" stroke="0" extrusionOk="0">
                <a:moveTo>
                  <a:pt x="0" y="0"/>
                </a:moveTo>
                <a:cubicBezTo>
                  <a:pt x="231595" y="-27533"/>
                  <a:pt x="425087" y="-24505"/>
                  <a:pt x="570551" y="0"/>
                </a:cubicBezTo>
                <a:cubicBezTo>
                  <a:pt x="566276" y="38527"/>
                  <a:pt x="562079" y="106399"/>
                  <a:pt x="570551" y="173105"/>
                </a:cubicBezTo>
                <a:cubicBezTo>
                  <a:pt x="422122" y="196113"/>
                  <a:pt x="207773" y="173884"/>
                  <a:pt x="0" y="173105"/>
                </a:cubicBezTo>
                <a:cubicBezTo>
                  <a:pt x="-8363" y="88899"/>
                  <a:pt x="-5224" y="4720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Loop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87A87D-C111-D47E-CB57-2AEDAF638031}"/>
              </a:ext>
            </a:extLst>
          </p:cNvPr>
          <p:cNvSpPr/>
          <p:nvPr/>
        </p:nvSpPr>
        <p:spPr>
          <a:xfrm>
            <a:off x="2000448" y="6926028"/>
            <a:ext cx="846427" cy="190505"/>
          </a:xfrm>
          <a:custGeom>
            <a:avLst/>
            <a:gdLst>
              <a:gd name="connsiteX0" fmla="*/ 0 w 846427"/>
              <a:gd name="connsiteY0" fmla="*/ 0 h 190505"/>
              <a:gd name="connsiteX1" fmla="*/ 440142 w 846427"/>
              <a:gd name="connsiteY1" fmla="*/ 0 h 190505"/>
              <a:gd name="connsiteX2" fmla="*/ 846427 w 846427"/>
              <a:gd name="connsiteY2" fmla="*/ 0 h 190505"/>
              <a:gd name="connsiteX3" fmla="*/ 846427 w 846427"/>
              <a:gd name="connsiteY3" fmla="*/ 190505 h 190505"/>
              <a:gd name="connsiteX4" fmla="*/ 431678 w 846427"/>
              <a:gd name="connsiteY4" fmla="*/ 190505 h 190505"/>
              <a:gd name="connsiteX5" fmla="*/ 0 w 846427"/>
              <a:gd name="connsiteY5" fmla="*/ 190505 h 190505"/>
              <a:gd name="connsiteX6" fmla="*/ 0 w 846427"/>
              <a:gd name="connsiteY6" fmla="*/ 0 h 19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27" h="190505" fill="none" extrusionOk="0">
                <a:moveTo>
                  <a:pt x="0" y="0"/>
                </a:moveTo>
                <a:cubicBezTo>
                  <a:pt x="215230" y="10595"/>
                  <a:pt x="284050" y="-6411"/>
                  <a:pt x="440142" y="0"/>
                </a:cubicBezTo>
                <a:cubicBezTo>
                  <a:pt x="596234" y="6411"/>
                  <a:pt x="735121" y="16861"/>
                  <a:pt x="846427" y="0"/>
                </a:cubicBezTo>
                <a:cubicBezTo>
                  <a:pt x="840682" y="85252"/>
                  <a:pt x="839021" y="138252"/>
                  <a:pt x="846427" y="190505"/>
                </a:cubicBezTo>
                <a:cubicBezTo>
                  <a:pt x="651536" y="205749"/>
                  <a:pt x="534113" y="185419"/>
                  <a:pt x="431678" y="190505"/>
                </a:cubicBezTo>
                <a:cubicBezTo>
                  <a:pt x="329243" y="195591"/>
                  <a:pt x="154748" y="182446"/>
                  <a:pt x="0" y="190505"/>
                </a:cubicBezTo>
                <a:cubicBezTo>
                  <a:pt x="5981" y="108820"/>
                  <a:pt x="-556" y="53419"/>
                  <a:pt x="0" y="0"/>
                </a:cubicBezTo>
                <a:close/>
              </a:path>
              <a:path w="846427" h="190505" stroke="0" extrusionOk="0">
                <a:moveTo>
                  <a:pt x="0" y="0"/>
                </a:moveTo>
                <a:cubicBezTo>
                  <a:pt x="90675" y="19415"/>
                  <a:pt x="272732" y="16700"/>
                  <a:pt x="414749" y="0"/>
                </a:cubicBezTo>
                <a:cubicBezTo>
                  <a:pt x="556766" y="-16700"/>
                  <a:pt x="663381" y="-12831"/>
                  <a:pt x="846427" y="0"/>
                </a:cubicBezTo>
                <a:cubicBezTo>
                  <a:pt x="847035" y="95246"/>
                  <a:pt x="837682" y="100946"/>
                  <a:pt x="846427" y="190505"/>
                </a:cubicBezTo>
                <a:cubicBezTo>
                  <a:pt x="729456" y="174079"/>
                  <a:pt x="556185" y="178403"/>
                  <a:pt x="423214" y="190505"/>
                </a:cubicBezTo>
                <a:cubicBezTo>
                  <a:pt x="290243" y="202607"/>
                  <a:pt x="93032" y="186497"/>
                  <a:pt x="0" y="190505"/>
                </a:cubicBezTo>
                <a:cubicBezTo>
                  <a:pt x="-4972" y="144560"/>
                  <a:pt x="5928" y="8361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Loop end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5EC6CF-483D-0E08-D0B2-9B613B868FDF}"/>
              </a:ext>
            </a:extLst>
          </p:cNvPr>
          <p:cNvSpPr txBox="1"/>
          <p:nvPr/>
        </p:nvSpPr>
        <p:spPr>
          <a:xfrm>
            <a:off x="373326" y="5234341"/>
            <a:ext cx="1169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0     1     2     3</a:t>
            </a:r>
          </a:p>
        </p:txBody>
      </p: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8D918868-15A8-530A-972A-225404652B55}"/>
              </a:ext>
            </a:extLst>
          </p:cNvPr>
          <p:cNvCxnSpPr>
            <a:cxnSpLocks/>
          </p:cNvCxnSpPr>
          <p:nvPr/>
        </p:nvCxnSpPr>
        <p:spPr>
          <a:xfrm>
            <a:off x="568209" y="5383111"/>
            <a:ext cx="169498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FD4DE918-2173-4867-463D-4DFB7C46C4A5}"/>
              </a:ext>
            </a:extLst>
          </p:cNvPr>
          <p:cNvCxnSpPr>
            <a:cxnSpLocks/>
          </p:cNvCxnSpPr>
          <p:nvPr/>
        </p:nvCxnSpPr>
        <p:spPr>
          <a:xfrm>
            <a:off x="847929" y="5373465"/>
            <a:ext cx="169498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B8ECFEC8-AADC-D2B7-F2D3-92DDDCCFE5BA}"/>
              </a:ext>
            </a:extLst>
          </p:cNvPr>
          <p:cNvCxnSpPr>
            <a:cxnSpLocks/>
          </p:cNvCxnSpPr>
          <p:nvPr/>
        </p:nvCxnSpPr>
        <p:spPr>
          <a:xfrm>
            <a:off x="1148871" y="5385037"/>
            <a:ext cx="169498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EAC05B5-308D-39BD-65CA-814E78AC4B81}"/>
              </a:ext>
            </a:extLst>
          </p:cNvPr>
          <p:cNvSpPr/>
          <p:nvPr/>
        </p:nvSpPr>
        <p:spPr>
          <a:xfrm>
            <a:off x="5308862" y="13020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7D46A1-D549-575F-91C8-F7E5DC0F2E02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135195F-FFCE-C8A7-04FB-45978D53B140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610CB20-78BE-D98B-B51D-5F9097DDFF80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5394878-197F-2B27-CC73-7F784A2DAFDE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403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CA5DC39E-1F79-5D99-E540-32D4854B098A}"/>
              </a:ext>
            </a:extLst>
          </p:cNvPr>
          <p:cNvCxnSpPr>
            <a:cxnSpLocks/>
            <a:stCxn id="10" idx="0"/>
            <a:endCxn id="34" idx="1"/>
          </p:cNvCxnSpPr>
          <p:nvPr/>
        </p:nvCxnSpPr>
        <p:spPr>
          <a:xfrm rot="5400000" flipH="1" flipV="1">
            <a:off x="-1003210" y="3330091"/>
            <a:ext cx="4493273" cy="520060"/>
          </a:xfrm>
          <a:prstGeom prst="curvedConnector2">
            <a:avLst/>
          </a:prstGeom>
          <a:ln w="38100">
            <a:solidFill>
              <a:srgbClr val="C37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977466" y="1907273"/>
              <a:ext cx="94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10,11,12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782" y="2092628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414035"/>
            <a:ext cx="473430" cy="322826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const int ARR_SIZE = 4;</a:t>
            </a:r>
            <a:br>
              <a:rPr lang="en-AU" sz="12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(ARR_SIZE,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  <a:br>
              <a:rPr lang="en-AU" sz="12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("The value of p[%d] on the heap is %d.\n",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,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/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for(int </a:t>
            </a:r>
            <a:r>
              <a:rPr lang="en-AU" sz="1200" dirty="0" err="1"/>
              <a:t>i</a:t>
            </a:r>
            <a:r>
              <a:rPr lang="en-AU" sz="1200" dirty="0"/>
              <a:t> = 0; </a:t>
            </a:r>
            <a:r>
              <a:rPr lang="en-AU" sz="1200" dirty="0" err="1"/>
              <a:t>i</a:t>
            </a:r>
            <a:r>
              <a:rPr lang="en-AU" sz="1200" dirty="0"/>
              <a:t> &lt; ARR_SIZE; </a:t>
            </a:r>
            <a:r>
              <a:rPr lang="en-AU" sz="1200" dirty="0" err="1"/>
              <a:t>i</a:t>
            </a:r>
            <a:r>
              <a:rPr lang="en-AU" sz="1200" dirty="0"/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    p[</a:t>
            </a:r>
            <a:r>
              <a:rPr lang="en-AU" sz="1200" dirty="0" err="1"/>
              <a:t>i</a:t>
            </a:r>
            <a:r>
              <a:rPr lang="en-AU" sz="1200" dirty="0"/>
              <a:t>] = 10 * </a:t>
            </a:r>
            <a:r>
              <a:rPr lang="en-AU" sz="1200" dirty="0" err="1"/>
              <a:t>i</a:t>
            </a:r>
            <a:r>
              <a:rPr lang="en-AU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("The value of p[%d] on the heap is now %d.\n",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,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172434"/>
            <a:ext cx="79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ARR_SIZE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438676"/>
            <a:ext cx="534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79AAB-7F51-778A-10EC-4E976B6A8C92}"/>
              </a:ext>
            </a:extLst>
          </p:cNvPr>
          <p:cNvSpPr/>
          <p:nvPr/>
        </p:nvSpPr>
        <p:spPr>
          <a:xfrm>
            <a:off x="423787" y="5836757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A03C2-8A8C-AFB9-0C34-9AADB57C819D}"/>
              </a:ext>
            </a:extLst>
          </p:cNvPr>
          <p:cNvSpPr txBox="1"/>
          <p:nvPr/>
        </p:nvSpPr>
        <p:spPr>
          <a:xfrm>
            <a:off x="363325" y="5567801"/>
            <a:ext cx="1171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C0D931-46A9-28C1-0281-AB6BC80B81F1}"/>
              </a:ext>
            </a:extLst>
          </p:cNvPr>
          <p:cNvSpPr txBox="1"/>
          <p:nvPr/>
        </p:nvSpPr>
        <p:spPr>
          <a:xfrm>
            <a:off x="419206" y="5824211"/>
            <a:ext cx="74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0xE51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4E388-0BEE-8E84-42D3-E7CC087AC565}"/>
              </a:ext>
            </a:extLst>
          </p:cNvPr>
          <p:cNvGrpSpPr/>
          <p:nvPr/>
        </p:nvGrpSpPr>
        <p:grpSpPr>
          <a:xfrm>
            <a:off x="1503456" y="1174207"/>
            <a:ext cx="3756803" cy="349594"/>
            <a:chOff x="1170280" y="1097965"/>
            <a:chExt cx="3756803" cy="34959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9CA786-7569-19EF-DC71-3DA0278D2AA8}"/>
                </a:ext>
              </a:extLst>
            </p:cNvPr>
            <p:cNvSpPr txBox="1"/>
            <p:nvPr/>
          </p:nvSpPr>
          <p:spPr>
            <a:xfrm>
              <a:off x="18570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0xE51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188CC7-73B5-CB50-82A8-12B9DBF37FF0}"/>
                </a:ext>
              </a:extLst>
            </p:cNvPr>
            <p:cNvSpPr/>
            <p:nvPr/>
          </p:nvSpPr>
          <p:spPr>
            <a:xfrm>
              <a:off x="2758087" y="1131247"/>
              <a:ext cx="2168996" cy="307776"/>
            </a:xfrm>
            <a:custGeom>
              <a:avLst/>
              <a:gdLst>
                <a:gd name="connsiteX0" fmla="*/ 0 w 2168996"/>
                <a:gd name="connsiteY0" fmla="*/ 0 h 307776"/>
                <a:gd name="connsiteX1" fmla="*/ 520559 w 2168996"/>
                <a:gd name="connsiteY1" fmla="*/ 0 h 307776"/>
                <a:gd name="connsiteX2" fmla="*/ 997738 w 2168996"/>
                <a:gd name="connsiteY2" fmla="*/ 0 h 307776"/>
                <a:gd name="connsiteX3" fmla="*/ 1583367 w 2168996"/>
                <a:gd name="connsiteY3" fmla="*/ 0 h 307776"/>
                <a:gd name="connsiteX4" fmla="*/ 2168996 w 2168996"/>
                <a:gd name="connsiteY4" fmla="*/ 0 h 307776"/>
                <a:gd name="connsiteX5" fmla="*/ 2168996 w 2168996"/>
                <a:gd name="connsiteY5" fmla="*/ 307776 h 307776"/>
                <a:gd name="connsiteX6" fmla="*/ 1670127 w 2168996"/>
                <a:gd name="connsiteY6" fmla="*/ 307776 h 307776"/>
                <a:gd name="connsiteX7" fmla="*/ 1171258 w 2168996"/>
                <a:gd name="connsiteY7" fmla="*/ 307776 h 307776"/>
                <a:gd name="connsiteX8" fmla="*/ 585629 w 2168996"/>
                <a:gd name="connsiteY8" fmla="*/ 307776 h 307776"/>
                <a:gd name="connsiteX9" fmla="*/ 0 w 2168996"/>
                <a:gd name="connsiteY9" fmla="*/ 307776 h 307776"/>
                <a:gd name="connsiteX10" fmla="*/ 0 w 2168996"/>
                <a:gd name="connsiteY10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996" h="307776" extrusionOk="0">
                  <a:moveTo>
                    <a:pt x="0" y="0"/>
                  </a:moveTo>
                  <a:cubicBezTo>
                    <a:pt x="221012" y="-12904"/>
                    <a:pt x="386222" y="23722"/>
                    <a:pt x="520559" y="0"/>
                  </a:cubicBezTo>
                  <a:cubicBezTo>
                    <a:pt x="654896" y="-23722"/>
                    <a:pt x="826754" y="21080"/>
                    <a:pt x="997738" y="0"/>
                  </a:cubicBezTo>
                  <a:cubicBezTo>
                    <a:pt x="1168722" y="-21080"/>
                    <a:pt x="1397286" y="-18736"/>
                    <a:pt x="1583367" y="0"/>
                  </a:cubicBezTo>
                  <a:cubicBezTo>
                    <a:pt x="1769448" y="18736"/>
                    <a:pt x="1998644" y="2084"/>
                    <a:pt x="2168996" y="0"/>
                  </a:cubicBezTo>
                  <a:cubicBezTo>
                    <a:pt x="2164973" y="134913"/>
                    <a:pt x="2183062" y="218146"/>
                    <a:pt x="2168996" y="307776"/>
                  </a:cubicBezTo>
                  <a:cubicBezTo>
                    <a:pt x="1997765" y="287445"/>
                    <a:pt x="1907926" y="313389"/>
                    <a:pt x="1670127" y="307776"/>
                  </a:cubicBezTo>
                  <a:cubicBezTo>
                    <a:pt x="1432328" y="302163"/>
                    <a:pt x="1408225" y="308235"/>
                    <a:pt x="1171258" y="307776"/>
                  </a:cubicBezTo>
                  <a:cubicBezTo>
                    <a:pt x="934291" y="307317"/>
                    <a:pt x="842165" y="302905"/>
                    <a:pt x="585629" y="307776"/>
                  </a:cubicBezTo>
                  <a:cubicBezTo>
                    <a:pt x="329093" y="312647"/>
                    <a:pt x="209995" y="319806"/>
                    <a:pt x="0" y="307776"/>
                  </a:cubicBezTo>
                  <a:cubicBezTo>
                    <a:pt x="-9903" y="200170"/>
                    <a:pt x="4599" y="107602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A0E23C-CEE0-5DC2-BC59-9A67EA86CB5A}"/>
                </a:ext>
              </a:extLst>
            </p:cNvPr>
            <p:cNvSpPr txBox="1"/>
            <p:nvPr/>
          </p:nvSpPr>
          <p:spPr>
            <a:xfrm>
              <a:off x="11702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(int*)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7DF3F8-F9B6-1709-4331-7A8308473A56}"/>
              </a:ext>
            </a:extLst>
          </p:cNvPr>
          <p:cNvCxnSpPr>
            <a:cxnSpLocks/>
          </p:cNvCxnSpPr>
          <p:nvPr/>
        </p:nvCxnSpPr>
        <p:spPr>
          <a:xfrm>
            <a:off x="3641050" y="1202230"/>
            <a:ext cx="0" cy="3077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C24586-165B-18B3-20D6-42283728814F}"/>
              </a:ext>
            </a:extLst>
          </p:cNvPr>
          <p:cNvCxnSpPr>
            <a:cxnSpLocks/>
          </p:cNvCxnSpPr>
          <p:nvPr/>
        </p:nvCxnSpPr>
        <p:spPr>
          <a:xfrm>
            <a:off x="4168834" y="1216024"/>
            <a:ext cx="0" cy="3077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65E099-762A-AD9B-C62A-A87701E0E293}"/>
              </a:ext>
            </a:extLst>
          </p:cNvPr>
          <p:cNvCxnSpPr>
            <a:cxnSpLocks/>
          </p:cNvCxnSpPr>
          <p:nvPr/>
        </p:nvCxnSpPr>
        <p:spPr>
          <a:xfrm>
            <a:off x="4707850" y="1207487"/>
            <a:ext cx="0" cy="3077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7C17720-0ACA-A2EC-8E22-92D86FBDF385}"/>
              </a:ext>
            </a:extLst>
          </p:cNvPr>
          <p:cNvSpPr txBox="1"/>
          <p:nvPr/>
        </p:nvSpPr>
        <p:spPr>
          <a:xfrm>
            <a:off x="3100260" y="1185612"/>
            <a:ext cx="49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164920-B7F9-243C-9C9F-CC006155D872}"/>
              </a:ext>
            </a:extLst>
          </p:cNvPr>
          <p:cNvSpPr txBox="1"/>
          <p:nvPr/>
        </p:nvSpPr>
        <p:spPr>
          <a:xfrm>
            <a:off x="3648637" y="1178947"/>
            <a:ext cx="4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350D42-C51A-FDB5-75B3-5521D4BCC655}"/>
              </a:ext>
            </a:extLst>
          </p:cNvPr>
          <p:cNvSpPr txBox="1"/>
          <p:nvPr/>
        </p:nvSpPr>
        <p:spPr>
          <a:xfrm>
            <a:off x="4188255" y="1179502"/>
            <a:ext cx="50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A5AA5C-A785-CFEE-39A3-6CC4F5900136}"/>
              </a:ext>
            </a:extLst>
          </p:cNvPr>
          <p:cNvSpPr txBox="1"/>
          <p:nvPr/>
        </p:nvSpPr>
        <p:spPr>
          <a:xfrm>
            <a:off x="4695995" y="1180375"/>
            <a:ext cx="56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30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4C81C-0CB2-BA05-BC0A-1CFBC1BA7CF4}"/>
              </a:ext>
            </a:extLst>
          </p:cNvPr>
          <p:cNvSpPr/>
          <p:nvPr/>
        </p:nvSpPr>
        <p:spPr>
          <a:xfrm>
            <a:off x="406940" y="5241881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A7D6AE-FE5F-A52C-631C-2FD8F05AC2AA}"/>
              </a:ext>
            </a:extLst>
          </p:cNvPr>
          <p:cNvSpPr txBox="1"/>
          <p:nvPr/>
        </p:nvSpPr>
        <p:spPr>
          <a:xfrm>
            <a:off x="337362" y="4883263"/>
            <a:ext cx="37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66DF38-5F0C-82ED-438D-3FD92161927E}"/>
              </a:ext>
            </a:extLst>
          </p:cNvPr>
          <p:cNvSpPr txBox="1"/>
          <p:nvPr/>
        </p:nvSpPr>
        <p:spPr>
          <a:xfrm>
            <a:off x="373326" y="5234341"/>
            <a:ext cx="1169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0     1     2     3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E3E6D-8171-EE4D-62AB-3207BA483FCA}"/>
              </a:ext>
            </a:extLst>
          </p:cNvPr>
          <p:cNvSpPr txBox="1"/>
          <p:nvPr/>
        </p:nvSpPr>
        <p:spPr>
          <a:xfrm>
            <a:off x="3328758" y="7272347"/>
            <a:ext cx="37805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of p[0]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of p[1]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of p[2]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of p[3] on the heap is 0.</a:t>
            </a:r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7968F6-A494-E0D2-F5A5-6106EECF5DDB}"/>
              </a:ext>
            </a:extLst>
          </p:cNvPr>
          <p:cNvSpPr txBox="1"/>
          <p:nvPr/>
        </p:nvSpPr>
        <p:spPr>
          <a:xfrm>
            <a:off x="3100260" y="832934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/>
              <a:t>p[</a:t>
            </a:r>
            <a:r>
              <a:rPr lang="en-AU" dirty="0"/>
              <a:t>0</a:t>
            </a:r>
            <a:r>
              <a:rPr lang="en-AU" sz="1800" dirty="0"/>
              <a:t>]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C403D2-9DAC-864D-EE1A-499FB576EABD}"/>
              </a:ext>
            </a:extLst>
          </p:cNvPr>
          <p:cNvSpPr txBox="1"/>
          <p:nvPr/>
        </p:nvSpPr>
        <p:spPr>
          <a:xfrm>
            <a:off x="3628318" y="836649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/>
              <a:t>p[</a:t>
            </a:r>
            <a:r>
              <a:rPr lang="en-AU" dirty="0"/>
              <a:t>1</a:t>
            </a:r>
            <a:r>
              <a:rPr lang="en-AU" sz="1800" dirty="0"/>
              <a:t>]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026FCD-380D-1083-F9E4-5243CEDA77B0}"/>
              </a:ext>
            </a:extLst>
          </p:cNvPr>
          <p:cNvSpPr txBox="1"/>
          <p:nvPr/>
        </p:nvSpPr>
        <p:spPr>
          <a:xfrm>
            <a:off x="4167936" y="830034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/>
              <a:t>p[2]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137C85-D966-594B-6C4C-238A09FA534D}"/>
              </a:ext>
            </a:extLst>
          </p:cNvPr>
          <p:cNvSpPr txBox="1"/>
          <p:nvPr/>
        </p:nvSpPr>
        <p:spPr>
          <a:xfrm>
            <a:off x="4719809" y="830034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/>
              <a:t>p[3]</a:t>
            </a:r>
            <a:endParaRPr lang="en-US" dirty="0"/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E50DCAA0-8A7F-E2F1-08F7-3B205E454E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88686" y="7340863"/>
            <a:ext cx="239708" cy="179449"/>
          </a:xfrm>
          <a:prstGeom prst="curvedConnector4">
            <a:avLst>
              <a:gd name="adj1" fmla="val -56286"/>
              <a:gd name="adj2" fmla="val 22739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623A0AA-C5AB-13E5-355F-9DC86F1048CF}"/>
              </a:ext>
            </a:extLst>
          </p:cNvPr>
          <p:cNvSpPr txBox="1"/>
          <p:nvPr/>
        </p:nvSpPr>
        <p:spPr>
          <a:xfrm>
            <a:off x="2364248" y="7141672"/>
            <a:ext cx="84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13,14,15,16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38A0B7-50B1-F227-38F6-CBCC44AC34D1}"/>
              </a:ext>
            </a:extLst>
          </p:cNvPr>
          <p:cNvSpPr txBox="1"/>
          <p:nvPr/>
        </p:nvSpPr>
        <p:spPr>
          <a:xfrm>
            <a:off x="5398069" y="328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0"/>
                  </a:schemeClr>
                </a:solidFill>
              </a:rPr>
              <a:t>0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09B29448-6462-49B9-69C5-34093ABDEC76}"/>
              </a:ext>
            </a:extLst>
          </p:cNvPr>
          <p:cNvCxnSpPr>
            <a:cxnSpLocks/>
          </p:cNvCxnSpPr>
          <p:nvPr/>
        </p:nvCxnSpPr>
        <p:spPr>
          <a:xfrm>
            <a:off x="568209" y="5383111"/>
            <a:ext cx="169498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717A83C-8A42-CAB8-33DA-609806DBECD6}"/>
              </a:ext>
            </a:extLst>
          </p:cNvPr>
          <p:cNvCxnSpPr>
            <a:cxnSpLocks/>
          </p:cNvCxnSpPr>
          <p:nvPr/>
        </p:nvCxnSpPr>
        <p:spPr>
          <a:xfrm>
            <a:off x="847929" y="5373465"/>
            <a:ext cx="169498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201D4025-1971-D64C-A4BD-FDA643E8250E}"/>
              </a:ext>
            </a:extLst>
          </p:cNvPr>
          <p:cNvCxnSpPr>
            <a:cxnSpLocks/>
          </p:cNvCxnSpPr>
          <p:nvPr/>
        </p:nvCxnSpPr>
        <p:spPr>
          <a:xfrm>
            <a:off x="1148871" y="5385037"/>
            <a:ext cx="169498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DFF8F327-3C91-8C1A-7EF0-805511F655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13130" y="2120698"/>
            <a:ext cx="3106450" cy="1587808"/>
          </a:xfrm>
          <a:prstGeom prst="curvedConnector4">
            <a:avLst>
              <a:gd name="adj1" fmla="val 203"/>
              <a:gd name="adj2" fmla="val 114397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BFAF9-6B34-507A-FAFE-161D8EDED9C6}"/>
              </a:ext>
            </a:extLst>
          </p:cNvPr>
          <p:cNvSpPr/>
          <p:nvPr/>
        </p:nvSpPr>
        <p:spPr>
          <a:xfrm>
            <a:off x="1649573" y="7803656"/>
            <a:ext cx="570551" cy="173105"/>
          </a:xfrm>
          <a:custGeom>
            <a:avLst/>
            <a:gdLst>
              <a:gd name="connsiteX0" fmla="*/ 0 w 570551"/>
              <a:gd name="connsiteY0" fmla="*/ 0 h 173105"/>
              <a:gd name="connsiteX1" fmla="*/ 570551 w 570551"/>
              <a:gd name="connsiteY1" fmla="*/ 0 h 173105"/>
              <a:gd name="connsiteX2" fmla="*/ 570551 w 570551"/>
              <a:gd name="connsiteY2" fmla="*/ 173105 h 173105"/>
              <a:gd name="connsiteX3" fmla="*/ 0 w 570551"/>
              <a:gd name="connsiteY3" fmla="*/ 173105 h 173105"/>
              <a:gd name="connsiteX4" fmla="*/ 0 w 570551"/>
              <a:gd name="connsiteY4" fmla="*/ 0 h 173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551" h="173105" fill="none" extrusionOk="0">
                <a:moveTo>
                  <a:pt x="0" y="0"/>
                </a:moveTo>
                <a:cubicBezTo>
                  <a:pt x="248542" y="9575"/>
                  <a:pt x="291115" y="20839"/>
                  <a:pt x="570551" y="0"/>
                </a:cubicBezTo>
                <a:cubicBezTo>
                  <a:pt x="562419" y="80679"/>
                  <a:pt x="562601" y="118843"/>
                  <a:pt x="570551" y="173105"/>
                </a:cubicBezTo>
                <a:cubicBezTo>
                  <a:pt x="411325" y="183031"/>
                  <a:pt x="267804" y="198371"/>
                  <a:pt x="0" y="173105"/>
                </a:cubicBezTo>
                <a:cubicBezTo>
                  <a:pt x="7798" y="87268"/>
                  <a:pt x="5069" y="76564"/>
                  <a:pt x="0" y="0"/>
                </a:cubicBezTo>
                <a:close/>
              </a:path>
              <a:path w="570551" h="173105" stroke="0" extrusionOk="0">
                <a:moveTo>
                  <a:pt x="0" y="0"/>
                </a:moveTo>
                <a:cubicBezTo>
                  <a:pt x="231595" y="-27533"/>
                  <a:pt x="425087" y="-24505"/>
                  <a:pt x="570551" y="0"/>
                </a:cubicBezTo>
                <a:cubicBezTo>
                  <a:pt x="566276" y="38527"/>
                  <a:pt x="562079" y="106399"/>
                  <a:pt x="570551" y="173105"/>
                </a:cubicBezTo>
                <a:cubicBezTo>
                  <a:pt x="422122" y="196113"/>
                  <a:pt x="207773" y="173884"/>
                  <a:pt x="0" y="173105"/>
                </a:cubicBezTo>
                <a:cubicBezTo>
                  <a:pt x="-8363" y="88899"/>
                  <a:pt x="-5224" y="4720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Loop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948233-329B-C8C0-E8D0-D6B39293B4FC}"/>
              </a:ext>
            </a:extLst>
          </p:cNvPr>
          <p:cNvSpPr/>
          <p:nvPr/>
        </p:nvSpPr>
        <p:spPr>
          <a:xfrm>
            <a:off x="2000448" y="6926028"/>
            <a:ext cx="846427" cy="190505"/>
          </a:xfrm>
          <a:custGeom>
            <a:avLst/>
            <a:gdLst>
              <a:gd name="connsiteX0" fmla="*/ 0 w 846427"/>
              <a:gd name="connsiteY0" fmla="*/ 0 h 190505"/>
              <a:gd name="connsiteX1" fmla="*/ 440142 w 846427"/>
              <a:gd name="connsiteY1" fmla="*/ 0 h 190505"/>
              <a:gd name="connsiteX2" fmla="*/ 846427 w 846427"/>
              <a:gd name="connsiteY2" fmla="*/ 0 h 190505"/>
              <a:gd name="connsiteX3" fmla="*/ 846427 w 846427"/>
              <a:gd name="connsiteY3" fmla="*/ 190505 h 190505"/>
              <a:gd name="connsiteX4" fmla="*/ 431678 w 846427"/>
              <a:gd name="connsiteY4" fmla="*/ 190505 h 190505"/>
              <a:gd name="connsiteX5" fmla="*/ 0 w 846427"/>
              <a:gd name="connsiteY5" fmla="*/ 190505 h 190505"/>
              <a:gd name="connsiteX6" fmla="*/ 0 w 846427"/>
              <a:gd name="connsiteY6" fmla="*/ 0 h 19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27" h="190505" fill="none" extrusionOk="0">
                <a:moveTo>
                  <a:pt x="0" y="0"/>
                </a:moveTo>
                <a:cubicBezTo>
                  <a:pt x="215230" y="10595"/>
                  <a:pt x="284050" y="-6411"/>
                  <a:pt x="440142" y="0"/>
                </a:cubicBezTo>
                <a:cubicBezTo>
                  <a:pt x="596234" y="6411"/>
                  <a:pt x="735121" y="16861"/>
                  <a:pt x="846427" y="0"/>
                </a:cubicBezTo>
                <a:cubicBezTo>
                  <a:pt x="840682" y="85252"/>
                  <a:pt x="839021" y="138252"/>
                  <a:pt x="846427" y="190505"/>
                </a:cubicBezTo>
                <a:cubicBezTo>
                  <a:pt x="651536" y="205749"/>
                  <a:pt x="534113" y="185419"/>
                  <a:pt x="431678" y="190505"/>
                </a:cubicBezTo>
                <a:cubicBezTo>
                  <a:pt x="329243" y="195591"/>
                  <a:pt x="154748" y="182446"/>
                  <a:pt x="0" y="190505"/>
                </a:cubicBezTo>
                <a:cubicBezTo>
                  <a:pt x="5981" y="108820"/>
                  <a:pt x="-556" y="53419"/>
                  <a:pt x="0" y="0"/>
                </a:cubicBezTo>
                <a:close/>
              </a:path>
              <a:path w="846427" h="190505" stroke="0" extrusionOk="0">
                <a:moveTo>
                  <a:pt x="0" y="0"/>
                </a:moveTo>
                <a:cubicBezTo>
                  <a:pt x="90675" y="19415"/>
                  <a:pt x="272732" y="16700"/>
                  <a:pt x="414749" y="0"/>
                </a:cubicBezTo>
                <a:cubicBezTo>
                  <a:pt x="556766" y="-16700"/>
                  <a:pt x="663381" y="-12831"/>
                  <a:pt x="846427" y="0"/>
                </a:cubicBezTo>
                <a:cubicBezTo>
                  <a:pt x="847035" y="95246"/>
                  <a:pt x="837682" y="100946"/>
                  <a:pt x="846427" y="190505"/>
                </a:cubicBezTo>
                <a:cubicBezTo>
                  <a:pt x="729456" y="174079"/>
                  <a:pt x="556185" y="178403"/>
                  <a:pt x="423214" y="190505"/>
                </a:cubicBezTo>
                <a:cubicBezTo>
                  <a:pt x="290243" y="202607"/>
                  <a:pt x="93032" y="186497"/>
                  <a:pt x="0" y="190505"/>
                </a:cubicBezTo>
                <a:cubicBezTo>
                  <a:pt x="-4972" y="144560"/>
                  <a:pt x="5928" y="8361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Loop end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E39E1E5-4706-24D3-E71C-43CD92DFB112}"/>
              </a:ext>
            </a:extLst>
          </p:cNvPr>
          <p:cNvSpPr/>
          <p:nvPr/>
        </p:nvSpPr>
        <p:spPr>
          <a:xfrm>
            <a:off x="5385062" y="13020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DD9797E-37FD-8323-5C1D-FF503F88FBF8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48DDEF8-5944-B659-A6B7-101F04A5ACFB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32EDB99-5BBC-8B74-B93D-EF8F4B272651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A819F04-4A23-6763-0A94-1DC624BC2351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476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CA5DC39E-1F79-5D99-E540-32D4854B098A}"/>
              </a:ext>
            </a:extLst>
          </p:cNvPr>
          <p:cNvCxnSpPr>
            <a:cxnSpLocks/>
            <a:stCxn id="10" idx="0"/>
            <a:endCxn id="34" idx="1"/>
          </p:cNvCxnSpPr>
          <p:nvPr/>
        </p:nvCxnSpPr>
        <p:spPr>
          <a:xfrm rot="5400000" flipH="1" flipV="1">
            <a:off x="-1003210" y="3330091"/>
            <a:ext cx="4493273" cy="520060"/>
          </a:xfrm>
          <a:prstGeom prst="curvedConnector2">
            <a:avLst/>
          </a:prstGeom>
          <a:ln w="38100">
            <a:solidFill>
              <a:srgbClr val="C37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977466" y="1907273"/>
              <a:ext cx="94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14,15,16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782" y="2092628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5302249"/>
            <a:ext cx="473430" cy="219053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const int ARR_SIZE = 4;</a:t>
            </a:r>
            <a:br>
              <a:rPr lang="en-AU" sz="12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(ARR_SIZE,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  <a:br>
              <a:rPr lang="en-AU" sz="12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("The value of p[%d] on the heap is %d.\n",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,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 = 10 *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for(int </a:t>
            </a:r>
            <a:r>
              <a:rPr lang="en-AU" sz="1200" dirty="0" err="1"/>
              <a:t>i</a:t>
            </a:r>
            <a:r>
              <a:rPr lang="en-AU" sz="1200" dirty="0"/>
              <a:t> = 0; </a:t>
            </a:r>
            <a:r>
              <a:rPr lang="en-AU" sz="1200" dirty="0" err="1"/>
              <a:t>i</a:t>
            </a:r>
            <a:r>
              <a:rPr lang="en-AU" sz="1200" dirty="0"/>
              <a:t> &lt; ARR_SIZE; </a:t>
            </a:r>
            <a:r>
              <a:rPr lang="en-AU" sz="1200" dirty="0" err="1"/>
              <a:t>i</a:t>
            </a:r>
            <a:r>
              <a:rPr lang="en-AU" sz="1200" dirty="0"/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    </a:t>
            </a:r>
            <a:r>
              <a:rPr lang="en-AU" sz="1200" dirty="0" err="1"/>
              <a:t>printf</a:t>
            </a:r>
            <a:r>
              <a:rPr lang="en-AU" sz="1200" dirty="0"/>
              <a:t>("The value of p[%d] on the heap is now %d.\n", </a:t>
            </a:r>
            <a:r>
              <a:rPr lang="en-AU" sz="1200" dirty="0" err="1"/>
              <a:t>i</a:t>
            </a:r>
            <a:r>
              <a:rPr lang="en-AU" sz="1200" dirty="0"/>
              <a:t>, p[</a:t>
            </a:r>
            <a:r>
              <a:rPr lang="en-AU" sz="1200" dirty="0" err="1"/>
              <a:t>i</a:t>
            </a:r>
            <a:r>
              <a:rPr lang="en-AU" sz="1200" dirty="0"/>
              <a:t>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172434"/>
            <a:ext cx="79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ARR_SIZE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438676"/>
            <a:ext cx="534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79AAB-7F51-778A-10EC-4E976B6A8C92}"/>
              </a:ext>
            </a:extLst>
          </p:cNvPr>
          <p:cNvSpPr/>
          <p:nvPr/>
        </p:nvSpPr>
        <p:spPr>
          <a:xfrm>
            <a:off x="423787" y="5836757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A03C2-8A8C-AFB9-0C34-9AADB57C819D}"/>
              </a:ext>
            </a:extLst>
          </p:cNvPr>
          <p:cNvSpPr txBox="1"/>
          <p:nvPr/>
        </p:nvSpPr>
        <p:spPr>
          <a:xfrm>
            <a:off x="363325" y="5567801"/>
            <a:ext cx="1171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C0D931-46A9-28C1-0281-AB6BC80B81F1}"/>
              </a:ext>
            </a:extLst>
          </p:cNvPr>
          <p:cNvSpPr txBox="1"/>
          <p:nvPr/>
        </p:nvSpPr>
        <p:spPr>
          <a:xfrm>
            <a:off x="419206" y="5824211"/>
            <a:ext cx="74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0xE51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4E388-0BEE-8E84-42D3-E7CC087AC565}"/>
              </a:ext>
            </a:extLst>
          </p:cNvPr>
          <p:cNvGrpSpPr/>
          <p:nvPr/>
        </p:nvGrpSpPr>
        <p:grpSpPr>
          <a:xfrm>
            <a:off x="1503456" y="1174207"/>
            <a:ext cx="3756803" cy="349594"/>
            <a:chOff x="1170280" y="1097965"/>
            <a:chExt cx="3756803" cy="34959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9CA786-7569-19EF-DC71-3DA0278D2AA8}"/>
                </a:ext>
              </a:extLst>
            </p:cNvPr>
            <p:cNvSpPr txBox="1"/>
            <p:nvPr/>
          </p:nvSpPr>
          <p:spPr>
            <a:xfrm>
              <a:off x="18570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0xE51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188CC7-73B5-CB50-82A8-12B9DBF37FF0}"/>
                </a:ext>
              </a:extLst>
            </p:cNvPr>
            <p:cNvSpPr/>
            <p:nvPr/>
          </p:nvSpPr>
          <p:spPr>
            <a:xfrm>
              <a:off x="2758087" y="1131247"/>
              <a:ext cx="2168996" cy="307776"/>
            </a:xfrm>
            <a:custGeom>
              <a:avLst/>
              <a:gdLst>
                <a:gd name="connsiteX0" fmla="*/ 0 w 2168996"/>
                <a:gd name="connsiteY0" fmla="*/ 0 h 307776"/>
                <a:gd name="connsiteX1" fmla="*/ 520559 w 2168996"/>
                <a:gd name="connsiteY1" fmla="*/ 0 h 307776"/>
                <a:gd name="connsiteX2" fmla="*/ 997738 w 2168996"/>
                <a:gd name="connsiteY2" fmla="*/ 0 h 307776"/>
                <a:gd name="connsiteX3" fmla="*/ 1583367 w 2168996"/>
                <a:gd name="connsiteY3" fmla="*/ 0 h 307776"/>
                <a:gd name="connsiteX4" fmla="*/ 2168996 w 2168996"/>
                <a:gd name="connsiteY4" fmla="*/ 0 h 307776"/>
                <a:gd name="connsiteX5" fmla="*/ 2168996 w 2168996"/>
                <a:gd name="connsiteY5" fmla="*/ 307776 h 307776"/>
                <a:gd name="connsiteX6" fmla="*/ 1670127 w 2168996"/>
                <a:gd name="connsiteY6" fmla="*/ 307776 h 307776"/>
                <a:gd name="connsiteX7" fmla="*/ 1171258 w 2168996"/>
                <a:gd name="connsiteY7" fmla="*/ 307776 h 307776"/>
                <a:gd name="connsiteX8" fmla="*/ 585629 w 2168996"/>
                <a:gd name="connsiteY8" fmla="*/ 307776 h 307776"/>
                <a:gd name="connsiteX9" fmla="*/ 0 w 2168996"/>
                <a:gd name="connsiteY9" fmla="*/ 307776 h 307776"/>
                <a:gd name="connsiteX10" fmla="*/ 0 w 2168996"/>
                <a:gd name="connsiteY10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996" h="307776" extrusionOk="0">
                  <a:moveTo>
                    <a:pt x="0" y="0"/>
                  </a:moveTo>
                  <a:cubicBezTo>
                    <a:pt x="221012" y="-12904"/>
                    <a:pt x="386222" y="23722"/>
                    <a:pt x="520559" y="0"/>
                  </a:cubicBezTo>
                  <a:cubicBezTo>
                    <a:pt x="654896" y="-23722"/>
                    <a:pt x="826754" y="21080"/>
                    <a:pt x="997738" y="0"/>
                  </a:cubicBezTo>
                  <a:cubicBezTo>
                    <a:pt x="1168722" y="-21080"/>
                    <a:pt x="1397286" y="-18736"/>
                    <a:pt x="1583367" y="0"/>
                  </a:cubicBezTo>
                  <a:cubicBezTo>
                    <a:pt x="1769448" y="18736"/>
                    <a:pt x="1998644" y="2084"/>
                    <a:pt x="2168996" y="0"/>
                  </a:cubicBezTo>
                  <a:cubicBezTo>
                    <a:pt x="2164973" y="134913"/>
                    <a:pt x="2183062" y="218146"/>
                    <a:pt x="2168996" y="307776"/>
                  </a:cubicBezTo>
                  <a:cubicBezTo>
                    <a:pt x="1997765" y="287445"/>
                    <a:pt x="1907926" y="313389"/>
                    <a:pt x="1670127" y="307776"/>
                  </a:cubicBezTo>
                  <a:cubicBezTo>
                    <a:pt x="1432328" y="302163"/>
                    <a:pt x="1408225" y="308235"/>
                    <a:pt x="1171258" y="307776"/>
                  </a:cubicBezTo>
                  <a:cubicBezTo>
                    <a:pt x="934291" y="307317"/>
                    <a:pt x="842165" y="302905"/>
                    <a:pt x="585629" y="307776"/>
                  </a:cubicBezTo>
                  <a:cubicBezTo>
                    <a:pt x="329093" y="312647"/>
                    <a:pt x="209995" y="319806"/>
                    <a:pt x="0" y="307776"/>
                  </a:cubicBezTo>
                  <a:cubicBezTo>
                    <a:pt x="-9903" y="200170"/>
                    <a:pt x="4599" y="107602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A0E23C-CEE0-5DC2-BC59-9A67EA86CB5A}"/>
                </a:ext>
              </a:extLst>
            </p:cNvPr>
            <p:cNvSpPr txBox="1"/>
            <p:nvPr/>
          </p:nvSpPr>
          <p:spPr>
            <a:xfrm>
              <a:off x="11702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(int*)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7DF3F8-F9B6-1709-4331-7A8308473A56}"/>
              </a:ext>
            </a:extLst>
          </p:cNvPr>
          <p:cNvCxnSpPr>
            <a:cxnSpLocks/>
          </p:cNvCxnSpPr>
          <p:nvPr/>
        </p:nvCxnSpPr>
        <p:spPr>
          <a:xfrm>
            <a:off x="3641050" y="1202230"/>
            <a:ext cx="0" cy="3077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C24586-165B-18B3-20D6-42283728814F}"/>
              </a:ext>
            </a:extLst>
          </p:cNvPr>
          <p:cNvCxnSpPr>
            <a:cxnSpLocks/>
          </p:cNvCxnSpPr>
          <p:nvPr/>
        </p:nvCxnSpPr>
        <p:spPr>
          <a:xfrm>
            <a:off x="4168834" y="1216024"/>
            <a:ext cx="0" cy="3077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65E099-762A-AD9B-C62A-A87701E0E293}"/>
              </a:ext>
            </a:extLst>
          </p:cNvPr>
          <p:cNvCxnSpPr>
            <a:cxnSpLocks/>
          </p:cNvCxnSpPr>
          <p:nvPr/>
        </p:nvCxnSpPr>
        <p:spPr>
          <a:xfrm>
            <a:off x="4707850" y="1207487"/>
            <a:ext cx="0" cy="3077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7C17720-0ACA-A2EC-8E22-92D86FBDF385}"/>
              </a:ext>
            </a:extLst>
          </p:cNvPr>
          <p:cNvSpPr txBox="1"/>
          <p:nvPr/>
        </p:nvSpPr>
        <p:spPr>
          <a:xfrm>
            <a:off x="3100260" y="1185612"/>
            <a:ext cx="49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164920-B7F9-243C-9C9F-CC006155D872}"/>
              </a:ext>
            </a:extLst>
          </p:cNvPr>
          <p:cNvSpPr txBox="1"/>
          <p:nvPr/>
        </p:nvSpPr>
        <p:spPr>
          <a:xfrm>
            <a:off x="3648637" y="1178947"/>
            <a:ext cx="4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350D42-C51A-FDB5-75B3-5521D4BCC655}"/>
              </a:ext>
            </a:extLst>
          </p:cNvPr>
          <p:cNvSpPr txBox="1"/>
          <p:nvPr/>
        </p:nvSpPr>
        <p:spPr>
          <a:xfrm>
            <a:off x="4188255" y="1179502"/>
            <a:ext cx="50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A5AA5C-A785-CFEE-39A3-6CC4F5900136}"/>
              </a:ext>
            </a:extLst>
          </p:cNvPr>
          <p:cNvSpPr txBox="1"/>
          <p:nvPr/>
        </p:nvSpPr>
        <p:spPr>
          <a:xfrm>
            <a:off x="4695995" y="1180375"/>
            <a:ext cx="56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30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4C81C-0CB2-BA05-BC0A-1CFBC1BA7CF4}"/>
              </a:ext>
            </a:extLst>
          </p:cNvPr>
          <p:cNvSpPr/>
          <p:nvPr/>
        </p:nvSpPr>
        <p:spPr>
          <a:xfrm>
            <a:off x="406940" y="5241881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A7D6AE-FE5F-A52C-631C-2FD8F05AC2AA}"/>
              </a:ext>
            </a:extLst>
          </p:cNvPr>
          <p:cNvSpPr txBox="1"/>
          <p:nvPr/>
        </p:nvSpPr>
        <p:spPr>
          <a:xfrm>
            <a:off x="337362" y="4883263"/>
            <a:ext cx="37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66DF38-5F0C-82ED-438D-3FD92161927E}"/>
              </a:ext>
            </a:extLst>
          </p:cNvPr>
          <p:cNvSpPr txBox="1"/>
          <p:nvPr/>
        </p:nvSpPr>
        <p:spPr>
          <a:xfrm>
            <a:off x="373326" y="5234341"/>
            <a:ext cx="1169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0     1     2     3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E3E6D-8171-EE4D-62AB-3207BA483FCA}"/>
              </a:ext>
            </a:extLst>
          </p:cNvPr>
          <p:cNvSpPr txBox="1"/>
          <p:nvPr/>
        </p:nvSpPr>
        <p:spPr>
          <a:xfrm>
            <a:off x="3328758" y="7272347"/>
            <a:ext cx="37805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of p[3] on the heap is 0.</a:t>
            </a:r>
          </a:p>
          <a:p>
            <a:r>
              <a:rPr lang="en-US" sz="1400" dirty="0"/>
              <a:t>The value of p[0] on the heap is now 0.</a:t>
            </a:r>
          </a:p>
          <a:p>
            <a:r>
              <a:rPr lang="en-US" sz="1400" dirty="0"/>
              <a:t>The value of p[1] on the heap is now 10.</a:t>
            </a:r>
          </a:p>
          <a:p>
            <a:r>
              <a:rPr lang="en-US" sz="1400" dirty="0"/>
              <a:t>The value of p[2] on the heap is now 20.</a:t>
            </a:r>
          </a:p>
          <a:p>
            <a:r>
              <a:rPr lang="en-US" sz="1400" dirty="0"/>
              <a:t>The value of p[3] on the heap is now 30.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7968F6-A494-E0D2-F5A5-6106EECF5DDB}"/>
              </a:ext>
            </a:extLst>
          </p:cNvPr>
          <p:cNvSpPr txBox="1"/>
          <p:nvPr/>
        </p:nvSpPr>
        <p:spPr>
          <a:xfrm>
            <a:off x="3100260" y="832934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/>
              <a:t>p[</a:t>
            </a:r>
            <a:r>
              <a:rPr lang="en-AU" dirty="0"/>
              <a:t>0</a:t>
            </a:r>
            <a:r>
              <a:rPr lang="en-AU" sz="1800" dirty="0"/>
              <a:t>]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C403D2-9DAC-864D-EE1A-499FB576EABD}"/>
              </a:ext>
            </a:extLst>
          </p:cNvPr>
          <p:cNvSpPr txBox="1"/>
          <p:nvPr/>
        </p:nvSpPr>
        <p:spPr>
          <a:xfrm>
            <a:off x="3628318" y="836649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/>
              <a:t>p[</a:t>
            </a:r>
            <a:r>
              <a:rPr lang="en-AU" dirty="0"/>
              <a:t>1</a:t>
            </a:r>
            <a:r>
              <a:rPr lang="en-AU" sz="1800" dirty="0"/>
              <a:t>]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026FCD-380D-1083-F9E4-5243CEDA77B0}"/>
              </a:ext>
            </a:extLst>
          </p:cNvPr>
          <p:cNvSpPr txBox="1"/>
          <p:nvPr/>
        </p:nvSpPr>
        <p:spPr>
          <a:xfrm>
            <a:off x="4167936" y="830034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/>
              <a:t>p[2]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137C85-D966-594B-6C4C-238A09FA534D}"/>
              </a:ext>
            </a:extLst>
          </p:cNvPr>
          <p:cNvSpPr txBox="1"/>
          <p:nvPr/>
        </p:nvSpPr>
        <p:spPr>
          <a:xfrm>
            <a:off x="4719809" y="830034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/>
              <a:t>p[3]</a:t>
            </a:r>
            <a:endParaRPr lang="en-US" dirty="0"/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E50DCAA0-8A7F-E2F1-08F7-3B205E454E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88686" y="7340863"/>
            <a:ext cx="239708" cy="179449"/>
          </a:xfrm>
          <a:prstGeom prst="curvedConnector4">
            <a:avLst>
              <a:gd name="adj1" fmla="val -56286"/>
              <a:gd name="adj2" fmla="val 22739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623A0AA-C5AB-13E5-355F-9DC86F1048CF}"/>
              </a:ext>
            </a:extLst>
          </p:cNvPr>
          <p:cNvSpPr txBox="1"/>
          <p:nvPr/>
        </p:nvSpPr>
        <p:spPr>
          <a:xfrm>
            <a:off x="2364248" y="7141672"/>
            <a:ext cx="84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17,18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38A0B7-50B1-F227-38F6-CBCC44AC34D1}"/>
              </a:ext>
            </a:extLst>
          </p:cNvPr>
          <p:cNvSpPr txBox="1"/>
          <p:nvPr/>
        </p:nvSpPr>
        <p:spPr>
          <a:xfrm>
            <a:off x="5398069" y="328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0"/>
                  </a:schemeClr>
                </a:solidFill>
              </a:rPr>
              <a:t>0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09B29448-6462-49B9-69C5-34093ABDEC76}"/>
              </a:ext>
            </a:extLst>
          </p:cNvPr>
          <p:cNvCxnSpPr>
            <a:cxnSpLocks/>
          </p:cNvCxnSpPr>
          <p:nvPr/>
        </p:nvCxnSpPr>
        <p:spPr>
          <a:xfrm>
            <a:off x="568209" y="5383111"/>
            <a:ext cx="169498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717A83C-8A42-CAB8-33DA-609806DBECD6}"/>
              </a:ext>
            </a:extLst>
          </p:cNvPr>
          <p:cNvCxnSpPr>
            <a:cxnSpLocks/>
          </p:cNvCxnSpPr>
          <p:nvPr/>
        </p:nvCxnSpPr>
        <p:spPr>
          <a:xfrm>
            <a:off x="847929" y="5373465"/>
            <a:ext cx="169498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201D4025-1971-D64C-A4BD-FDA643E8250E}"/>
              </a:ext>
            </a:extLst>
          </p:cNvPr>
          <p:cNvCxnSpPr>
            <a:cxnSpLocks/>
          </p:cNvCxnSpPr>
          <p:nvPr/>
        </p:nvCxnSpPr>
        <p:spPr>
          <a:xfrm>
            <a:off x="1148871" y="5385037"/>
            <a:ext cx="169498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DFF8F327-3C91-8C1A-7EF0-805511F655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44042" y="5991899"/>
            <a:ext cx="2124498" cy="93232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BFAF9-6B34-507A-FAFE-161D8EDED9C6}"/>
              </a:ext>
            </a:extLst>
          </p:cNvPr>
          <p:cNvSpPr/>
          <p:nvPr/>
        </p:nvSpPr>
        <p:spPr>
          <a:xfrm>
            <a:off x="1649573" y="7803656"/>
            <a:ext cx="570551" cy="173105"/>
          </a:xfrm>
          <a:custGeom>
            <a:avLst/>
            <a:gdLst>
              <a:gd name="connsiteX0" fmla="*/ 0 w 570551"/>
              <a:gd name="connsiteY0" fmla="*/ 0 h 173105"/>
              <a:gd name="connsiteX1" fmla="*/ 570551 w 570551"/>
              <a:gd name="connsiteY1" fmla="*/ 0 h 173105"/>
              <a:gd name="connsiteX2" fmla="*/ 570551 w 570551"/>
              <a:gd name="connsiteY2" fmla="*/ 173105 h 173105"/>
              <a:gd name="connsiteX3" fmla="*/ 0 w 570551"/>
              <a:gd name="connsiteY3" fmla="*/ 173105 h 173105"/>
              <a:gd name="connsiteX4" fmla="*/ 0 w 570551"/>
              <a:gd name="connsiteY4" fmla="*/ 0 h 173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551" h="173105" fill="none" extrusionOk="0">
                <a:moveTo>
                  <a:pt x="0" y="0"/>
                </a:moveTo>
                <a:cubicBezTo>
                  <a:pt x="248542" y="9575"/>
                  <a:pt x="291115" y="20839"/>
                  <a:pt x="570551" y="0"/>
                </a:cubicBezTo>
                <a:cubicBezTo>
                  <a:pt x="562419" y="80679"/>
                  <a:pt x="562601" y="118843"/>
                  <a:pt x="570551" y="173105"/>
                </a:cubicBezTo>
                <a:cubicBezTo>
                  <a:pt x="411325" y="183031"/>
                  <a:pt x="267804" y="198371"/>
                  <a:pt x="0" y="173105"/>
                </a:cubicBezTo>
                <a:cubicBezTo>
                  <a:pt x="7798" y="87268"/>
                  <a:pt x="5069" y="76564"/>
                  <a:pt x="0" y="0"/>
                </a:cubicBezTo>
                <a:close/>
              </a:path>
              <a:path w="570551" h="173105" stroke="0" extrusionOk="0">
                <a:moveTo>
                  <a:pt x="0" y="0"/>
                </a:moveTo>
                <a:cubicBezTo>
                  <a:pt x="231595" y="-27533"/>
                  <a:pt x="425087" y="-24505"/>
                  <a:pt x="570551" y="0"/>
                </a:cubicBezTo>
                <a:cubicBezTo>
                  <a:pt x="566276" y="38527"/>
                  <a:pt x="562079" y="106399"/>
                  <a:pt x="570551" y="173105"/>
                </a:cubicBezTo>
                <a:cubicBezTo>
                  <a:pt x="422122" y="196113"/>
                  <a:pt x="207773" y="173884"/>
                  <a:pt x="0" y="173105"/>
                </a:cubicBezTo>
                <a:cubicBezTo>
                  <a:pt x="-8363" y="88899"/>
                  <a:pt x="-5224" y="4720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Loop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948233-329B-C8C0-E8D0-D6B39293B4FC}"/>
              </a:ext>
            </a:extLst>
          </p:cNvPr>
          <p:cNvSpPr/>
          <p:nvPr/>
        </p:nvSpPr>
        <p:spPr>
          <a:xfrm>
            <a:off x="2000448" y="6926028"/>
            <a:ext cx="846427" cy="190505"/>
          </a:xfrm>
          <a:custGeom>
            <a:avLst/>
            <a:gdLst>
              <a:gd name="connsiteX0" fmla="*/ 0 w 846427"/>
              <a:gd name="connsiteY0" fmla="*/ 0 h 190505"/>
              <a:gd name="connsiteX1" fmla="*/ 440142 w 846427"/>
              <a:gd name="connsiteY1" fmla="*/ 0 h 190505"/>
              <a:gd name="connsiteX2" fmla="*/ 846427 w 846427"/>
              <a:gd name="connsiteY2" fmla="*/ 0 h 190505"/>
              <a:gd name="connsiteX3" fmla="*/ 846427 w 846427"/>
              <a:gd name="connsiteY3" fmla="*/ 190505 h 190505"/>
              <a:gd name="connsiteX4" fmla="*/ 431678 w 846427"/>
              <a:gd name="connsiteY4" fmla="*/ 190505 h 190505"/>
              <a:gd name="connsiteX5" fmla="*/ 0 w 846427"/>
              <a:gd name="connsiteY5" fmla="*/ 190505 h 190505"/>
              <a:gd name="connsiteX6" fmla="*/ 0 w 846427"/>
              <a:gd name="connsiteY6" fmla="*/ 0 h 19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27" h="190505" fill="none" extrusionOk="0">
                <a:moveTo>
                  <a:pt x="0" y="0"/>
                </a:moveTo>
                <a:cubicBezTo>
                  <a:pt x="215230" y="10595"/>
                  <a:pt x="284050" y="-6411"/>
                  <a:pt x="440142" y="0"/>
                </a:cubicBezTo>
                <a:cubicBezTo>
                  <a:pt x="596234" y="6411"/>
                  <a:pt x="735121" y="16861"/>
                  <a:pt x="846427" y="0"/>
                </a:cubicBezTo>
                <a:cubicBezTo>
                  <a:pt x="840682" y="85252"/>
                  <a:pt x="839021" y="138252"/>
                  <a:pt x="846427" y="190505"/>
                </a:cubicBezTo>
                <a:cubicBezTo>
                  <a:pt x="651536" y="205749"/>
                  <a:pt x="534113" y="185419"/>
                  <a:pt x="431678" y="190505"/>
                </a:cubicBezTo>
                <a:cubicBezTo>
                  <a:pt x="329243" y="195591"/>
                  <a:pt x="154748" y="182446"/>
                  <a:pt x="0" y="190505"/>
                </a:cubicBezTo>
                <a:cubicBezTo>
                  <a:pt x="5981" y="108820"/>
                  <a:pt x="-556" y="53419"/>
                  <a:pt x="0" y="0"/>
                </a:cubicBezTo>
                <a:close/>
              </a:path>
              <a:path w="846427" h="190505" stroke="0" extrusionOk="0">
                <a:moveTo>
                  <a:pt x="0" y="0"/>
                </a:moveTo>
                <a:cubicBezTo>
                  <a:pt x="90675" y="19415"/>
                  <a:pt x="272732" y="16700"/>
                  <a:pt x="414749" y="0"/>
                </a:cubicBezTo>
                <a:cubicBezTo>
                  <a:pt x="556766" y="-16700"/>
                  <a:pt x="663381" y="-12831"/>
                  <a:pt x="846427" y="0"/>
                </a:cubicBezTo>
                <a:cubicBezTo>
                  <a:pt x="847035" y="95246"/>
                  <a:pt x="837682" y="100946"/>
                  <a:pt x="846427" y="190505"/>
                </a:cubicBezTo>
                <a:cubicBezTo>
                  <a:pt x="729456" y="174079"/>
                  <a:pt x="556185" y="178403"/>
                  <a:pt x="423214" y="190505"/>
                </a:cubicBezTo>
                <a:cubicBezTo>
                  <a:pt x="290243" y="202607"/>
                  <a:pt x="93032" y="186497"/>
                  <a:pt x="0" y="190505"/>
                </a:cubicBezTo>
                <a:cubicBezTo>
                  <a:pt x="-4972" y="144560"/>
                  <a:pt x="5928" y="8361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Loop end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65D8CBC-4AB5-A3CF-D00D-BACCF06CFDA3}"/>
              </a:ext>
            </a:extLst>
          </p:cNvPr>
          <p:cNvSpPr/>
          <p:nvPr/>
        </p:nvSpPr>
        <p:spPr>
          <a:xfrm>
            <a:off x="5308862" y="13020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402B9D1-3A92-62A2-2881-D5D2DCC1C953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27592FB-83BC-9C90-4C5F-EDCBFA52EEC5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48D791A-66F8-B5E3-B03F-89511B89D31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D90501A-E68E-1E6C-F19F-27F2945CA8B6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175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CA5DC39E-1F79-5D99-E540-32D4854B098A}"/>
              </a:ext>
            </a:extLst>
          </p:cNvPr>
          <p:cNvCxnSpPr>
            <a:cxnSpLocks/>
            <a:stCxn id="10" idx="0"/>
            <a:endCxn id="34" idx="1"/>
          </p:cNvCxnSpPr>
          <p:nvPr/>
        </p:nvCxnSpPr>
        <p:spPr>
          <a:xfrm rot="5400000" flipH="1" flipV="1">
            <a:off x="-1003210" y="3330091"/>
            <a:ext cx="4493273" cy="520060"/>
          </a:xfrm>
          <a:prstGeom prst="curvedConnector2">
            <a:avLst/>
          </a:prstGeom>
          <a:ln w="38100">
            <a:solidFill>
              <a:srgbClr val="C37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977466" y="1907273"/>
              <a:ext cx="94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1282" y="2092628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5844800"/>
            <a:ext cx="473430" cy="164798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const int ARR_SIZE = 4;</a:t>
            </a:r>
            <a:br>
              <a:rPr lang="en-AU" sz="12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(ARR_SIZE,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  <a:br>
              <a:rPr lang="en-AU" sz="12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("The value of p[%d] on the heap is %d.\n",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,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 = 10 *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("The value of p[%d] on the heap is now %d.\n",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,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172434"/>
            <a:ext cx="79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ARR_SIZE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438676"/>
            <a:ext cx="534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79AAB-7F51-778A-10EC-4E976B6A8C92}"/>
              </a:ext>
            </a:extLst>
          </p:cNvPr>
          <p:cNvSpPr/>
          <p:nvPr/>
        </p:nvSpPr>
        <p:spPr>
          <a:xfrm>
            <a:off x="423787" y="5836757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A03C2-8A8C-AFB9-0C34-9AADB57C819D}"/>
              </a:ext>
            </a:extLst>
          </p:cNvPr>
          <p:cNvSpPr txBox="1"/>
          <p:nvPr/>
        </p:nvSpPr>
        <p:spPr>
          <a:xfrm>
            <a:off x="363325" y="5567801"/>
            <a:ext cx="1171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C0D931-46A9-28C1-0281-AB6BC80B81F1}"/>
              </a:ext>
            </a:extLst>
          </p:cNvPr>
          <p:cNvSpPr txBox="1"/>
          <p:nvPr/>
        </p:nvSpPr>
        <p:spPr>
          <a:xfrm>
            <a:off x="419206" y="5824211"/>
            <a:ext cx="74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0xE51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4E388-0BEE-8E84-42D3-E7CC087AC565}"/>
              </a:ext>
            </a:extLst>
          </p:cNvPr>
          <p:cNvGrpSpPr/>
          <p:nvPr/>
        </p:nvGrpSpPr>
        <p:grpSpPr>
          <a:xfrm>
            <a:off x="1503456" y="1174207"/>
            <a:ext cx="3756803" cy="349594"/>
            <a:chOff x="1170280" y="1097965"/>
            <a:chExt cx="3756803" cy="34959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9CA786-7569-19EF-DC71-3DA0278D2AA8}"/>
                </a:ext>
              </a:extLst>
            </p:cNvPr>
            <p:cNvSpPr txBox="1"/>
            <p:nvPr/>
          </p:nvSpPr>
          <p:spPr>
            <a:xfrm>
              <a:off x="18570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0xE51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188CC7-73B5-CB50-82A8-12B9DBF37FF0}"/>
                </a:ext>
              </a:extLst>
            </p:cNvPr>
            <p:cNvSpPr/>
            <p:nvPr/>
          </p:nvSpPr>
          <p:spPr>
            <a:xfrm>
              <a:off x="2758087" y="1131247"/>
              <a:ext cx="2168996" cy="307776"/>
            </a:xfrm>
            <a:custGeom>
              <a:avLst/>
              <a:gdLst>
                <a:gd name="connsiteX0" fmla="*/ 0 w 2168996"/>
                <a:gd name="connsiteY0" fmla="*/ 0 h 307776"/>
                <a:gd name="connsiteX1" fmla="*/ 520559 w 2168996"/>
                <a:gd name="connsiteY1" fmla="*/ 0 h 307776"/>
                <a:gd name="connsiteX2" fmla="*/ 997738 w 2168996"/>
                <a:gd name="connsiteY2" fmla="*/ 0 h 307776"/>
                <a:gd name="connsiteX3" fmla="*/ 1583367 w 2168996"/>
                <a:gd name="connsiteY3" fmla="*/ 0 h 307776"/>
                <a:gd name="connsiteX4" fmla="*/ 2168996 w 2168996"/>
                <a:gd name="connsiteY4" fmla="*/ 0 h 307776"/>
                <a:gd name="connsiteX5" fmla="*/ 2168996 w 2168996"/>
                <a:gd name="connsiteY5" fmla="*/ 307776 h 307776"/>
                <a:gd name="connsiteX6" fmla="*/ 1670127 w 2168996"/>
                <a:gd name="connsiteY6" fmla="*/ 307776 h 307776"/>
                <a:gd name="connsiteX7" fmla="*/ 1171258 w 2168996"/>
                <a:gd name="connsiteY7" fmla="*/ 307776 h 307776"/>
                <a:gd name="connsiteX8" fmla="*/ 585629 w 2168996"/>
                <a:gd name="connsiteY8" fmla="*/ 307776 h 307776"/>
                <a:gd name="connsiteX9" fmla="*/ 0 w 2168996"/>
                <a:gd name="connsiteY9" fmla="*/ 307776 h 307776"/>
                <a:gd name="connsiteX10" fmla="*/ 0 w 2168996"/>
                <a:gd name="connsiteY10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996" h="307776" extrusionOk="0">
                  <a:moveTo>
                    <a:pt x="0" y="0"/>
                  </a:moveTo>
                  <a:cubicBezTo>
                    <a:pt x="221012" y="-12904"/>
                    <a:pt x="386222" y="23722"/>
                    <a:pt x="520559" y="0"/>
                  </a:cubicBezTo>
                  <a:cubicBezTo>
                    <a:pt x="654896" y="-23722"/>
                    <a:pt x="826754" y="21080"/>
                    <a:pt x="997738" y="0"/>
                  </a:cubicBezTo>
                  <a:cubicBezTo>
                    <a:pt x="1168722" y="-21080"/>
                    <a:pt x="1397286" y="-18736"/>
                    <a:pt x="1583367" y="0"/>
                  </a:cubicBezTo>
                  <a:cubicBezTo>
                    <a:pt x="1769448" y="18736"/>
                    <a:pt x="1998644" y="2084"/>
                    <a:pt x="2168996" y="0"/>
                  </a:cubicBezTo>
                  <a:cubicBezTo>
                    <a:pt x="2164973" y="134913"/>
                    <a:pt x="2183062" y="218146"/>
                    <a:pt x="2168996" y="307776"/>
                  </a:cubicBezTo>
                  <a:cubicBezTo>
                    <a:pt x="1997765" y="287445"/>
                    <a:pt x="1907926" y="313389"/>
                    <a:pt x="1670127" y="307776"/>
                  </a:cubicBezTo>
                  <a:cubicBezTo>
                    <a:pt x="1432328" y="302163"/>
                    <a:pt x="1408225" y="308235"/>
                    <a:pt x="1171258" y="307776"/>
                  </a:cubicBezTo>
                  <a:cubicBezTo>
                    <a:pt x="934291" y="307317"/>
                    <a:pt x="842165" y="302905"/>
                    <a:pt x="585629" y="307776"/>
                  </a:cubicBezTo>
                  <a:cubicBezTo>
                    <a:pt x="329093" y="312647"/>
                    <a:pt x="209995" y="319806"/>
                    <a:pt x="0" y="307776"/>
                  </a:cubicBezTo>
                  <a:cubicBezTo>
                    <a:pt x="-9903" y="200170"/>
                    <a:pt x="4599" y="107602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A0E23C-CEE0-5DC2-BC59-9A67EA86CB5A}"/>
                </a:ext>
              </a:extLst>
            </p:cNvPr>
            <p:cNvSpPr txBox="1"/>
            <p:nvPr/>
          </p:nvSpPr>
          <p:spPr>
            <a:xfrm>
              <a:off x="11702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(int*)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7DF3F8-F9B6-1709-4331-7A8308473A56}"/>
              </a:ext>
            </a:extLst>
          </p:cNvPr>
          <p:cNvCxnSpPr>
            <a:cxnSpLocks/>
          </p:cNvCxnSpPr>
          <p:nvPr/>
        </p:nvCxnSpPr>
        <p:spPr>
          <a:xfrm>
            <a:off x="3641050" y="1202230"/>
            <a:ext cx="0" cy="307777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C24586-165B-18B3-20D6-42283728814F}"/>
              </a:ext>
            </a:extLst>
          </p:cNvPr>
          <p:cNvCxnSpPr>
            <a:cxnSpLocks/>
          </p:cNvCxnSpPr>
          <p:nvPr/>
        </p:nvCxnSpPr>
        <p:spPr>
          <a:xfrm>
            <a:off x="4168834" y="1216024"/>
            <a:ext cx="0" cy="307777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65E099-762A-AD9B-C62A-A87701E0E293}"/>
              </a:ext>
            </a:extLst>
          </p:cNvPr>
          <p:cNvCxnSpPr>
            <a:cxnSpLocks/>
          </p:cNvCxnSpPr>
          <p:nvPr/>
        </p:nvCxnSpPr>
        <p:spPr>
          <a:xfrm>
            <a:off x="4707850" y="1207487"/>
            <a:ext cx="0" cy="307777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7C17720-0ACA-A2EC-8E22-92D86FBDF385}"/>
              </a:ext>
            </a:extLst>
          </p:cNvPr>
          <p:cNvSpPr txBox="1"/>
          <p:nvPr/>
        </p:nvSpPr>
        <p:spPr>
          <a:xfrm>
            <a:off x="3125660" y="1185612"/>
            <a:ext cx="50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164920-B7F9-243C-9C9F-CC006155D872}"/>
              </a:ext>
            </a:extLst>
          </p:cNvPr>
          <p:cNvSpPr txBox="1"/>
          <p:nvPr/>
        </p:nvSpPr>
        <p:spPr>
          <a:xfrm>
            <a:off x="3648637" y="1178947"/>
            <a:ext cx="4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350D42-C51A-FDB5-75B3-5521D4BCC655}"/>
              </a:ext>
            </a:extLst>
          </p:cNvPr>
          <p:cNvSpPr txBox="1"/>
          <p:nvPr/>
        </p:nvSpPr>
        <p:spPr>
          <a:xfrm>
            <a:off x="4188255" y="1179502"/>
            <a:ext cx="49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A5AA5C-A785-CFEE-39A3-6CC4F5900136}"/>
              </a:ext>
            </a:extLst>
          </p:cNvPr>
          <p:cNvSpPr txBox="1"/>
          <p:nvPr/>
        </p:nvSpPr>
        <p:spPr>
          <a:xfrm>
            <a:off x="4720286" y="1180375"/>
            <a:ext cx="5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4C81C-0CB2-BA05-BC0A-1CFBC1BA7CF4}"/>
              </a:ext>
            </a:extLst>
          </p:cNvPr>
          <p:cNvSpPr/>
          <p:nvPr/>
        </p:nvSpPr>
        <p:spPr>
          <a:xfrm>
            <a:off x="406940" y="5241881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A7D6AE-FE5F-A52C-631C-2FD8F05AC2AA}"/>
              </a:ext>
            </a:extLst>
          </p:cNvPr>
          <p:cNvSpPr txBox="1"/>
          <p:nvPr/>
        </p:nvSpPr>
        <p:spPr>
          <a:xfrm>
            <a:off x="337362" y="4883263"/>
            <a:ext cx="37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66DF38-5F0C-82ED-438D-3FD92161927E}"/>
              </a:ext>
            </a:extLst>
          </p:cNvPr>
          <p:cNvSpPr txBox="1"/>
          <p:nvPr/>
        </p:nvSpPr>
        <p:spPr>
          <a:xfrm>
            <a:off x="373326" y="5234341"/>
            <a:ext cx="911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E3E6D-8171-EE4D-62AB-3207BA483FCA}"/>
              </a:ext>
            </a:extLst>
          </p:cNvPr>
          <p:cNvSpPr txBox="1"/>
          <p:nvPr/>
        </p:nvSpPr>
        <p:spPr>
          <a:xfrm>
            <a:off x="3328758" y="7272347"/>
            <a:ext cx="37805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of p[3]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of p[0] on the heap is now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of p[1]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of p[2] on the heap is now 20.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of p[3] on the heap is now 30.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7968F6-A494-E0D2-F5A5-6106EECF5DDB}"/>
              </a:ext>
            </a:extLst>
          </p:cNvPr>
          <p:cNvSpPr txBox="1"/>
          <p:nvPr/>
        </p:nvSpPr>
        <p:spPr>
          <a:xfrm>
            <a:off x="3100260" y="832934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C403D2-9DAC-864D-EE1A-499FB576EABD}"/>
              </a:ext>
            </a:extLst>
          </p:cNvPr>
          <p:cNvSpPr txBox="1"/>
          <p:nvPr/>
        </p:nvSpPr>
        <p:spPr>
          <a:xfrm>
            <a:off x="3628318" y="836649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026FCD-380D-1083-F9E4-5243CEDA77B0}"/>
              </a:ext>
            </a:extLst>
          </p:cNvPr>
          <p:cNvSpPr txBox="1"/>
          <p:nvPr/>
        </p:nvSpPr>
        <p:spPr>
          <a:xfrm>
            <a:off x="4167936" y="830034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p[2]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137C85-D966-594B-6C4C-238A09FA534D}"/>
              </a:ext>
            </a:extLst>
          </p:cNvPr>
          <p:cNvSpPr txBox="1"/>
          <p:nvPr/>
        </p:nvSpPr>
        <p:spPr>
          <a:xfrm>
            <a:off x="4719809" y="830034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p[3]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23A0AA-C5AB-13E5-355F-9DC86F1048CF}"/>
              </a:ext>
            </a:extLst>
          </p:cNvPr>
          <p:cNvSpPr txBox="1"/>
          <p:nvPr/>
        </p:nvSpPr>
        <p:spPr>
          <a:xfrm>
            <a:off x="2364248" y="7141672"/>
            <a:ext cx="84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38A0B7-50B1-F227-38F6-CBCC44AC34D1}"/>
              </a:ext>
            </a:extLst>
          </p:cNvPr>
          <p:cNvSpPr txBox="1"/>
          <p:nvPr/>
        </p:nvSpPr>
        <p:spPr>
          <a:xfrm>
            <a:off x="5398069" y="328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0"/>
                  </a:schemeClr>
                </a:solidFill>
              </a:rPr>
              <a:t>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7B2608-9425-ADFF-CAE9-AFE71F6DD9E1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96DEB2-62AF-4FFE-AE1E-85393073C5E1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95D7A81-30CB-81FF-E44B-4751CBED44FB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980EC47-EFFF-7BB1-EE14-CBD8E797E28D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BC7E6E1E-A1A8-9360-9453-5850BC997EA6}"/>
              </a:ext>
            </a:extLst>
          </p:cNvPr>
          <p:cNvSpPr/>
          <p:nvPr/>
        </p:nvSpPr>
        <p:spPr>
          <a:xfrm>
            <a:off x="5336270" y="1295324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5B111F0-6858-A176-60CF-63F82B99A07C}"/>
              </a:ext>
            </a:extLst>
          </p:cNvPr>
          <p:cNvSpPr/>
          <p:nvPr/>
        </p:nvSpPr>
        <p:spPr>
          <a:xfrm>
            <a:off x="1722646" y="837177"/>
            <a:ext cx="1271796" cy="202067"/>
          </a:xfrm>
          <a:custGeom>
            <a:avLst/>
            <a:gdLst>
              <a:gd name="connsiteX0" fmla="*/ 0 w 1271796"/>
              <a:gd name="connsiteY0" fmla="*/ 0 h 202067"/>
              <a:gd name="connsiteX1" fmla="*/ 661334 w 1271796"/>
              <a:gd name="connsiteY1" fmla="*/ 0 h 202067"/>
              <a:gd name="connsiteX2" fmla="*/ 1271796 w 1271796"/>
              <a:gd name="connsiteY2" fmla="*/ 0 h 202067"/>
              <a:gd name="connsiteX3" fmla="*/ 1271796 w 1271796"/>
              <a:gd name="connsiteY3" fmla="*/ 202067 h 202067"/>
              <a:gd name="connsiteX4" fmla="*/ 648616 w 1271796"/>
              <a:gd name="connsiteY4" fmla="*/ 202067 h 202067"/>
              <a:gd name="connsiteX5" fmla="*/ 0 w 1271796"/>
              <a:gd name="connsiteY5" fmla="*/ 202067 h 202067"/>
              <a:gd name="connsiteX6" fmla="*/ 0 w 1271796"/>
              <a:gd name="connsiteY6" fmla="*/ 0 h 202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796" h="202067" fill="none" extrusionOk="0">
                <a:moveTo>
                  <a:pt x="0" y="0"/>
                </a:moveTo>
                <a:cubicBezTo>
                  <a:pt x="277856" y="-9550"/>
                  <a:pt x="384809" y="-19027"/>
                  <a:pt x="661334" y="0"/>
                </a:cubicBezTo>
                <a:cubicBezTo>
                  <a:pt x="937859" y="19027"/>
                  <a:pt x="1104016" y="1553"/>
                  <a:pt x="1271796" y="0"/>
                </a:cubicBezTo>
                <a:cubicBezTo>
                  <a:pt x="1272535" y="60497"/>
                  <a:pt x="1267980" y="127000"/>
                  <a:pt x="1271796" y="202067"/>
                </a:cubicBezTo>
                <a:cubicBezTo>
                  <a:pt x="1000592" y="226842"/>
                  <a:pt x="930509" y="206379"/>
                  <a:pt x="648616" y="202067"/>
                </a:cubicBezTo>
                <a:cubicBezTo>
                  <a:pt x="366723" y="197755"/>
                  <a:pt x="189505" y="202804"/>
                  <a:pt x="0" y="202067"/>
                </a:cubicBezTo>
                <a:cubicBezTo>
                  <a:pt x="-4095" y="158744"/>
                  <a:pt x="5583" y="73617"/>
                  <a:pt x="0" y="0"/>
                </a:cubicBezTo>
                <a:close/>
              </a:path>
              <a:path w="1271796" h="202067" stroke="0" extrusionOk="0">
                <a:moveTo>
                  <a:pt x="0" y="0"/>
                </a:moveTo>
                <a:cubicBezTo>
                  <a:pt x="135611" y="-30430"/>
                  <a:pt x="375122" y="5856"/>
                  <a:pt x="623180" y="0"/>
                </a:cubicBezTo>
                <a:cubicBezTo>
                  <a:pt x="871238" y="-5856"/>
                  <a:pt x="1069207" y="-26508"/>
                  <a:pt x="1271796" y="0"/>
                </a:cubicBezTo>
                <a:cubicBezTo>
                  <a:pt x="1269352" y="73038"/>
                  <a:pt x="1264727" y="154487"/>
                  <a:pt x="1271796" y="202067"/>
                </a:cubicBezTo>
                <a:cubicBezTo>
                  <a:pt x="1070275" y="172120"/>
                  <a:pt x="919251" y="219496"/>
                  <a:pt x="635898" y="202067"/>
                </a:cubicBezTo>
                <a:cubicBezTo>
                  <a:pt x="352545" y="184638"/>
                  <a:pt x="134546" y="222050"/>
                  <a:pt x="0" y="202067"/>
                </a:cubicBezTo>
                <a:cubicBezTo>
                  <a:pt x="-2830" y="146051"/>
                  <a:pt x="6973" y="6499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Memory freed</a:t>
            </a:r>
          </a:p>
        </p:txBody>
      </p:sp>
    </p:spTree>
    <p:extLst>
      <p:ext uri="{BB962C8B-B14F-4D97-AF65-F5344CB8AC3E}">
        <p14:creationId xmlns:p14="http://schemas.microsoft.com/office/powerpoint/2010/main" val="186069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977466" y="1907273"/>
              <a:ext cx="94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1282" y="2092628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6030995"/>
            <a:ext cx="473430" cy="131788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const int ARR_SIZE = 4;</a:t>
            </a:r>
            <a:br>
              <a:rPr lang="en-AU" sz="12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(ARR_SIZE,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  <a:br>
              <a:rPr lang="en-AU" sz="12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("The value of p[%d] on the heap is %d.\n",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,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 = 10 *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("The value of p[%d] on the heap is now %d.\n",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,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p = </a:t>
            </a:r>
            <a:r>
              <a:rPr lang="en-AU" sz="1200" dirty="0" err="1"/>
              <a:t>nullptr</a:t>
            </a:r>
            <a:r>
              <a:rPr lang="en-AU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172434"/>
            <a:ext cx="79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ARR_SIZE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438676"/>
            <a:ext cx="534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79AAB-7F51-778A-10EC-4E976B6A8C92}"/>
              </a:ext>
            </a:extLst>
          </p:cNvPr>
          <p:cNvSpPr/>
          <p:nvPr/>
        </p:nvSpPr>
        <p:spPr>
          <a:xfrm>
            <a:off x="423787" y="5836757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A03C2-8A8C-AFB9-0C34-9AADB57C819D}"/>
              </a:ext>
            </a:extLst>
          </p:cNvPr>
          <p:cNvSpPr txBox="1"/>
          <p:nvPr/>
        </p:nvSpPr>
        <p:spPr>
          <a:xfrm>
            <a:off x="363325" y="5567801"/>
            <a:ext cx="1171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C0D931-46A9-28C1-0281-AB6BC80B81F1}"/>
              </a:ext>
            </a:extLst>
          </p:cNvPr>
          <p:cNvSpPr txBox="1"/>
          <p:nvPr/>
        </p:nvSpPr>
        <p:spPr>
          <a:xfrm>
            <a:off x="419206" y="5824211"/>
            <a:ext cx="74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nullptr</a:t>
            </a:r>
            <a:endParaRPr lang="en-US" sz="1400" dirty="0">
              <a:solidFill>
                <a:srgbClr val="0070C0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4E388-0BEE-8E84-42D3-E7CC087AC565}"/>
              </a:ext>
            </a:extLst>
          </p:cNvPr>
          <p:cNvGrpSpPr/>
          <p:nvPr/>
        </p:nvGrpSpPr>
        <p:grpSpPr>
          <a:xfrm>
            <a:off x="1503456" y="1174207"/>
            <a:ext cx="3756803" cy="349594"/>
            <a:chOff x="1170280" y="1097965"/>
            <a:chExt cx="3756803" cy="34959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9CA786-7569-19EF-DC71-3DA0278D2AA8}"/>
                </a:ext>
              </a:extLst>
            </p:cNvPr>
            <p:cNvSpPr txBox="1"/>
            <p:nvPr/>
          </p:nvSpPr>
          <p:spPr>
            <a:xfrm>
              <a:off x="18570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0xE51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188CC7-73B5-CB50-82A8-12B9DBF37FF0}"/>
                </a:ext>
              </a:extLst>
            </p:cNvPr>
            <p:cNvSpPr/>
            <p:nvPr/>
          </p:nvSpPr>
          <p:spPr>
            <a:xfrm>
              <a:off x="2758087" y="1131247"/>
              <a:ext cx="2168996" cy="307776"/>
            </a:xfrm>
            <a:custGeom>
              <a:avLst/>
              <a:gdLst>
                <a:gd name="connsiteX0" fmla="*/ 0 w 2168996"/>
                <a:gd name="connsiteY0" fmla="*/ 0 h 307776"/>
                <a:gd name="connsiteX1" fmla="*/ 520559 w 2168996"/>
                <a:gd name="connsiteY1" fmla="*/ 0 h 307776"/>
                <a:gd name="connsiteX2" fmla="*/ 997738 w 2168996"/>
                <a:gd name="connsiteY2" fmla="*/ 0 h 307776"/>
                <a:gd name="connsiteX3" fmla="*/ 1583367 w 2168996"/>
                <a:gd name="connsiteY3" fmla="*/ 0 h 307776"/>
                <a:gd name="connsiteX4" fmla="*/ 2168996 w 2168996"/>
                <a:gd name="connsiteY4" fmla="*/ 0 h 307776"/>
                <a:gd name="connsiteX5" fmla="*/ 2168996 w 2168996"/>
                <a:gd name="connsiteY5" fmla="*/ 307776 h 307776"/>
                <a:gd name="connsiteX6" fmla="*/ 1670127 w 2168996"/>
                <a:gd name="connsiteY6" fmla="*/ 307776 h 307776"/>
                <a:gd name="connsiteX7" fmla="*/ 1171258 w 2168996"/>
                <a:gd name="connsiteY7" fmla="*/ 307776 h 307776"/>
                <a:gd name="connsiteX8" fmla="*/ 585629 w 2168996"/>
                <a:gd name="connsiteY8" fmla="*/ 307776 h 307776"/>
                <a:gd name="connsiteX9" fmla="*/ 0 w 2168996"/>
                <a:gd name="connsiteY9" fmla="*/ 307776 h 307776"/>
                <a:gd name="connsiteX10" fmla="*/ 0 w 2168996"/>
                <a:gd name="connsiteY10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996" h="307776" extrusionOk="0">
                  <a:moveTo>
                    <a:pt x="0" y="0"/>
                  </a:moveTo>
                  <a:cubicBezTo>
                    <a:pt x="221012" y="-12904"/>
                    <a:pt x="386222" y="23722"/>
                    <a:pt x="520559" y="0"/>
                  </a:cubicBezTo>
                  <a:cubicBezTo>
                    <a:pt x="654896" y="-23722"/>
                    <a:pt x="826754" y="21080"/>
                    <a:pt x="997738" y="0"/>
                  </a:cubicBezTo>
                  <a:cubicBezTo>
                    <a:pt x="1168722" y="-21080"/>
                    <a:pt x="1397286" y="-18736"/>
                    <a:pt x="1583367" y="0"/>
                  </a:cubicBezTo>
                  <a:cubicBezTo>
                    <a:pt x="1769448" y="18736"/>
                    <a:pt x="1998644" y="2084"/>
                    <a:pt x="2168996" y="0"/>
                  </a:cubicBezTo>
                  <a:cubicBezTo>
                    <a:pt x="2164973" y="134913"/>
                    <a:pt x="2183062" y="218146"/>
                    <a:pt x="2168996" y="307776"/>
                  </a:cubicBezTo>
                  <a:cubicBezTo>
                    <a:pt x="1997765" y="287445"/>
                    <a:pt x="1907926" y="313389"/>
                    <a:pt x="1670127" y="307776"/>
                  </a:cubicBezTo>
                  <a:cubicBezTo>
                    <a:pt x="1432328" y="302163"/>
                    <a:pt x="1408225" y="308235"/>
                    <a:pt x="1171258" y="307776"/>
                  </a:cubicBezTo>
                  <a:cubicBezTo>
                    <a:pt x="934291" y="307317"/>
                    <a:pt x="842165" y="302905"/>
                    <a:pt x="585629" y="307776"/>
                  </a:cubicBezTo>
                  <a:cubicBezTo>
                    <a:pt x="329093" y="312647"/>
                    <a:pt x="209995" y="319806"/>
                    <a:pt x="0" y="307776"/>
                  </a:cubicBezTo>
                  <a:cubicBezTo>
                    <a:pt x="-9903" y="200170"/>
                    <a:pt x="4599" y="107602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A0E23C-CEE0-5DC2-BC59-9A67EA86CB5A}"/>
                </a:ext>
              </a:extLst>
            </p:cNvPr>
            <p:cNvSpPr txBox="1"/>
            <p:nvPr/>
          </p:nvSpPr>
          <p:spPr>
            <a:xfrm>
              <a:off x="11702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(int*)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7DF3F8-F9B6-1709-4331-7A8308473A56}"/>
              </a:ext>
            </a:extLst>
          </p:cNvPr>
          <p:cNvCxnSpPr>
            <a:cxnSpLocks/>
          </p:cNvCxnSpPr>
          <p:nvPr/>
        </p:nvCxnSpPr>
        <p:spPr>
          <a:xfrm>
            <a:off x="3641050" y="1202230"/>
            <a:ext cx="0" cy="307777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C24586-165B-18B3-20D6-42283728814F}"/>
              </a:ext>
            </a:extLst>
          </p:cNvPr>
          <p:cNvCxnSpPr>
            <a:cxnSpLocks/>
          </p:cNvCxnSpPr>
          <p:nvPr/>
        </p:nvCxnSpPr>
        <p:spPr>
          <a:xfrm>
            <a:off x="4168834" y="1216024"/>
            <a:ext cx="0" cy="307777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65E099-762A-AD9B-C62A-A87701E0E293}"/>
              </a:ext>
            </a:extLst>
          </p:cNvPr>
          <p:cNvCxnSpPr>
            <a:cxnSpLocks/>
          </p:cNvCxnSpPr>
          <p:nvPr/>
        </p:nvCxnSpPr>
        <p:spPr>
          <a:xfrm>
            <a:off x="4707850" y="1207487"/>
            <a:ext cx="0" cy="307777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7C17720-0ACA-A2EC-8E22-92D86FBDF385}"/>
              </a:ext>
            </a:extLst>
          </p:cNvPr>
          <p:cNvSpPr txBox="1"/>
          <p:nvPr/>
        </p:nvSpPr>
        <p:spPr>
          <a:xfrm>
            <a:off x="3125660" y="1185612"/>
            <a:ext cx="50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164920-B7F9-243C-9C9F-CC006155D872}"/>
              </a:ext>
            </a:extLst>
          </p:cNvPr>
          <p:cNvSpPr txBox="1"/>
          <p:nvPr/>
        </p:nvSpPr>
        <p:spPr>
          <a:xfrm>
            <a:off x="3648637" y="1178947"/>
            <a:ext cx="4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350D42-C51A-FDB5-75B3-5521D4BCC655}"/>
              </a:ext>
            </a:extLst>
          </p:cNvPr>
          <p:cNvSpPr txBox="1"/>
          <p:nvPr/>
        </p:nvSpPr>
        <p:spPr>
          <a:xfrm>
            <a:off x="4188255" y="1179502"/>
            <a:ext cx="49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A5AA5C-A785-CFEE-39A3-6CC4F5900136}"/>
              </a:ext>
            </a:extLst>
          </p:cNvPr>
          <p:cNvSpPr txBox="1"/>
          <p:nvPr/>
        </p:nvSpPr>
        <p:spPr>
          <a:xfrm>
            <a:off x="4720286" y="1180375"/>
            <a:ext cx="5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4C81C-0CB2-BA05-BC0A-1CFBC1BA7CF4}"/>
              </a:ext>
            </a:extLst>
          </p:cNvPr>
          <p:cNvSpPr/>
          <p:nvPr/>
        </p:nvSpPr>
        <p:spPr>
          <a:xfrm>
            <a:off x="406940" y="5241881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A7D6AE-FE5F-A52C-631C-2FD8F05AC2AA}"/>
              </a:ext>
            </a:extLst>
          </p:cNvPr>
          <p:cNvSpPr txBox="1"/>
          <p:nvPr/>
        </p:nvSpPr>
        <p:spPr>
          <a:xfrm>
            <a:off x="337362" y="4883263"/>
            <a:ext cx="37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66DF38-5F0C-82ED-438D-3FD92161927E}"/>
              </a:ext>
            </a:extLst>
          </p:cNvPr>
          <p:cNvSpPr txBox="1"/>
          <p:nvPr/>
        </p:nvSpPr>
        <p:spPr>
          <a:xfrm>
            <a:off x="373326" y="5234341"/>
            <a:ext cx="911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E3E6D-8171-EE4D-62AB-3207BA483FCA}"/>
              </a:ext>
            </a:extLst>
          </p:cNvPr>
          <p:cNvSpPr txBox="1"/>
          <p:nvPr/>
        </p:nvSpPr>
        <p:spPr>
          <a:xfrm>
            <a:off x="3328758" y="7272347"/>
            <a:ext cx="37805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of p[3]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of p[0] on the heap is now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of p[1]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of p[2] on the heap is now 20.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of p[3] on the heap is now 30.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7968F6-A494-E0D2-F5A5-6106EECF5DDB}"/>
              </a:ext>
            </a:extLst>
          </p:cNvPr>
          <p:cNvSpPr txBox="1"/>
          <p:nvPr/>
        </p:nvSpPr>
        <p:spPr>
          <a:xfrm>
            <a:off x="3100260" y="832934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C403D2-9DAC-864D-EE1A-499FB576EABD}"/>
              </a:ext>
            </a:extLst>
          </p:cNvPr>
          <p:cNvSpPr txBox="1"/>
          <p:nvPr/>
        </p:nvSpPr>
        <p:spPr>
          <a:xfrm>
            <a:off x="3628318" y="836649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026FCD-380D-1083-F9E4-5243CEDA77B0}"/>
              </a:ext>
            </a:extLst>
          </p:cNvPr>
          <p:cNvSpPr txBox="1"/>
          <p:nvPr/>
        </p:nvSpPr>
        <p:spPr>
          <a:xfrm>
            <a:off x="4167936" y="830034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p[2]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137C85-D966-594B-6C4C-238A09FA534D}"/>
              </a:ext>
            </a:extLst>
          </p:cNvPr>
          <p:cNvSpPr txBox="1"/>
          <p:nvPr/>
        </p:nvSpPr>
        <p:spPr>
          <a:xfrm>
            <a:off x="4719809" y="830034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p[3]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23A0AA-C5AB-13E5-355F-9DC86F1048CF}"/>
              </a:ext>
            </a:extLst>
          </p:cNvPr>
          <p:cNvSpPr txBox="1"/>
          <p:nvPr/>
        </p:nvSpPr>
        <p:spPr>
          <a:xfrm>
            <a:off x="2364248" y="7141672"/>
            <a:ext cx="84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38A0B7-50B1-F227-38F6-CBCC44AC34D1}"/>
              </a:ext>
            </a:extLst>
          </p:cNvPr>
          <p:cNvSpPr txBox="1"/>
          <p:nvPr/>
        </p:nvSpPr>
        <p:spPr>
          <a:xfrm>
            <a:off x="5398069" y="328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0"/>
                  </a:schemeClr>
                </a:solidFill>
              </a:rPr>
              <a:t>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7B2608-9425-ADFF-CAE9-AFE71F6DD9E1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96DEB2-62AF-4FFE-AE1E-85393073C5E1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95D7A81-30CB-81FF-E44B-4751CBED44FB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980EC47-EFFF-7BB1-EE14-CBD8E797E28D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BC7E6E1E-A1A8-9360-9453-5850BC997EA6}"/>
              </a:ext>
            </a:extLst>
          </p:cNvPr>
          <p:cNvSpPr/>
          <p:nvPr/>
        </p:nvSpPr>
        <p:spPr>
          <a:xfrm>
            <a:off x="5336270" y="1295324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640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977466" y="1907273"/>
              <a:ext cx="94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1282" y="2092628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6400213"/>
            <a:ext cx="473430" cy="94866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const int ARR_SIZE = 4;</a:t>
            </a:r>
            <a:br>
              <a:rPr lang="en-AU" sz="12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(ARR_SIZE,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  <a:br>
              <a:rPr lang="en-AU" sz="12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("The value of p[%d] on the heap is %d.\n",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,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 = 10 *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for(int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&lt; ARR_SIZE;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("The value of p[%d] on the heap is now %d.\n",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, p[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172434"/>
            <a:ext cx="79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ARR_SIZE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438676"/>
            <a:ext cx="534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79AAB-7F51-778A-10EC-4E976B6A8C92}"/>
              </a:ext>
            </a:extLst>
          </p:cNvPr>
          <p:cNvSpPr/>
          <p:nvPr/>
        </p:nvSpPr>
        <p:spPr>
          <a:xfrm>
            <a:off x="423787" y="5836757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A03C2-8A8C-AFB9-0C34-9AADB57C819D}"/>
              </a:ext>
            </a:extLst>
          </p:cNvPr>
          <p:cNvSpPr txBox="1"/>
          <p:nvPr/>
        </p:nvSpPr>
        <p:spPr>
          <a:xfrm>
            <a:off x="363325" y="5567801"/>
            <a:ext cx="1171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C0D931-46A9-28C1-0281-AB6BC80B81F1}"/>
              </a:ext>
            </a:extLst>
          </p:cNvPr>
          <p:cNvSpPr txBox="1"/>
          <p:nvPr/>
        </p:nvSpPr>
        <p:spPr>
          <a:xfrm>
            <a:off x="419206" y="5824211"/>
            <a:ext cx="74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4E388-0BEE-8E84-42D3-E7CC087AC565}"/>
              </a:ext>
            </a:extLst>
          </p:cNvPr>
          <p:cNvGrpSpPr/>
          <p:nvPr/>
        </p:nvGrpSpPr>
        <p:grpSpPr>
          <a:xfrm>
            <a:off x="1503456" y="1174207"/>
            <a:ext cx="3756803" cy="349594"/>
            <a:chOff x="1170280" y="1097965"/>
            <a:chExt cx="3756803" cy="34959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9CA786-7569-19EF-DC71-3DA0278D2AA8}"/>
                </a:ext>
              </a:extLst>
            </p:cNvPr>
            <p:cNvSpPr txBox="1"/>
            <p:nvPr/>
          </p:nvSpPr>
          <p:spPr>
            <a:xfrm>
              <a:off x="18570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0xE51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188CC7-73B5-CB50-82A8-12B9DBF37FF0}"/>
                </a:ext>
              </a:extLst>
            </p:cNvPr>
            <p:cNvSpPr/>
            <p:nvPr/>
          </p:nvSpPr>
          <p:spPr>
            <a:xfrm>
              <a:off x="2758087" y="1131247"/>
              <a:ext cx="2168996" cy="307776"/>
            </a:xfrm>
            <a:custGeom>
              <a:avLst/>
              <a:gdLst>
                <a:gd name="connsiteX0" fmla="*/ 0 w 2168996"/>
                <a:gd name="connsiteY0" fmla="*/ 0 h 307776"/>
                <a:gd name="connsiteX1" fmla="*/ 520559 w 2168996"/>
                <a:gd name="connsiteY1" fmla="*/ 0 h 307776"/>
                <a:gd name="connsiteX2" fmla="*/ 997738 w 2168996"/>
                <a:gd name="connsiteY2" fmla="*/ 0 h 307776"/>
                <a:gd name="connsiteX3" fmla="*/ 1583367 w 2168996"/>
                <a:gd name="connsiteY3" fmla="*/ 0 h 307776"/>
                <a:gd name="connsiteX4" fmla="*/ 2168996 w 2168996"/>
                <a:gd name="connsiteY4" fmla="*/ 0 h 307776"/>
                <a:gd name="connsiteX5" fmla="*/ 2168996 w 2168996"/>
                <a:gd name="connsiteY5" fmla="*/ 307776 h 307776"/>
                <a:gd name="connsiteX6" fmla="*/ 1670127 w 2168996"/>
                <a:gd name="connsiteY6" fmla="*/ 307776 h 307776"/>
                <a:gd name="connsiteX7" fmla="*/ 1171258 w 2168996"/>
                <a:gd name="connsiteY7" fmla="*/ 307776 h 307776"/>
                <a:gd name="connsiteX8" fmla="*/ 585629 w 2168996"/>
                <a:gd name="connsiteY8" fmla="*/ 307776 h 307776"/>
                <a:gd name="connsiteX9" fmla="*/ 0 w 2168996"/>
                <a:gd name="connsiteY9" fmla="*/ 307776 h 307776"/>
                <a:gd name="connsiteX10" fmla="*/ 0 w 2168996"/>
                <a:gd name="connsiteY10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996" h="307776" extrusionOk="0">
                  <a:moveTo>
                    <a:pt x="0" y="0"/>
                  </a:moveTo>
                  <a:cubicBezTo>
                    <a:pt x="221012" y="-12904"/>
                    <a:pt x="386222" y="23722"/>
                    <a:pt x="520559" y="0"/>
                  </a:cubicBezTo>
                  <a:cubicBezTo>
                    <a:pt x="654896" y="-23722"/>
                    <a:pt x="826754" y="21080"/>
                    <a:pt x="997738" y="0"/>
                  </a:cubicBezTo>
                  <a:cubicBezTo>
                    <a:pt x="1168722" y="-21080"/>
                    <a:pt x="1397286" y="-18736"/>
                    <a:pt x="1583367" y="0"/>
                  </a:cubicBezTo>
                  <a:cubicBezTo>
                    <a:pt x="1769448" y="18736"/>
                    <a:pt x="1998644" y="2084"/>
                    <a:pt x="2168996" y="0"/>
                  </a:cubicBezTo>
                  <a:cubicBezTo>
                    <a:pt x="2164973" y="134913"/>
                    <a:pt x="2183062" y="218146"/>
                    <a:pt x="2168996" y="307776"/>
                  </a:cubicBezTo>
                  <a:cubicBezTo>
                    <a:pt x="1997765" y="287445"/>
                    <a:pt x="1907926" y="313389"/>
                    <a:pt x="1670127" y="307776"/>
                  </a:cubicBezTo>
                  <a:cubicBezTo>
                    <a:pt x="1432328" y="302163"/>
                    <a:pt x="1408225" y="308235"/>
                    <a:pt x="1171258" y="307776"/>
                  </a:cubicBezTo>
                  <a:cubicBezTo>
                    <a:pt x="934291" y="307317"/>
                    <a:pt x="842165" y="302905"/>
                    <a:pt x="585629" y="307776"/>
                  </a:cubicBezTo>
                  <a:cubicBezTo>
                    <a:pt x="329093" y="312647"/>
                    <a:pt x="209995" y="319806"/>
                    <a:pt x="0" y="307776"/>
                  </a:cubicBezTo>
                  <a:cubicBezTo>
                    <a:pt x="-9903" y="200170"/>
                    <a:pt x="4599" y="107602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A0E23C-CEE0-5DC2-BC59-9A67EA86CB5A}"/>
                </a:ext>
              </a:extLst>
            </p:cNvPr>
            <p:cNvSpPr txBox="1"/>
            <p:nvPr/>
          </p:nvSpPr>
          <p:spPr>
            <a:xfrm>
              <a:off x="11702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(int*)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7DF3F8-F9B6-1709-4331-7A8308473A56}"/>
              </a:ext>
            </a:extLst>
          </p:cNvPr>
          <p:cNvCxnSpPr>
            <a:cxnSpLocks/>
          </p:cNvCxnSpPr>
          <p:nvPr/>
        </p:nvCxnSpPr>
        <p:spPr>
          <a:xfrm>
            <a:off x="3641050" y="1202230"/>
            <a:ext cx="0" cy="307777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C24586-165B-18B3-20D6-42283728814F}"/>
              </a:ext>
            </a:extLst>
          </p:cNvPr>
          <p:cNvCxnSpPr>
            <a:cxnSpLocks/>
          </p:cNvCxnSpPr>
          <p:nvPr/>
        </p:nvCxnSpPr>
        <p:spPr>
          <a:xfrm>
            <a:off x="4168834" y="1216024"/>
            <a:ext cx="0" cy="307777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65E099-762A-AD9B-C62A-A87701E0E293}"/>
              </a:ext>
            </a:extLst>
          </p:cNvPr>
          <p:cNvCxnSpPr>
            <a:cxnSpLocks/>
          </p:cNvCxnSpPr>
          <p:nvPr/>
        </p:nvCxnSpPr>
        <p:spPr>
          <a:xfrm>
            <a:off x="4707850" y="1207487"/>
            <a:ext cx="0" cy="307777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7C17720-0ACA-A2EC-8E22-92D86FBDF385}"/>
              </a:ext>
            </a:extLst>
          </p:cNvPr>
          <p:cNvSpPr txBox="1"/>
          <p:nvPr/>
        </p:nvSpPr>
        <p:spPr>
          <a:xfrm>
            <a:off x="3125660" y="1185612"/>
            <a:ext cx="50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164920-B7F9-243C-9C9F-CC006155D872}"/>
              </a:ext>
            </a:extLst>
          </p:cNvPr>
          <p:cNvSpPr txBox="1"/>
          <p:nvPr/>
        </p:nvSpPr>
        <p:spPr>
          <a:xfrm>
            <a:off x="3648637" y="1178947"/>
            <a:ext cx="4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350D42-C51A-FDB5-75B3-5521D4BCC655}"/>
              </a:ext>
            </a:extLst>
          </p:cNvPr>
          <p:cNvSpPr txBox="1"/>
          <p:nvPr/>
        </p:nvSpPr>
        <p:spPr>
          <a:xfrm>
            <a:off x="4188255" y="1179502"/>
            <a:ext cx="49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A5AA5C-A785-CFEE-39A3-6CC4F5900136}"/>
              </a:ext>
            </a:extLst>
          </p:cNvPr>
          <p:cNvSpPr txBox="1"/>
          <p:nvPr/>
        </p:nvSpPr>
        <p:spPr>
          <a:xfrm>
            <a:off x="4720286" y="1180375"/>
            <a:ext cx="5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4C81C-0CB2-BA05-BC0A-1CFBC1BA7CF4}"/>
              </a:ext>
            </a:extLst>
          </p:cNvPr>
          <p:cNvSpPr/>
          <p:nvPr/>
        </p:nvSpPr>
        <p:spPr>
          <a:xfrm>
            <a:off x="406940" y="5241881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A7D6AE-FE5F-A52C-631C-2FD8F05AC2AA}"/>
              </a:ext>
            </a:extLst>
          </p:cNvPr>
          <p:cNvSpPr txBox="1"/>
          <p:nvPr/>
        </p:nvSpPr>
        <p:spPr>
          <a:xfrm>
            <a:off x="337362" y="4883263"/>
            <a:ext cx="37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66DF38-5F0C-82ED-438D-3FD92161927E}"/>
              </a:ext>
            </a:extLst>
          </p:cNvPr>
          <p:cNvSpPr txBox="1"/>
          <p:nvPr/>
        </p:nvSpPr>
        <p:spPr>
          <a:xfrm>
            <a:off x="373326" y="5234341"/>
            <a:ext cx="911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E3E6D-8171-EE4D-62AB-3207BA483FCA}"/>
              </a:ext>
            </a:extLst>
          </p:cNvPr>
          <p:cNvSpPr txBox="1"/>
          <p:nvPr/>
        </p:nvSpPr>
        <p:spPr>
          <a:xfrm>
            <a:off x="3328758" y="7272347"/>
            <a:ext cx="37805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of p[3]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of p[0] on the heap is now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of p[1]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of p[2] on the heap is now 20.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of p[3] on the heap is now 30.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7968F6-A494-E0D2-F5A5-6106EECF5DDB}"/>
              </a:ext>
            </a:extLst>
          </p:cNvPr>
          <p:cNvSpPr txBox="1"/>
          <p:nvPr/>
        </p:nvSpPr>
        <p:spPr>
          <a:xfrm>
            <a:off x="3100260" y="832934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C403D2-9DAC-864D-EE1A-499FB576EABD}"/>
              </a:ext>
            </a:extLst>
          </p:cNvPr>
          <p:cNvSpPr txBox="1"/>
          <p:nvPr/>
        </p:nvSpPr>
        <p:spPr>
          <a:xfrm>
            <a:off x="3628318" y="836649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026FCD-380D-1083-F9E4-5243CEDA77B0}"/>
              </a:ext>
            </a:extLst>
          </p:cNvPr>
          <p:cNvSpPr txBox="1"/>
          <p:nvPr/>
        </p:nvSpPr>
        <p:spPr>
          <a:xfrm>
            <a:off x="4167936" y="830034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p[2]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137C85-D966-594B-6C4C-238A09FA534D}"/>
              </a:ext>
            </a:extLst>
          </p:cNvPr>
          <p:cNvSpPr txBox="1"/>
          <p:nvPr/>
        </p:nvSpPr>
        <p:spPr>
          <a:xfrm>
            <a:off x="4719809" y="830034"/>
            <a:ext cx="5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p[3]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23A0AA-C5AB-13E5-355F-9DC86F1048CF}"/>
              </a:ext>
            </a:extLst>
          </p:cNvPr>
          <p:cNvSpPr txBox="1"/>
          <p:nvPr/>
        </p:nvSpPr>
        <p:spPr>
          <a:xfrm>
            <a:off x="2364248" y="7141672"/>
            <a:ext cx="84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38A0B7-50B1-F227-38F6-CBCC44AC34D1}"/>
              </a:ext>
            </a:extLst>
          </p:cNvPr>
          <p:cNvSpPr txBox="1"/>
          <p:nvPr/>
        </p:nvSpPr>
        <p:spPr>
          <a:xfrm>
            <a:off x="5398069" y="328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0"/>
                  </a:schemeClr>
                </a:solidFill>
              </a:rPr>
              <a:t>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7B2608-9425-ADFF-CAE9-AFE71F6DD9E1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96DEB2-62AF-4FFE-AE1E-85393073C5E1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95D7A81-30CB-81FF-E44B-4751CBED44FB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980EC47-EFFF-7BB1-EE14-CBD8E797E28D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BC7E6E1E-A1A8-9360-9453-5850BC997EA6}"/>
              </a:ext>
            </a:extLst>
          </p:cNvPr>
          <p:cNvSpPr/>
          <p:nvPr/>
        </p:nvSpPr>
        <p:spPr>
          <a:xfrm>
            <a:off x="5336270" y="1295324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8510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49720</TotalTime>
  <Words>2348</Words>
  <Application>Microsoft Macintosh PowerPoint</Application>
  <PresentationFormat>Custom</PresentationFormat>
  <Paragraphs>475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Gaegu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282</cp:revision>
  <dcterms:created xsi:type="dcterms:W3CDTF">2023-09-06T05:00:29Z</dcterms:created>
  <dcterms:modified xsi:type="dcterms:W3CDTF">2024-01-10T23:48:19Z</dcterms:modified>
  <cp:category/>
</cp:coreProperties>
</file>