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303" r:id="rId3"/>
    <p:sldId id="304" r:id="rId4"/>
    <p:sldId id="286" r:id="rId5"/>
    <p:sldId id="305" r:id="rId6"/>
    <p:sldId id="280" r:id="rId7"/>
    <p:sldId id="284" r:id="rId8"/>
    <p:sldId id="306" r:id="rId9"/>
    <p:sldId id="281" r:id="rId10"/>
    <p:sldId id="307" r:id="rId11"/>
    <p:sldId id="301" r:id="rId12"/>
    <p:sldId id="287" r:id="rId13"/>
    <p:sldId id="282" r:id="rId14"/>
    <p:sldId id="308" r:id="rId15"/>
    <p:sldId id="290" r:id="rId16"/>
    <p:sldId id="291" r:id="rId17"/>
    <p:sldId id="292" r:id="rId18"/>
    <p:sldId id="309" r:id="rId19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730D3-AF3A-A24B-9EA1-89DC87FA5CA0}" v="34" dt="2023-09-08T05:04:12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>
      <p:cViewPr>
        <p:scale>
          <a:sx n="120" d="100"/>
          <a:sy n="120" d="100"/>
        </p:scale>
        <p:origin x="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1371599"/>
            <a:ext cx="369808" cy="3347619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734956" y="92118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The program is loaded into memory, and the program counter is set to instruction 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9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7946A96-7D5D-CD7C-3939-69FE7C42217F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2080283" y="4619723"/>
            <a:ext cx="1316991" cy="859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C1961D-24B7-6BE6-F087-EE25F217281F}"/>
              </a:ext>
            </a:extLst>
          </p:cNvPr>
          <p:cNvSpPr/>
          <p:nvPr/>
        </p:nvSpPr>
        <p:spPr>
          <a:xfrm>
            <a:off x="3397271" y="4367453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15. Last step of the instruction on line 3… add one to the program counter… on to line 4!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2B6B-B9BB-CC71-1DB7-D03F66B86532}"/>
              </a:ext>
            </a:extLst>
          </p:cNvPr>
          <p:cNvGrpSpPr/>
          <p:nvPr/>
        </p:nvGrpSpPr>
        <p:grpSpPr>
          <a:xfrm>
            <a:off x="1653135" y="2369314"/>
            <a:ext cx="369808" cy="2259005"/>
            <a:chOff x="1642021" y="-12506532"/>
            <a:chExt cx="369808" cy="20746991"/>
          </a:xfrm>
        </p:grpSpPr>
        <p:cxnSp>
          <p:nvCxnSpPr>
            <p:cNvPr id="50" name="Straight Arrow Connector 55">
              <a:extLst>
                <a:ext uri="{FF2B5EF4-FFF2-40B4-BE49-F238E27FC236}">
                  <a16:creationId xmlns:a16="http://schemas.microsoft.com/office/drawing/2014/main" id="{C2774017-821D-6558-6E92-05E2CCEEC68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9C3CAA-5000-476E-3169-BA77637098D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647E4386-3717-F09E-9BF6-10BCE69A1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6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366828"/>
            <a:ext cx="369808" cy="2261491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E147F0-4B5B-85B9-965E-FA4367C62C5E}"/>
              </a:ext>
            </a:extLst>
          </p:cNvPr>
          <p:cNvSpPr/>
          <p:nvPr/>
        </p:nvSpPr>
        <p:spPr>
          <a:xfrm>
            <a:off x="5124585" y="81283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16. Line 4 is also an </a:t>
            </a:r>
            <a:r>
              <a:rPr lang="en-US" sz="1400" b="1" dirty="0"/>
              <a:t>assignment</a:t>
            </a:r>
            <a:r>
              <a:rPr lang="en-US" sz="1400" dirty="0"/>
              <a:t> – and again involves </a:t>
            </a:r>
            <a:r>
              <a:rPr lang="en-US" sz="1400" b="1" u="sng" dirty="0"/>
              <a:t>evaluating</a:t>
            </a:r>
            <a:r>
              <a:rPr lang="en-US" sz="1400" dirty="0"/>
              <a:t> the expression (a) and </a:t>
            </a:r>
            <a:r>
              <a:rPr lang="en-US" sz="1400" b="1" u="sng" dirty="0"/>
              <a:t>saving</a:t>
            </a:r>
            <a:r>
              <a:rPr lang="en-US" sz="1400" dirty="0"/>
              <a:t> the result (b)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6A8F27-BE45-2F9A-444B-BA8CDD1E1CA9}"/>
              </a:ext>
            </a:extLst>
          </p:cNvPr>
          <p:cNvSpPr txBox="1"/>
          <p:nvPr/>
        </p:nvSpPr>
        <p:spPr>
          <a:xfrm>
            <a:off x="3460639" y="2205469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62488C-92AC-7D25-7E3E-5D43220C6118}"/>
              </a:ext>
            </a:extLst>
          </p:cNvPr>
          <p:cNvSpPr txBox="1"/>
          <p:nvPr/>
        </p:nvSpPr>
        <p:spPr>
          <a:xfrm>
            <a:off x="2962977" y="222047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4BC94-9C8C-0349-9C79-033D7C6AC86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21</a:t>
            </a:r>
          </a:p>
        </p:txBody>
      </p:sp>
      <p:pic>
        <p:nvPicPr>
          <p:cNvPr id="20" name="Picture 19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AB6A1561-3745-2138-7222-39512E83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366828"/>
            <a:ext cx="369808" cy="2261491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127343" y="1741239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18. 4a loads 4 into register 1 (replacing the old value 21)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E147F0-4B5B-85B9-965E-FA4367C62C5E}"/>
              </a:ext>
            </a:extLst>
          </p:cNvPr>
          <p:cNvSpPr/>
          <p:nvPr/>
        </p:nvSpPr>
        <p:spPr>
          <a:xfrm>
            <a:off x="300294" y="56425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17. … lets run through it quickly.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0257D423-7DBD-DF20-9A04-4AA97EB7FD6F}"/>
              </a:ext>
            </a:extLst>
          </p:cNvPr>
          <p:cNvSpPr/>
          <p:nvPr/>
        </p:nvSpPr>
        <p:spPr>
          <a:xfrm>
            <a:off x="3437650" y="2169300"/>
            <a:ext cx="397354" cy="408539"/>
          </a:xfrm>
          <a:custGeom>
            <a:avLst/>
            <a:gdLst>
              <a:gd name="connsiteX0" fmla="*/ 0 w 397354"/>
              <a:gd name="connsiteY0" fmla="*/ 204270 h 408539"/>
              <a:gd name="connsiteX1" fmla="*/ 198677 w 397354"/>
              <a:gd name="connsiteY1" fmla="*/ 0 h 408539"/>
              <a:gd name="connsiteX2" fmla="*/ 397354 w 397354"/>
              <a:gd name="connsiteY2" fmla="*/ 204270 h 408539"/>
              <a:gd name="connsiteX3" fmla="*/ 198677 w 397354"/>
              <a:gd name="connsiteY3" fmla="*/ 408540 h 408539"/>
              <a:gd name="connsiteX4" fmla="*/ 0 w 397354"/>
              <a:gd name="connsiteY4" fmla="*/ 204270 h 40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54" h="408539" extrusionOk="0">
                <a:moveTo>
                  <a:pt x="0" y="204270"/>
                </a:moveTo>
                <a:cubicBezTo>
                  <a:pt x="-20460" y="78835"/>
                  <a:pt x="84729" y="1585"/>
                  <a:pt x="198677" y="0"/>
                </a:cubicBezTo>
                <a:cubicBezTo>
                  <a:pt x="324849" y="3462"/>
                  <a:pt x="378361" y="92059"/>
                  <a:pt x="397354" y="204270"/>
                </a:cubicBezTo>
                <a:cubicBezTo>
                  <a:pt x="380455" y="333588"/>
                  <a:pt x="305458" y="424820"/>
                  <a:pt x="198677" y="408540"/>
                </a:cubicBezTo>
                <a:cubicBezTo>
                  <a:pt x="76560" y="401761"/>
                  <a:pt x="12903" y="323250"/>
                  <a:pt x="0" y="20427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623F5ED-C555-8563-A8CE-A6F408B0F6C8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 flipH="1">
            <a:off x="2992064" y="2577839"/>
            <a:ext cx="644263" cy="24237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6A8F27-BE45-2F9A-444B-BA8CDD1E1CA9}"/>
              </a:ext>
            </a:extLst>
          </p:cNvPr>
          <p:cNvSpPr txBox="1"/>
          <p:nvPr/>
        </p:nvSpPr>
        <p:spPr>
          <a:xfrm>
            <a:off x="3725861" y="2228852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62488C-92AC-7D25-7E3E-5D43220C6118}"/>
              </a:ext>
            </a:extLst>
          </p:cNvPr>
          <p:cNvSpPr txBox="1"/>
          <p:nvPr/>
        </p:nvSpPr>
        <p:spPr>
          <a:xfrm>
            <a:off x="2837540" y="222047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23DA9E-CDC9-F423-9F72-3C7AC5C1A414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1EAA54-752D-3011-281D-076BC97C84F2}"/>
              </a:ext>
            </a:extLst>
          </p:cNvPr>
          <p:cNvSpPr/>
          <p:nvPr/>
        </p:nvSpPr>
        <p:spPr>
          <a:xfrm>
            <a:off x="3544774" y="4324148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20. Program counter is incremented to line 5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FA99975-9020-CC48-0117-E4B3A95654CA}"/>
              </a:ext>
            </a:extLst>
          </p:cNvPr>
          <p:cNvCxnSpPr>
            <a:cxnSpLocks/>
            <a:stCxn id="44" idx="1"/>
            <a:endCxn id="32" idx="2"/>
          </p:cNvCxnSpPr>
          <p:nvPr/>
        </p:nvCxnSpPr>
        <p:spPr>
          <a:xfrm rot="10800000">
            <a:off x="1046955" y="2695089"/>
            <a:ext cx="1788656" cy="2491170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97181D-04BA-2D67-7004-EEE2D98D31D8}"/>
              </a:ext>
            </a:extLst>
          </p:cNvPr>
          <p:cNvSpPr txBox="1"/>
          <p:nvPr/>
        </p:nvSpPr>
        <p:spPr>
          <a:xfrm>
            <a:off x="820668" y="2351340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685E60-4C67-48FC-8307-42435660F727}"/>
              </a:ext>
            </a:extLst>
          </p:cNvPr>
          <p:cNvSpPr/>
          <p:nvPr/>
        </p:nvSpPr>
        <p:spPr>
          <a:xfrm>
            <a:off x="2562204" y="2139533"/>
            <a:ext cx="875445" cy="518168"/>
          </a:xfrm>
          <a:custGeom>
            <a:avLst/>
            <a:gdLst>
              <a:gd name="connsiteX0" fmla="*/ 0 w 875445"/>
              <a:gd name="connsiteY0" fmla="*/ 259084 h 518168"/>
              <a:gd name="connsiteX1" fmla="*/ 437723 w 875445"/>
              <a:gd name="connsiteY1" fmla="*/ 0 h 518168"/>
              <a:gd name="connsiteX2" fmla="*/ 875446 w 875445"/>
              <a:gd name="connsiteY2" fmla="*/ 259084 h 518168"/>
              <a:gd name="connsiteX3" fmla="*/ 437723 w 875445"/>
              <a:gd name="connsiteY3" fmla="*/ 518168 h 518168"/>
              <a:gd name="connsiteX4" fmla="*/ 0 w 875445"/>
              <a:gd name="connsiteY4" fmla="*/ 259084 h 51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445" h="518168" extrusionOk="0">
                <a:moveTo>
                  <a:pt x="0" y="259084"/>
                </a:moveTo>
                <a:cubicBezTo>
                  <a:pt x="-48181" y="86277"/>
                  <a:pt x="177426" y="6962"/>
                  <a:pt x="437723" y="0"/>
                </a:cubicBezTo>
                <a:cubicBezTo>
                  <a:pt x="713362" y="7135"/>
                  <a:pt x="857251" y="116575"/>
                  <a:pt x="875446" y="259084"/>
                </a:cubicBezTo>
                <a:cubicBezTo>
                  <a:pt x="870690" y="406817"/>
                  <a:pt x="673248" y="552566"/>
                  <a:pt x="437723" y="518168"/>
                </a:cubicBezTo>
                <a:cubicBezTo>
                  <a:pt x="182947" y="511040"/>
                  <a:pt x="27178" y="415158"/>
                  <a:pt x="0" y="259084"/>
                </a:cubicBez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E8B13-8BFF-A1AA-DCEC-F6A2541E3273}"/>
              </a:ext>
            </a:extLst>
          </p:cNvPr>
          <p:cNvSpPr/>
          <p:nvPr/>
        </p:nvSpPr>
        <p:spPr>
          <a:xfrm>
            <a:off x="1324598" y="2761691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19. 4b saves the result (in register 1) to “divisor”</a:t>
            </a:r>
          </a:p>
        </p:txBody>
      </p:sp>
      <p:pic>
        <p:nvPicPr>
          <p:cNvPr id="12" name="Picture 11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6AA7101E-7CC1-EA6B-9949-EA9F69716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841812"/>
            <a:ext cx="369808" cy="1834840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9338BE3-D7B7-2B77-0D43-56360A28BFD7}"/>
              </a:ext>
            </a:extLst>
          </p:cNvPr>
          <p:cNvGrpSpPr/>
          <p:nvPr/>
        </p:nvGrpSpPr>
        <p:grpSpPr>
          <a:xfrm>
            <a:off x="3291366" y="2168696"/>
            <a:ext cx="1687325" cy="697593"/>
            <a:chOff x="3291366" y="2168696"/>
            <a:chExt cx="1687325" cy="69759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DD09A1C-E786-8015-0820-4F1EE4873132}"/>
                </a:ext>
              </a:extLst>
            </p:cNvPr>
            <p:cNvSpPr txBox="1"/>
            <p:nvPr/>
          </p:nvSpPr>
          <p:spPr>
            <a:xfrm>
              <a:off x="3291366" y="2255513"/>
              <a:ext cx="356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545274-947B-8B19-E38A-8173791424EC}"/>
                </a:ext>
              </a:extLst>
            </p:cNvPr>
            <p:cNvSpPr txBox="1"/>
            <p:nvPr/>
          </p:nvSpPr>
          <p:spPr>
            <a:xfrm>
              <a:off x="3761514" y="2343069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3CCBC4-B6DF-A2CF-8C68-F144C0BD76D2}"/>
                </a:ext>
              </a:extLst>
            </p:cNvPr>
            <p:cNvSpPr txBox="1"/>
            <p:nvPr/>
          </p:nvSpPr>
          <p:spPr>
            <a:xfrm>
              <a:off x="4627313" y="2293606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DF7658-B4D7-6992-8AC8-297A24B20972}"/>
                </a:ext>
              </a:extLst>
            </p:cNvPr>
            <p:cNvSpPr txBox="1"/>
            <p:nvPr/>
          </p:nvSpPr>
          <p:spPr>
            <a:xfrm>
              <a:off x="4245237" y="2168696"/>
              <a:ext cx="338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2BC107-3771-CA16-F626-05CEE762D210}"/>
              </a:ext>
            </a:extLst>
          </p:cNvPr>
          <p:cNvSpPr/>
          <p:nvPr/>
        </p:nvSpPr>
        <p:spPr>
          <a:xfrm>
            <a:off x="352956" y="60566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21. How does the operator work?</a:t>
            </a:r>
          </a:p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CA304-8723-6A45-12AE-3A7F5BFDF93B}"/>
              </a:ext>
            </a:extLst>
          </p:cNvPr>
          <p:cNvSpPr/>
          <p:nvPr/>
        </p:nvSpPr>
        <p:spPr>
          <a:xfrm>
            <a:off x="4553493" y="633469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22. Assignment = 2 actions: </a:t>
            </a:r>
            <a:r>
              <a:rPr lang="en-US" b="1" u="sng" dirty="0"/>
              <a:t>evaluate</a:t>
            </a:r>
            <a:r>
              <a:rPr lang="en-US" dirty="0"/>
              <a:t> and </a:t>
            </a:r>
            <a:r>
              <a:rPr lang="en-US" b="1" u="sng" dirty="0"/>
              <a:t>save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C5F56B-6631-08B6-7349-8F33C690E1DE}"/>
              </a:ext>
            </a:extLst>
          </p:cNvPr>
          <p:cNvSpPr/>
          <p:nvPr/>
        </p:nvSpPr>
        <p:spPr>
          <a:xfrm>
            <a:off x="1064076" y="2517123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23. </a:t>
            </a:r>
            <a:r>
              <a:rPr lang="en-US" b="1" u="sng" dirty="0"/>
              <a:t>evaluate</a:t>
            </a:r>
            <a:r>
              <a:rPr lang="en-US" dirty="0"/>
              <a:t> will need a few actions now.</a:t>
            </a:r>
            <a:endParaRPr lang="en-US" b="1" u="sn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90A3C2-F94F-F71C-8D14-5441092EA583}"/>
              </a:ext>
            </a:extLst>
          </p:cNvPr>
          <p:cNvSpPr/>
          <p:nvPr/>
        </p:nvSpPr>
        <p:spPr>
          <a:xfrm>
            <a:off x="3712231" y="3535135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24. Load the variables (a + b) do divide (c)</a:t>
            </a:r>
            <a:endParaRPr lang="en-US" b="1" u="sng" dirty="0"/>
          </a:p>
        </p:txBody>
      </p:sp>
      <p:pic>
        <p:nvPicPr>
          <p:cNvPr id="22" name="Picture 21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C402F7B7-97B4-9728-4E41-87BB5B3E4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841812"/>
            <a:ext cx="369808" cy="1834840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57D423-7DBD-DF20-9A04-4AA97EB7FD6F}"/>
              </a:ext>
            </a:extLst>
          </p:cNvPr>
          <p:cNvSpPr/>
          <p:nvPr/>
        </p:nvSpPr>
        <p:spPr>
          <a:xfrm>
            <a:off x="3573900" y="2461076"/>
            <a:ext cx="671337" cy="537099"/>
          </a:xfrm>
          <a:custGeom>
            <a:avLst/>
            <a:gdLst>
              <a:gd name="connsiteX0" fmla="*/ 0 w 671337"/>
              <a:gd name="connsiteY0" fmla="*/ 268550 h 537099"/>
              <a:gd name="connsiteX1" fmla="*/ 335669 w 671337"/>
              <a:gd name="connsiteY1" fmla="*/ 0 h 537099"/>
              <a:gd name="connsiteX2" fmla="*/ 671338 w 671337"/>
              <a:gd name="connsiteY2" fmla="*/ 268550 h 537099"/>
              <a:gd name="connsiteX3" fmla="*/ 335669 w 671337"/>
              <a:gd name="connsiteY3" fmla="*/ 537100 h 537099"/>
              <a:gd name="connsiteX4" fmla="*/ 0 w 671337"/>
              <a:gd name="connsiteY4" fmla="*/ 268550 h 5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337" h="537099" extrusionOk="0">
                <a:moveTo>
                  <a:pt x="0" y="268550"/>
                </a:moveTo>
                <a:cubicBezTo>
                  <a:pt x="-36417" y="97771"/>
                  <a:pt x="137006" y="4983"/>
                  <a:pt x="335669" y="0"/>
                </a:cubicBezTo>
                <a:cubicBezTo>
                  <a:pt x="535386" y="3017"/>
                  <a:pt x="646478" y="121024"/>
                  <a:pt x="671338" y="268550"/>
                </a:cubicBezTo>
                <a:cubicBezTo>
                  <a:pt x="646665" y="440960"/>
                  <a:pt x="519688" y="544651"/>
                  <a:pt x="335669" y="537100"/>
                </a:cubicBezTo>
                <a:cubicBezTo>
                  <a:pt x="122714" y="522016"/>
                  <a:pt x="30404" y="431393"/>
                  <a:pt x="0" y="26855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D09A1C-E786-8015-0820-4F1EE4873132}"/>
              </a:ext>
            </a:extLst>
          </p:cNvPr>
          <p:cNvSpPr txBox="1"/>
          <p:nvPr/>
        </p:nvSpPr>
        <p:spPr>
          <a:xfrm>
            <a:off x="3291366" y="225551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545274-947B-8B19-E38A-8173791424EC}"/>
              </a:ext>
            </a:extLst>
          </p:cNvPr>
          <p:cNvSpPr txBox="1"/>
          <p:nvPr/>
        </p:nvSpPr>
        <p:spPr>
          <a:xfrm>
            <a:off x="3761514" y="2343069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3CCBC4-B6DF-A2CF-8C68-F144C0BD76D2}"/>
              </a:ext>
            </a:extLst>
          </p:cNvPr>
          <p:cNvSpPr txBox="1"/>
          <p:nvPr/>
        </p:nvSpPr>
        <p:spPr>
          <a:xfrm>
            <a:off x="4627313" y="2293606"/>
            <a:ext cx="35137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DF7658-B4D7-6992-8AC8-297A24B20972}"/>
              </a:ext>
            </a:extLst>
          </p:cNvPr>
          <p:cNvSpPr txBox="1"/>
          <p:nvPr/>
        </p:nvSpPr>
        <p:spPr>
          <a:xfrm>
            <a:off x="4245237" y="2168696"/>
            <a:ext cx="33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  <a:stCxn id="20" idx="3"/>
            <a:endCxn id="28" idx="3"/>
          </p:cNvCxnSpPr>
          <p:nvPr/>
        </p:nvCxnSpPr>
        <p:spPr>
          <a:xfrm>
            <a:off x="1264073" y="3231455"/>
            <a:ext cx="1505173" cy="1961414"/>
          </a:xfrm>
          <a:prstGeom prst="curvedConnector3">
            <a:avLst>
              <a:gd name="adj1" fmla="val 4339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1E7E36-405C-2B50-A3DA-ABA9EFCFF3ED}"/>
              </a:ext>
            </a:extLst>
          </p:cNvPr>
          <p:cNvSpPr txBox="1"/>
          <p:nvPr/>
        </p:nvSpPr>
        <p:spPr>
          <a:xfrm>
            <a:off x="408434" y="5591623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5a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2BC107-3771-CA16-F626-05CEE762D210}"/>
              </a:ext>
            </a:extLst>
          </p:cNvPr>
          <p:cNvSpPr/>
          <p:nvPr/>
        </p:nvSpPr>
        <p:spPr>
          <a:xfrm>
            <a:off x="4999427" y="70349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25. Lets do a and b together (we know what the computer does)</a:t>
            </a:r>
          </a:p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CA304-8723-6A45-12AE-3A7F5BFDF93B}"/>
              </a:ext>
            </a:extLst>
          </p:cNvPr>
          <p:cNvSpPr/>
          <p:nvPr/>
        </p:nvSpPr>
        <p:spPr>
          <a:xfrm>
            <a:off x="2807331" y="320985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26. The values are loaded into the registers</a:t>
            </a:r>
            <a:endParaRPr lang="en-US" b="1" u="sng" dirty="0"/>
          </a:p>
          <a:p>
            <a:pPr algn="ctr"/>
            <a:endParaRPr lang="en-US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63959E-703F-8006-CABF-16A1C7969BF8}"/>
              </a:ext>
            </a:extLst>
          </p:cNvPr>
          <p:cNvCxnSpPr>
            <a:cxnSpLocks/>
            <a:stCxn id="12" idx="2"/>
            <a:endCxn id="47" idx="1"/>
          </p:cNvCxnSpPr>
          <p:nvPr/>
        </p:nvCxnSpPr>
        <p:spPr>
          <a:xfrm rot="16200000" flipH="1">
            <a:off x="548736" y="3286932"/>
            <a:ext cx="2854071" cy="1732711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434CFE9-2EEE-E32F-F662-3B69B7F8DD0E}"/>
              </a:ext>
            </a:extLst>
          </p:cNvPr>
          <p:cNvSpPr/>
          <p:nvPr/>
        </p:nvSpPr>
        <p:spPr>
          <a:xfrm>
            <a:off x="4476641" y="2465612"/>
            <a:ext cx="671337" cy="537099"/>
          </a:xfrm>
          <a:custGeom>
            <a:avLst/>
            <a:gdLst>
              <a:gd name="connsiteX0" fmla="*/ 0 w 671337"/>
              <a:gd name="connsiteY0" fmla="*/ 268550 h 537099"/>
              <a:gd name="connsiteX1" fmla="*/ 335669 w 671337"/>
              <a:gd name="connsiteY1" fmla="*/ 0 h 537099"/>
              <a:gd name="connsiteX2" fmla="*/ 671338 w 671337"/>
              <a:gd name="connsiteY2" fmla="*/ 268550 h 537099"/>
              <a:gd name="connsiteX3" fmla="*/ 335669 w 671337"/>
              <a:gd name="connsiteY3" fmla="*/ 537100 h 537099"/>
              <a:gd name="connsiteX4" fmla="*/ 0 w 671337"/>
              <a:gd name="connsiteY4" fmla="*/ 268550 h 5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337" h="537099" extrusionOk="0">
                <a:moveTo>
                  <a:pt x="0" y="268550"/>
                </a:moveTo>
                <a:cubicBezTo>
                  <a:pt x="-36417" y="97771"/>
                  <a:pt x="137006" y="4983"/>
                  <a:pt x="335669" y="0"/>
                </a:cubicBezTo>
                <a:cubicBezTo>
                  <a:pt x="535386" y="3017"/>
                  <a:pt x="646478" y="121024"/>
                  <a:pt x="671338" y="268550"/>
                </a:cubicBezTo>
                <a:cubicBezTo>
                  <a:pt x="646665" y="440960"/>
                  <a:pt x="519688" y="544651"/>
                  <a:pt x="335669" y="537100"/>
                </a:cubicBezTo>
                <a:cubicBezTo>
                  <a:pt x="122714" y="522016"/>
                  <a:pt x="30404" y="431393"/>
                  <a:pt x="0" y="268550"/>
                </a:cubicBez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2" name="Picture 21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8861FD79-F784-A7E7-A8B0-0CC7D0750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0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841812"/>
            <a:ext cx="369808" cy="1834840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49A03A-F699-4D43-D35B-826F6A02939C}"/>
              </a:ext>
            </a:extLst>
          </p:cNvPr>
          <p:cNvSpPr/>
          <p:nvPr/>
        </p:nvSpPr>
        <p:spPr>
          <a:xfrm>
            <a:off x="1665266" y="550737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27. The CPU does the division (register 1 / register 2)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CC5B2EA-97DA-20B6-4B8E-93622D4E7E2D}"/>
              </a:ext>
            </a:extLst>
          </p:cNvPr>
          <p:cNvSpPr/>
          <p:nvPr/>
        </p:nvSpPr>
        <p:spPr>
          <a:xfrm>
            <a:off x="3491507" y="2561329"/>
            <a:ext cx="1851386" cy="555207"/>
          </a:xfrm>
          <a:custGeom>
            <a:avLst/>
            <a:gdLst>
              <a:gd name="connsiteX0" fmla="*/ 0 w 1851386"/>
              <a:gd name="connsiteY0" fmla="*/ 277604 h 555207"/>
              <a:gd name="connsiteX1" fmla="*/ 925693 w 1851386"/>
              <a:gd name="connsiteY1" fmla="*/ 0 h 555207"/>
              <a:gd name="connsiteX2" fmla="*/ 1851386 w 1851386"/>
              <a:gd name="connsiteY2" fmla="*/ 277604 h 555207"/>
              <a:gd name="connsiteX3" fmla="*/ 925693 w 1851386"/>
              <a:gd name="connsiteY3" fmla="*/ 555208 h 555207"/>
              <a:gd name="connsiteX4" fmla="*/ 0 w 1851386"/>
              <a:gd name="connsiteY4" fmla="*/ 277604 h 55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386" h="555207" extrusionOk="0">
                <a:moveTo>
                  <a:pt x="0" y="277604"/>
                </a:moveTo>
                <a:cubicBezTo>
                  <a:pt x="-79018" y="75548"/>
                  <a:pt x="345648" y="25821"/>
                  <a:pt x="925693" y="0"/>
                </a:cubicBezTo>
                <a:cubicBezTo>
                  <a:pt x="1470072" y="6975"/>
                  <a:pt x="1844887" y="124495"/>
                  <a:pt x="1851386" y="277604"/>
                </a:cubicBezTo>
                <a:cubicBezTo>
                  <a:pt x="1801595" y="479544"/>
                  <a:pt x="1418041" y="659665"/>
                  <a:pt x="925693" y="555208"/>
                </a:cubicBezTo>
                <a:cubicBezTo>
                  <a:pt x="402777" y="548823"/>
                  <a:pt x="22525" y="441683"/>
                  <a:pt x="0" y="277604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B1D212-BBB3-ACE9-6DB0-6A170688003E}"/>
              </a:ext>
            </a:extLst>
          </p:cNvPr>
          <p:cNvSpPr txBox="1"/>
          <p:nvPr/>
        </p:nvSpPr>
        <p:spPr>
          <a:xfrm>
            <a:off x="3291366" y="225551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30B485-1B63-0D77-AF34-E468028AD9B5}"/>
              </a:ext>
            </a:extLst>
          </p:cNvPr>
          <p:cNvSpPr txBox="1"/>
          <p:nvPr/>
        </p:nvSpPr>
        <p:spPr>
          <a:xfrm>
            <a:off x="4245237" y="2168696"/>
            <a:ext cx="33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0B4C1E-60E8-EDDC-EF4C-BBF85E3D1A37}"/>
              </a:ext>
            </a:extLst>
          </p:cNvPr>
          <p:cNvSpPr/>
          <p:nvPr/>
        </p:nvSpPr>
        <p:spPr>
          <a:xfrm>
            <a:off x="4936573" y="3642313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29. The result of this instruction is stored in a register (register 3)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5B7F9A-98DB-31B3-11D8-DC249EFEC189}"/>
              </a:ext>
            </a:extLst>
          </p:cNvPr>
          <p:cNvSpPr/>
          <p:nvPr/>
        </p:nvSpPr>
        <p:spPr>
          <a:xfrm>
            <a:off x="4995555" y="84022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28. This is integer division, so 21 / 4 = 5</a:t>
            </a:r>
          </a:p>
        </p:txBody>
      </p:sp>
      <p:pic>
        <p:nvPicPr>
          <p:cNvPr id="35" name="Picture 34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2B06543D-C3AD-5D0D-9B47-F0047A022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841812"/>
            <a:ext cx="369808" cy="1834840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49A03A-F699-4D43-D35B-826F6A02939C}"/>
              </a:ext>
            </a:extLst>
          </p:cNvPr>
          <p:cNvSpPr/>
          <p:nvPr/>
        </p:nvSpPr>
        <p:spPr>
          <a:xfrm>
            <a:off x="5176410" y="92118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30. Step 5d is the </a:t>
            </a:r>
            <a:r>
              <a:rPr lang="en-US" b="1" u="sng" dirty="0"/>
              <a:t>save </a:t>
            </a:r>
            <a:r>
              <a:rPr lang="en-US" dirty="0"/>
              <a:t>part of the assignment.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  <a:stCxn id="53" idx="0"/>
            <a:endCxn id="8" idx="3"/>
          </p:cNvCxnSpPr>
          <p:nvPr/>
        </p:nvCxnSpPr>
        <p:spPr>
          <a:xfrm rot="16200000" flipV="1">
            <a:off x="1259014" y="4057370"/>
            <a:ext cx="1926576" cy="153813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CBE79CD-3635-E45B-A44F-4C7387DEBDA7}"/>
              </a:ext>
            </a:extLst>
          </p:cNvPr>
          <p:cNvSpPr txBox="1"/>
          <p:nvPr/>
        </p:nvSpPr>
        <p:spPr>
          <a:xfrm>
            <a:off x="3498461" y="3674789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5d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825708" y="367848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4B0E9F7-BEF1-6E48-083D-04ADB4A1406F}"/>
              </a:ext>
            </a:extLst>
          </p:cNvPr>
          <p:cNvSpPr/>
          <p:nvPr/>
        </p:nvSpPr>
        <p:spPr>
          <a:xfrm>
            <a:off x="2503708" y="2693996"/>
            <a:ext cx="1113137" cy="357475"/>
          </a:xfrm>
          <a:custGeom>
            <a:avLst/>
            <a:gdLst>
              <a:gd name="connsiteX0" fmla="*/ 0 w 1113137"/>
              <a:gd name="connsiteY0" fmla="*/ 178738 h 357475"/>
              <a:gd name="connsiteX1" fmla="*/ 556569 w 1113137"/>
              <a:gd name="connsiteY1" fmla="*/ 0 h 357475"/>
              <a:gd name="connsiteX2" fmla="*/ 1113138 w 1113137"/>
              <a:gd name="connsiteY2" fmla="*/ 178738 h 357475"/>
              <a:gd name="connsiteX3" fmla="*/ 556569 w 1113137"/>
              <a:gd name="connsiteY3" fmla="*/ 357476 h 357475"/>
              <a:gd name="connsiteX4" fmla="*/ 0 w 1113137"/>
              <a:gd name="connsiteY4" fmla="*/ 178738 h 3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137" h="357475" extrusionOk="0">
                <a:moveTo>
                  <a:pt x="0" y="178738"/>
                </a:moveTo>
                <a:cubicBezTo>
                  <a:pt x="-42999" y="53501"/>
                  <a:pt x="216975" y="12089"/>
                  <a:pt x="556569" y="0"/>
                </a:cubicBezTo>
                <a:cubicBezTo>
                  <a:pt x="878275" y="3015"/>
                  <a:pt x="1100543" y="80424"/>
                  <a:pt x="1113138" y="178738"/>
                </a:cubicBezTo>
                <a:cubicBezTo>
                  <a:pt x="1080714" y="309115"/>
                  <a:pt x="862228" y="367014"/>
                  <a:pt x="556569" y="357476"/>
                </a:cubicBezTo>
                <a:cubicBezTo>
                  <a:pt x="237727" y="351208"/>
                  <a:pt x="20810" y="287395"/>
                  <a:pt x="0" y="178738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EFC347-A155-EC19-9994-58DA42FE00B0}"/>
              </a:ext>
            </a:extLst>
          </p:cNvPr>
          <p:cNvSpPr txBox="1"/>
          <p:nvPr/>
        </p:nvSpPr>
        <p:spPr>
          <a:xfrm>
            <a:off x="3291366" y="225551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7ECA6F-19E9-E113-A462-B02DB3AA0F5B}"/>
              </a:ext>
            </a:extLst>
          </p:cNvPr>
          <p:cNvSpPr/>
          <p:nvPr/>
        </p:nvSpPr>
        <p:spPr>
          <a:xfrm>
            <a:off x="5098038" y="3682650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31. The result is in register 3 – so it is saved to “quotient”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167704-50EF-B423-0E7D-612D71AF154C}"/>
              </a:ext>
            </a:extLst>
          </p:cNvPr>
          <p:cNvSpPr/>
          <p:nvPr/>
        </p:nvSpPr>
        <p:spPr>
          <a:xfrm>
            <a:off x="131186" y="4984165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32. Assignment done… add one to the program counter!</a:t>
            </a:r>
          </a:p>
        </p:txBody>
      </p:sp>
      <p:pic>
        <p:nvPicPr>
          <p:cNvPr id="43" name="Picture 42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2A060B5B-034B-1806-7CB7-006282B3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2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3296093"/>
            <a:ext cx="369808" cy="1241568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678467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49A03A-F699-4D43-D35B-826F6A02939C}"/>
              </a:ext>
            </a:extLst>
          </p:cNvPr>
          <p:cNvSpPr/>
          <p:nvPr/>
        </p:nvSpPr>
        <p:spPr>
          <a:xfrm>
            <a:off x="2404494" y="731588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34. We must </a:t>
            </a:r>
            <a:r>
              <a:rPr lang="en-US" b="1" dirty="0"/>
              <a:t>evaluate</a:t>
            </a:r>
            <a:r>
              <a:rPr lang="en-US" dirty="0"/>
              <a:t> the </a:t>
            </a:r>
            <a:r>
              <a:rPr lang="en-US" b="1" dirty="0"/>
              <a:t>argument</a:t>
            </a:r>
            <a:r>
              <a:rPr lang="en-US" dirty="0"/>
              <a:t> to pass to WriteLine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825708" y="367848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42BF8C2-E07C-A6C9-7A50-CE04C1CF9A2F}"/>
              </a:ext>
            </a:extLst>
          </p:cNvPr>
          <p:cNvSpPr/>
          <p:nvPr/>
        </p:nvSpPr>
        <p:spPr>
          <a:xfrm>
            <a:off x="4393369" y="1020939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dividend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Convert to string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“ / “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Append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divisor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Convert to string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Append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DEB768-89BC-31CC-7A05-C56CD809C2F1}"/>
              </a:ext>
            </a:extLst>
          </p:cNvPr>
          <p:cNvSpPr txBox="1"/>
          <p:nvPr/>
        </p:nvSpPr>
        <p:spPr>
          <a:xfrm>
            <a:off x="2843784" y="579147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F39AE1C-38F6-4A84-1AEB-B14CFFEE5DD1}"/>
              </a:ext>
            </a:extLst>
          </p:cNvPr>
          <p:cNvGrpSpPr/>
          <p:nvPr/>
        </p:nvGrpSpPr>
        <p:grpSpPr>
          <a:xfrm>
            <a:off x="2886993" y="2884724"/>
            <a:ext cx="3868846" cy="401402"/>
            <a:chOff x="2886993" y="2884724"/>
            <a:chExt cx="3868846" cy="40140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029B2F6-BE19-0D84-F35F-E3CB99973966}"/>
                </a:ext>
              </a:extLst>
            </p:cNvPr>
            <p:cNvGrpSpPr/>
            <p:nvPr/>
          </p:nvGrpSpPr>
          <p:grpSpPr>
            <a:xfrm>
              <a:off x="3933199" y="2884724"/>
              <a:ext cx="2822640" cy="382190"/>
              <a:chOff x="3933199" y="2884724"/>
              <a:chExt cx="2822640" cy="382190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23815A-4DD1-E67B-BCFF-F04EE26AA9B3}"/>
                  </a:ext>
                </a:extLst>
              </p:cNvPr>
              <p:cNvSpPr txBox="1"/>
              <p:nvPr/>
            </p:nvSpPr>
            <p:spPr>
              <a:xfrm>
                <a:off x="3933199" y="289758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a,b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2930589-43A2-29A1-8BF1-74BFB9B4155A}"/>
                  </a:ext>
                </a:extLst>
              </p:cNvPr>
              <p:cNvSpPr txBox="1"/>
              <p:nvPr/>
            </p:nvSpPr>
            <p:spPr>
              <a:xfrm>
                <a:off x="4493850" y="2897582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c,d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94B1281-8021-7D4A-25B1-A07329F7262E}"/>
                  </a:ext>
                </a:extLst>
              </p:cNvPr>
              <p:cNvSpPr txBox="1"/>
              <p:nvPr/>
            </p:nvSpPr>
            <p:spPr>
              <a:xfrm>
                <a:off x="5045461" y="2884802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e,f,g,h,i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AB8CEEE-EF85-9197-17FF-D0F7063AE872}"/>
                  </a:ext>
                </a:extLst>
              </p:cNvPr>
              <p:cNvSpPr txBox="1"/>
              <p:nvPr/>
            </p:nvSpPr>
            <p:spPr>
              <a:xfrm>
                <a:off x="6165613" y="2884724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j,k,l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005E679-8B75-61BB-FB2E-6F916A7AB043}"/>
                </a:ext>
              </a:extLst>
            </p:cNvPr>
            <p:cNvSpPr txBox="1"/>
            <p:nvPr/>
          </p:nvSpPr>
          <p:spPr>
            <a:xfrm>
              <a:off x="2886993" y="2916794"/>
              <a:ext cx="26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>
                      <a:lumMod val="75000"/>
                    </a:schemeClr>
                  </a:solidFill>
                </a:rPr>
                <a:t>k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5F131EC-14EC-D0D0-1199-142F8657FCED}"/>
              </a:ext>
            </a:extLst>
          </p:cNvPr>
          <p:cNvSpPr/>
          <p:nvPr/>
        </p:nvSpPr>
        <p:spPr>
          <a:xfrm>
            <a:off x="300294" y="424398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33. ARGH… lots of steps here!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5FFE05-1220-9B85-A2B5-C6DC2835F38D}"/>
              </a:ext>
            </a:extLst>
          </p:cNvPr>
          <p:cNvSpPr/>
          <p:nvPr/>
        </p:nvSpPr>
        <p:spPr>
          <a:xfrm>
            <a:off x="1343231" y="4934567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35. Result passed to WriteLine (k) which outputs it in the Terminal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058A84-AB1B-1BD0-C0B1-B0537C4BACDB}"/>
              </a:ext>
            </a:extLst>
          </p:cNvPr>
          <p:cNvSpPr txBox="1"/>
          <p:nvPr/>
        </p:nvSpPr>
        <p:spPr>
          <a:xfrm>
            <a:off x="4631225" y="478307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 / 4 = 5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32FB97-4EEC-7B91-523F-6AE5A0E04921}"/>
              </a:ext>
            </a:extLst>
          </p:cNvPr>
          <p:cNvSpPr/>
          <p:nvPr/>
        </p:nvSpPr>
        <p:spPr>
          <a:xfrm>
            <a:off x="2669330" y="3533015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8"/>
            </a:pPr>
            <a:r>
              <a:rPr lang="en-US" sz="1400" dirty="0"/>
              <a:t>Load “ = “</a:t>
            </a:r>
          </a:p>
          <a:p>
            <a:pPr marL="342900" indent="-342900">
              <a:buFont typeface="+mj-lt"/>
              <a:buAutoNum type="alphaLcParenR" startAt="8"/>
            </a:pPr>
            <a:r>
              <a:rPr lang="en-US" sz="1400" dirty="0"/>
              <a:t>Append</a:t>
            </a:r>
          </a:p>
          <a:p>
            <a:pPr marL="342900" indent="-342900">
              <a:buFont typeface="+mj-lt"/>
              <a:buAutoNum type="alphaLcParenR" startAt="8"/>
            </a:pPr>
            <a:r>
              <a:rPr lang="en-US" sz="1400" dirty="0"/>
              <a:t>Load quotient</a:t>
            </a:r>
          </a:p>
          <a:p>
            <a:pPr marL="342900" indent="-342900">
              <a:buFont typeface="+mj-lt"/>
              <a:buAutoNum type="alphaLcParenR" startAt="8"/>
            </a:pPr>
            <a:r>
              <a:rPr lang="en-US" sz="1400" dirty="0"/>
              <a:t>Convert to string</a:t>
            </a:r>
          </a:p>
          <a:p>
            <a:pPr marL="342900" indent="-342900">
              <a:buFont typeface="+mj-lt"/>
              <a:buAutoNum type="alphaLcParenR" startAt="8"/>
            </a:pPr>
            <a:r>
              <a:rPr lang="en-US" sz="1400" dirty="0"/>
              <a:t>Append</a:t>
            </a:r>
          </a:p>
          <a:p>
            <a:endParaRPr lang="en-US" sz="1400" dirty="0"/>
          </a:p>
          <a:p>
            <a:r>
              <a:rPr lang="en-US" sz="1400" dirty="0"/>
              <a:t>Result “</a:t>
            </a:r>
            <a:r>
              <a:rPr lang="en-AU" sz="1400" dirty="0"/>
              <a:t>21 / 4 = 5”</a:t>
            </a:r>
            <a:endParaRPr lang="en-US" sz="1400" dirty="0"/>
          </a:p>
        </p:txBody>
      </p:sp>
      <p:pic>
        <p:nvPicPr>
          <p:cNvPr id="38" name="Picture 3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95358B21-AD89-2404-FCF5-0A422D533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8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3296093"/>
            <a:ext cx="369808" cy="1241568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678467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825708" y="367848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DEB768-89BC-31CC-7A05-C56CD809C2F1}"/>
              </a:ext>
            </a:extLst>
          </p:cNvPr>
          <p:cNvSpPr txBox="1"/>
          <p:nvPr/>
        </p:nvSpPr>
        <p:spPr>
          <a:xfrm>
            <a:off x="2843784" y="579147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5FFE05-1220-9B85-A2B5-C6DC2835F38D}"/>
              </a:ext>
            </a:extLst>
          </p:cNvPr>
          <p:cNvSpPr/>
          <p:nvPr/>
        </p:nvSpPr>
        <p:spPr>
          <a:xfrm>
            <a:off x="2374106" y="461866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36. The procedure call ends so we add one to program counter… ending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058A84-AB1B-1BD0-C0B1-B0537C4BACDB}"/>
              </a:ext>
            </a:extLst>
          </p:cNvPr>
          <p:cNvSpPr txBox="1"/>
          <p:nvPr/>
        </p:nvSpPr>
        <p:spPr>
          <a:xfrm>
            <a:off x="4631225" y="478307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 / 4 = 5</a:t>
            </a:r>
            <a:endParaRPr lang="en-US" dirty="0"/>
          </a:p>
        </p:txBody>
      </p:sp>
      <p:pic>
        <p:nvPicPr>
          <p:cNvPr id="35" name="Picture 34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EBD489DC-A0B1-16DB-61E6-2BE74C8F9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0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1371599"/>
            <a:ext cx="369808" cy="3347619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803B83-EAE3-42A5-9158-CE6539E24892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28A030-98A5-E078-3F9A-72125C5DC662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B971E6-F3FF-927D-F137-EA9C8152EB0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9711-7D7E-6D16-40E5-1086859D62E7}"/>
              </a:ext>
            </a:extLst>
          </p:cNvPr>
          <p:cNvSpPr/>
          <p:nvPr/>
        </p:nvSpPr>
        <p:spPr>
          <a:xfrm>
            <a:off x="2242521" y="3439941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Instruction 1 runs and the variable ‘quotient’ is allocated memory on the stack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7A1BA-D757-D6AF-743D-7945F3AD89FA}"/>
              </a:ext>
            </a:extLst>
          </p:cNvPr>
          <p:cNvCxnSpPr>
            <a:endCxn id="10" idx="3"/>
          </p:cNvCxnSpPr>
          <p:nvPr/>
        </p:nvCxnSpPr>
        <p:spPr>
          <a:xfrm flipH="1">
            <a:off x="1453237" y="3709258"/>
            <a:ext cx="742617" cy="1538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D6F07730-9A6D-1801-9AB3-137047427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803B83-EAE3-42A5-9158-CE6539E24892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28A030-98A5-E078-3F9A-72125C5DC662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B971E6-F3FF-927D-F137-EA9C8152EB0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9711-7D7E-6D16-40E5-1086859D62E7}"/>
              </a:ext>
            </a:extLst>
          </p:cNvPr>
          <p:cNvSpPr/>
          <p:nvPr/>
        </p:nvSpPr>
        <p:spPr>
          <a:xfrm>
            <a:off x="2242521" y="3439941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1 is added to the program counter – it is now at instruction “2”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7A1BA-D757-D6AF-743D-7945F3AD89FA}"/>
              </a:ext>
            </a:extLst>
          </p:cNvPr>
          <p:cNvCxnSpPr>
            <a:cxnSpLocks/>
          </p:cNvCxnSpPr>
          <p:nvPr/>
        </p:nvCxnSpPr>
        <p:spPr>
          <a:xfrm flipH="1">
            <a:off x="1819388" y="3709258"/>
            <a:ext cx="376466" cy="91906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BF9866F-FDEE-D416-D96F-871DFF2DD86C}"/>
              </a:ext>
            </a:extLst>
          </p:cNvPr>
          <p:cNvGrpSpPr/>
          <p:nvPr/>
        </p:nvGrpSpPr>
        <p:grpSpPr>
          <a:xfrm>
            <a:off x="1653136" y="1615277"/>
            <a:ext cx="369808" cy="3103941"/>
            <a:chOff x="1642021" y="-12506532"/>
            <a:chExt cx="369808" cy="20746991"/>
          </a:xfrm>
        </p:grpSpPr>
        <p:cxnSp>
          <p:nvCxnSpPr>
            <p:cNvPr id="12" name="Straight Arrow Connector 55">
              <a:extLst>
                <a:ext uri="{FF2B5EF4-FFF2-40B4-BE49-F238E27FC236}">
                  <a16:creationId xmlns:a16="http://schemas.microsoft.com/office/drawing/2014/main" id="{EF9BBE14-999E-605F-3D28-3576E9717AA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485F3A-806C-BBA3-240A-9BEEB48EA604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A31A639-3469-200B-DCE6-A5FCAC649CD6}"/>
              </a:ext>
            </a:extLst>
          </p:cNvPr>
          <p:cNvSpPr/>
          <p:nvPr/>
        </p:nvSpPr>
        <p:spPr>
          <a:xfrm>
            <a:off x="4222984" y="4324148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Instructions on line one are now finished… line 2 is about to start</a:t>
            </a:r>
          </a:p>
        </p:txBody>
      </p:sp>
      <p:pic>
        <p:nvPicPr>
          <p:cNvPr id="23" name="Picture 22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02192474-6AD2-DA6F-77B0-DC4B4F887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0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1615277"/>
            <a:ext cx="369808" cy="3103941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5266308" y="70349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Line 2 also allocates memory on the stack for the two variables ‘</a:t>
            </a:r>
            <a:r>
              <a:rPr lang="en-US" dirty="0" err="1"/>
              <a:t>dividend’and</a:t>
            </a:r>
            <a:r>
              <a:rPr lang="en-US" dirty="0"/>
              <a:t> ‘divisor’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30799-13D8-2D8B-916F-5845A6C16674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3D02E-877A-67D0-9372-966F1BE00AE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C31545-E203-1606-86E8-2E2DDEA9E4D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65D56-7C87-6ECB-1A02-D55FDDB69A26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27A5A-300C-218D-DB5A-4C4F43FAD7AF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dividend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5F9-726D-FC5D-E64D-A67273A3A3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9BF6-DAD7-B5DD-90EA-95BB31F608CA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9962B0-9BE1-0B99-2F7C-923AFA4A812A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divisor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AAC16B-35CF-B4C3-272A-A3322FE31F2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390EF4-7224-2A08-F451-5FB767D48623}"/>
              </a:ext>
            </a:extLst>
          </p:cNvPr>
          <p:cNvSpPr/>
          <p:nvPr/>
        </p:nvSpPr>
        <p:spPr>
          <a:xfrm>
            <a:off x="141966" y="1944665"/>
            <a:ext cx="1725094" cy="1665272"/>
          </a:xfrm>
          <a:custGeom>
            <a:avLst/>
            <a:gdLst>
              <a:gd name="connsiteX0" fmla="*/ 0 w 1725094"/>
              <a:gd name="connsiteY0" fmla="*/ 832636 h 1665272"/>
              <a:gd name="connsiteX1" fmla="*/ 862547 w 1725094"/>
              <a:gd name="connsiteY1" fmla="*/ 0 h 1665272"/>
              <a:gd name="connsiteX2" fmla="*/ 1725094 w 1725094"/>
              <a:gd name="connsiteY2" fmla="*/ 832636 h 1665272"/>
              <a:gd name="connsiteX3" fmla="*/ 862547 w 1725094"/>
              <a:gd name="connsiteY3" fmla="*/ 1665272 h 1665272"/>
              <a:gd name="connsiteX4" fmla="*/ 0 w 1725094"/>
              <a:gd name="connsiteY4" fmla="*/ 832636 h 166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5094" h="1665272" extrusionOk="0">
                <a:moveTo>
                  <a:pt x="0" y="832636"/>
                </a:moveTo>
                <a:cubicBezTo>
                  <a:pt x="-86653" y="319335"/>
                  <a:pt x="296613" y="33614"/>
                  <a:pt x="862547" y="0"/>
                </a:cubicBezTo>
                <a:cubicBezTo>
                  <a:pt x="1422868" y="17673"/>
                  <a:pt x="1615717" y="376262"/>
                  <a:pt x="1725094" y="832636"/>
                </a:cubicBezTo>
                <a:cubicBezTo>
                  <a:pt x="1675606" y="1340816"/>
                  <a:pt x="1319808" y="1770906"/>
                  <a:pt x="862547" y="1665272"/>
                </a:cubicBezTo>
                <a:cubicBezTo>
                  <a:pt x="359012" y="1650410"/>
                  <a:pt x="82060" y="1331697"/>
                  <a:pt x="0" y="832636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C4DF395A-A84D-5BC0-D302-63612DEE0615}"/>
              </a:ext>
            </a:extLst>
          </p:cNvPr>
          <p:cNvCxnSpPr>
            <a:cxnSpLocks/>
            <a:endCxn id="24" idx="0"/>
          </p:cNvCxnSpPr>
          <p:nvPr/>
        </p:nvCxnSpPr>
        <p:spPr>
          <a:xfrm rot="10800000" flipV="1">
            <a:off x="1004514" y="921165"/>
            <a:ext cx="4261809" cy="10234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2965A177-0FAC-97C2-D92A-04291A3F8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672727" y="78359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6. 1 is added to the program counter again – line 2 is done, line 3 is starting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30799-13D8-2D8B-916F-5845A6C16674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3D02E-877A-67D0-9372-966F1BE00AE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C31545-E203-1606-86E8-2E2DDEA9E4D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65D56-7C87-6ECB-1A02-D55FDDB69A26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27A5A-300C-218D-DB5A-4C4F43FAD7AF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dividend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5F9-726D-FC5D-E64D-A67273A3A3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9BF6-DAD7-B5DD-90EA-95BB31F608CA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9962B0-9BE1-0B99-2F7C-923AFA4A812A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divisor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AAC16B-35CF-B4C3-272A-A3322FE31F2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C4DF395A-A84D-5BC0-D302-63612DEE0615}"/>
              </a:ext>
            </a:extLst>
          </p:cNvPr>
          <p:cNvCxnSpPr>
            <a:cxnSpLocks/>
            <a:stCxn id="57" idx="2"/>
            <a:endCxn id="19" idx="3"/>
          </p:cNvCxnSpPr>
          <p:nvPr/>
        </p:nvCxnSpPr>
        <p:spPr>
          <a:xfrm rot="5400000">
            <a:off x="2698283" y="1719584"/>
            <a:ext cx="2282139" cy="351813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B23E9E-0D9A-B45D-FB03-91B6873F7777}"/>
              </a:ext>
            </a:extLst>
          </p:cNvPr>
          <p:cNvGrpSpPr/>
          <p:nvPr/>
        </p:nvGrpSpPr>
        <p:grpSpPr>
          <a:xfrm>
            <a:off x="1653135" y="2061538"/>
            <a:ext cx="369808" cy="2615114"/>
            <a:chOff x="1642021" y="-12506532"/>
            <a:chExt cx="369808" cy="20746991"/>
          </a:xfrm>
        </p:grpSpPr>
        <p:cxnSp>
          <p:nvCxnSpPr>
            <p:cNvPr id="48" name="Straight Arrow Connector 55">
              <a:extLst>
                <a:ext uri="{FF2B5EF4-FFF2-40B4-BE49-F238E27FC236}">
                  <a16:creationId xmlns:a16="http://schemas.microsoft.com/office/drawing/2014/main" id="{63390F9B-737C-4629-5882-CF4BB657D3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9B4ED3-C690-DCE1-E067-2E518CCE736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66485C44-70C3-F190-23B3-3E666659C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1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38"/>
            <a:ext cx="369808" cy="2615114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E147F0-4B5B-85B9-965E-FA4367C62C5E}"/>
              </a:ext>
            </a:extLst>
          </p:cNvPr>
          <p:cNvSpPr/>
          <p:nvPr/>
        </p:nvSpPr>
        <p:spPr>
          <a:xfrm>
            <a:off x="5124585" y="81283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7. Line 3 is an </a:t>
            </a:r>
            <a:r>
              <a:rPr lang="en-US" sz="1600" b="1" dirty="0"/>
              <a:t>assignment</a:t>
            </a:r>
            <a:r>
              <a:rPr lang="en-US" sz="1600" dirty="0"/>
              <a:t> – it involves </a:t>
            </a:r>
            <a:r>
              <a:rPr lang="en-US" sz="1600" b="1" u="sng" dirty="0"/>
              <a:t>evaluating</a:t>
            </a:r>
            <a:r>
              <a:rPr lang="en-US" sz="1600" dirty="0"/>
              <a:t> the expression (a) and </a:t>
            </a:r>
            <a:r>
              <a:rPr lang="en-US" sz="1600" b="1" u="sng" dirty="0"/>
              <a:t>saving</a:t>
            </a:r>
            <a:r>
              <a:rPr lang="en-US" sz="1600" dirty="0"/>
              <a:t> the result (b)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6A8F27-BE45-2F9A-444B-BA8CDD1E1CA9}"/>
              </a:ext>
            </a:extLst>
          </p:cNvPr>
          <p:cNvSpPr txBox="1"/>
          <p:nvPr/>
        </p:nvSpPr>
        <p:spPr>
          <a:xfrm>
            <a:off x="3803444" y="152772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62488C-92AC-7D25-7E3E-5D43220C6118}"/>
              </a:ext>
            </a:extLst>
          </p:cNvPr>
          <p:cNvSpPr txBox="1"/>
          <p:nvPr/>
        </p:nvSpPr>
        <p:spPr>
          <a:xfrm>
            <a:off x="3142874" y="159421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D8B4F-29CE-A2AA-4020-E6423EEAFCF8}"/>
              </a:ext>
            </a:extLst>
          </p:cNvPr>
          <p:cNvSpPr/>
          <p:nvPr/>
        </p:nvSpPr>
        <p:spPr>
          <a:xfrm>
            <a:off x="4580407" y="353737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8. These involve distinct instructions, but we will update the program counter with the letters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13D981C-FB03-0D23-C2D1-111435E1B7B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080288" y="4314368"/>
            <a:ext cx="2500119" cy="30535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7FEC082E-0448-BFB1-B4B9-F61D0E20A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8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38"/>
            <a:ext cx="369808" cy="2615114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532597" y="3607248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10. …to evaluate – 21 is loaded into the CPU – the </a:t>
            </a:r>
            <a:r>
              <a:rPr lang="en-US" sz="1600" b="1" dirty="0"/>
              <a:t>compiler</a:t>
            </a:r>
            <a:r>
              <a:rPr lang="en-US" sz="1600" dirty="0"/>
              <a:t> decided to put it in register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E147F0-4B5B-85B9-965E-FA4367C62C5E}"/>
              </a:ext>
            </a:extLst>
          </p:cNvPr>
          <p:cNvSpPr/>
          <p:nvPr/>
        </p:nvSpPr>
        <p:spPr>
          <a:xfrm>
            <a:off x="5124585" y="81283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9. Instruction 3a will evaluate the right-hand side…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0257D423-7DBD-DF20-9A04-4AA97EB7FD6F}"/>
              </a:ext>
            </a:extLst>
          </p:cNvPr>
          <p:cNvSpPr/>
          <p:nvPr/>
        </p:nvSpPr>
        <p:spPr>
          <a:xfrm>
            <a:off x="3566506" y="1882588"/>
            <a:ext cx="397354" cy="408539"/>
          </a:xfrm>
          <a:custGeom>
            <a:avLst/>
            <a:gdLst>
              <a:gd name="connsiteX0" fmla="*/ 0 w 397354"/>
              <a:gd name="connsiteY0" fmla="*/ 204270 h 408539"/>
              <a:gd name="connsiteX1" fmla="*/ 198677 w 397354"/>
              <a:gd name="connsiteY1" fmla="*/ 0 h 408539"/>
              <a:gd name="connsiteX2" fmla="*/ 397354 w 397354"/>
              <a:gd name="connsiteY2" fmla="*/ 204270 h 408539"/>
              <a:gd name="connsiteX3" fmla="*/ 198677 w 397354"/>
              <a:gd name="connsiteY3" fmla="*/ 408540 h 408539"/>
              <a:gd name="connsiteX4" fmla="*/ 0 w 397354"/>
              <a:gd name="connsiteY4" fmla="*/ 204270 h 40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54" h="408539" extrusionOk="0">
                <a:moveTo>
                  <a:pt x="0" y="204270"/>
                </a:moveTo>
                <a:cubicBezTo>
                  <a:pt x="-20460" y="78835"/>
                  <a:pt x="84729" y="1585"/>
                  <a:pt x="198677" y="0"/>
                </a:cubicBezTo>
                <a:cubicBezTo>
                  <a:pt x="324849" y="3462"/>
                  <a:pt x="378361" y="92059"/>
                  <a:pt x="397354" y="204270"/>
                </a:cubicBezTo>
                <a:cubicBezTo>
                  <a:pt x="380455" y="333588"/>
                  <a:pt x="305458" y="424820"/>
                  <a:pt x="198677" y="408540"/>
                </a:cubicBezTo>
                <a:cubicBezTo>
                  <a:pt x="76560" y="401761"/>
                  <a:pt x="12903" y="323250"/>
                  <a:pt x="0" y="20427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623F5ED-C555-8563-A8CE-A6F408B0F6C8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 flipH="1">
            <a:off x="3035345" y="2291127"/>
            <a:ext cx="729838" cy="27104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6A8F27-BE45-2F9A-444B-BA8CDD1E1CA9}"/>
              </a:ext>
            </a:extLst>
          </p:cNvPr>
          <p:cNvSpPr txBox="1"/>
          <p:nvPr/>
        </p:nvSpPr>
        <p:spPr>
          <a:xfrm>
            <a:off x="3803444" y="152772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62488C-92AC-7D25-7E3E-5D43220C6118}"/>
              </a:ext>
            </a:extLst>
          </p:cNvPr>
          <p:cNvSpPr txBox="1"/>
          <p:nvPr/>
        </p:nvSpPr>
        <p:spPr>
          <a:xfrm>
            <a:off x="3142874" y="159421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2" name="Picture 11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0854BCD4-3ECC-B511-F903-3ADCBBADE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38"/>
            <a:ext cx="369808" cy="2615114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E147F0-4B5B-85B9-965E-FA4367C62C5E}"/>
              </a:ext>
            </a:extLst>
          </p:cNvPr>
          <p:cNvSpPr/>
          <p:nvPr/>
        </p:nvSpPr>
        <p:spPr>
          <a:xfrm>
            <a:off x="5124585" y="81283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11. 1 is added to the program counter… but we will call it “3b"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623F5ED-C555-8563-A8CE-A6F408B0F6C8}"/>
              </a:ext>
            </a:extLst>
          </p:cNvPr>
          <p:cNvCxnSpPr>
            <a:cxnSpLocks/>
            <a:stCxn id="78" idx="1"/>
            <a:endCxn id="17" idx="3"/>
          </p:cNvCxnSpPr>
          <p:nvPr/>
        </p:nvCxnSpPr>
        <p:spPr>
          <a:xfrm rot="10800000" flipV="1">
            <a:off x="2080283" y="1589832"/>
            <a:ext cx="3044303" cy="3029892"/>
          </a:xfrm>
          <a:prstGeom prst="curvedConnector3">
            <a:avLst>
              <a:gd name="adj1" fmla="val 3580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6A8F27-BE45-2F9A-444B-BA8CDD1E1CA9}"/>
              </a:ext>
            </a:extLst>
          </p:cNvPr>
          <p:cNvSpPr txBox="1"/>
          <p:nvPr/>
        </p:nvSpPr>
        <p:spPr>
          <a:xfrm>
            <a:off x="3803444" y="152772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62488C-92AC-7D25-7E3E-5D43220C6118}"/>
              </a:ext>
            </a:extLst>
          </p:cNvPr>
          <p:cNvSpPr txBox="1"/>
          <p:nvPr/>
        </p:nvSpPr>
        <p:spPr>
          <a:xfrm>
            <a:off x="3142874" y="159421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2" name="Picture 11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8C3BE566-9A22-928E-B1BA-B4F019334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8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38"/>
            <a:ext cx="369808" cy="2615114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933075" y="975285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12. 3b saves the result of the expression to “dividend”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0257D423-7DBD-DF20-9A04-4AA97EB7FD6F}"/>
              </a:ext>
            </a:extLst>
          </p:cNvPr>
          <p:cNvSpPr/>
          <p:nvPr/>
        </p:nvSpPr>
        <p:spPr>
          <a:xfrm>
            <a:off x="2477886" y="1857268"/>
            <a:ext cx="1234754" cy="408539"/>
          </a:xfrm>
          <a:custGeom>
            <a:avLst/>
            <a:gdLst>
              <a:gd name="connsiteX0" fmla="*/ 0 w 1234754"/>
              <a:gd name="connsiteY0" fmla="*/ 204270 h 408539"/>
              <a:gd name="connsiteX1" fmla="*/ 617377 w 1234754"/>
              <a:gd name="connsiteY1" fmla="*/ 0 h 408539"/>
              <a:gd name="connsiteX2" fmla="*/ 1234754 w 1234754"/>
              <a:gd name="connsiteY2" fmla="*/ 204270 h 408539"/>
              <a:gd name="connsiteX3" fmla="*/ 617377 w 1234754"/>
              <a:gd name="connsiteY3" fmla="*/ 408540 h 408539"/>
              <a:gd name="connsiteX4" fmla="*/ 0 w 1234754"/>
              <a:gd name="connsiteY4" fmla="*/ 204270 h 40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754" h="408539" extrusionOk="0">
                <a:moveTo>
                  <a:pt x="0" y="204270"/>
                </a:moveTo>
                <a:cubicBezTo>
                  <a:pt x="-34040" y="70459"/>
                  <a:pt x="266139" y="3854"/>
                  <a:pt x="617377" y="0"/>
                </a:cubicBezTo>
                <a:cubicBezTo>
                  <a:pt x="974791" y="3462"/>
                  <a:pt x="1215761" y="92059"/>
                  <a:pt x="1234754" y="204270"/>
                </a:cubicBezTo>
                <a:cubicBezTo>
                  <a:pt x="1200084" y="350943"/>
                  <a:pt x="956640" y="417966"/>
                  <a:pt x="617377" y="408540"/>
                </a:cubicBezTo>
                <a:cubicBezTo>
                  <a:pt x="264018" y="401761"/>
                  <a:pt x="12903" y="323250"/>
                  <a:pt x="0" y="20427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7946A96-7D5D-CD7C-3939-69FE7C42217F}"/>
              </a:ext>
            </a:extLst>
          </p:cNvPr>
          <p:cNvCxnSpPr>
            <a:cxnSpLocks/>
            <a:stCxn id="44" idx="0"/>
            <a:endCxn id="20" idx="3"/>
          </p:cNvCxnSpPr>
          <p:nvPr/>
        </p:nvCxnSpPr>
        <p:spPr>
          <a:xfrm rot="16200000" flipV="1">
            <a:off x="1264640" y="3230888"/>
            <a:ext cx="1770138" cy="1771272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4DC320-F606-C025-5736-A71C116614BC}"/>
              </a:ext>
            </a:extLst>
          </p:cNvPr>
          <p:cNvSpPr txBox="1"/>
          <p:nvPr/>
        </p:nvSpPr>
        <p:spPr>
          <a:xfrm>
            <a:off x="3803444" y="152772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C6EB40-882D-2FE0-A5F4-E2975763A337}"/>
              </a:ext>
            </a:extLst>
          </p:cNvPr>
          <p:cNvSpPr txBox="1"/>
          <p:nvPr/>
        </p:nvSpPr>
        <p:spPr>
          <a:xfrm>
            <a:off x="3358025" y="149067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A06E7-B6DB-CEE4-A6A3-165876EC5820}"/>
              </a:ext>
            </a:extLst>
          </p:cNvPr>
          <p:cNvSpPr/>
          <p:nvPr/>
        </p:nvSpPr>
        <p:spPr>
          <a:xfrm>
            <a:off x="4003887" y="2680237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13. The value is in Register 1, 3b copies it to memory.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C1961D-24B7-6BE6-F087-EE25F217281F}"/>
              </a:ext>
            </a:extLst>
          </p:cNvPr>
          <p:cNvSpPr/>
          <p:nvPr/>
        </p:nvSpPr>
        <p:spPr>
          <a:xfrm>
            <a:off x="3397271" y="4367453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14. So 21 is </a:t>
            </a:r>
            <a:r>
              <a:rPr lang="en-US" sz="1600" b="1" u="sng" dirty="0"/>
              <a:t>saved</a:t>
            </a:r>
            <a:r>
              <a:rPr lang="en-US" sz="1600" dirty="0"/>
              <a:t> to the location of the dividend variable</a:t>
            </a:r>
          </a:p>
        </p:txBody>
      </p:sp>
      <p:pic>
        <p:nvPicPr>
          <p:cNvPr id="35" name="Picture 34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543D14A2-F6D7-D991-C944-4741D9418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6" y="90403"/>
            <a:ext cx="877442" cy="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9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Gaegu"/>
        <a:ea typeface=""/>
        <a:cs typeface=""/>
      </a:majorFont>
      <a:minorFont>
        <a:latin typeface="Gaeg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276</TotalTime>
  <Words>1782</Words>
  <Application>Microsoft Macintosh PowerPoint</Application>
  <PresentationFormat>Custom</PresentationFormat>
  <Paragraphs>462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Di Lorenzo</dc:creator>
  <cp:lastModifiedBy>Peter Di Lorenzo</cp:lastModifiedBy>
  <cp:revision>18</cp:revision>
  <dcterms:created xsi:type="dcterms:W3CDTF">2023-09-06T05:00:29Z</dcterms:created>
  <dcterms:modified xsi:type="dcterms:W3CDTF">2023-09-08T05:36:43Z</dcterms:modified>
</cp:coreProperties>
</file>