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E85BEA7-C387-231A-D3D1-28435E29D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306" y="960699"/>
            <a:ext cx="6403694" cy="1934901"/>
          </a:xfrm>
        </p:spPr>
        <p:txBody>
          <a:bodyPr>
            <a:noAutofit/>
          </a:bodyPr>
          <a:lstStyle/>
          <a:p>
            <a:r>
              <a:rPr lang="ru-RU" sz="3600" smtClean="0">
                <a:latin typeface="Times New Roman" pitchFamily="18" charset="0"/>
                <a:cs typeface="Times New Roman" pitchFamily="18" charset="0"/>
              </a:rPr>
              <a:t>Курсовая работа по дисциплине</a:t>
            </a:r>
            <a:br>
              <a:rPr lang="ru-RU" sz="360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smtClean="0">
                <a:latin typeface="Times New Roman" pitchFamily="18" charset="0"/>
                <a:cs typeface="Times New Roman" pitchFamily="18" charset="0"/>
              </a:rPr>
              <a:t>«Фундаментальные и перспективные концепции искусственного интеллекта»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7111634-1014-AE88-2D3E-FE7D65621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35" y="3483980"/>
            <a:ext cx="6858000" cy="2769243"/>
          </a:xfrm>
        </p:spPr>
        <p:txBody>
          <a:bodyPr>
            <a:normAutofit/>
          </a:bodyPr>
          <a:lstStyle/>
          <a:p>
            <a:pPr algn="l"/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Преподаватель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l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Кондаратцев В. Л.</a:t>
            </a:r>
          </a:p>
          <a:p>
            <a:pPr algn="l"/>
            <a:endParaRPr lang="ru-RU" sz="200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Студент: </a:t>
            </a:r>
          </a:p>
          <a:p>
            <a:pPr algn="l"/>
            <a:r>
              <a:rPr lang="ru-RU" sz="2000" smtClean="0">
                <a:latin typeface="Times New Roman" pitchFamily="18" charset="0"/>
                <a:cs typeface="Times New Roman" pitchFamily="18" charset="0"/>
              </a:rPr>
              <a:t>Гордеева Д.А., группа М8О-114СВ-24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7439" y="6488668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>
                <a:latin typeface="Times New Roman" pitchFamily="18" charset="0"/>
                <a:cs typeface="Times New Roman" pitchFamily="18" charset="0"/>
              </a:rPr>
              <a:t>Москва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202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2133600" cy="196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72090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Создание класса нейронной сети</a:t>
            </a:r>
            <a:endParaRPr lang="ru-RU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58157"/>
            <a:ext cx="8229600" cy="3010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728502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ru-RU" smtClean="0"/>
              <a:t>Обучение модели</a:t>
            </a:r>
            <a:br>
              <a:rPr lang="ru-RU" smtClean="0"/>
            </a:br>
            <a:r>
              <a:rPr lang="ru-RU" smtClean="0"/>
              <a:t>Датасет 1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60198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batch_size = 10</a:t>
            </a:r>
            <a:r>
              <a:rPr lang="ru-RU" smtClean="0"/>
              <a:t>, </a:t>
            </a:r>
            <a:r>
              <a:rPr lang="en-US" smtClean="0"/>
              <a:t>lr = 0.001</a:t>
            </a:r>
            <a:endParaRPr lang="ru-RU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6935787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737094" y="6488668"/>
            <a:ext cx="4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ru-RU" smtClean="0"/>
              <a:t>Графики обучения</a:t>
            </a:r>
            <a:br>
              <a:rPr lang="ru-RU" smtClean="0"/>
            </a:br>
            <a:r>
              <a:rPr lang="ru-RU" smtClean="0"/>
              <a:t>Датасет 1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8153400" cy="33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728502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ru-RU" smtClean="0"/>
              <a:t>Обучение модели </a:t>
            </a:r>
            <a:br>
              <a:rPr lang="ru-RU" smtClean="0"/>
            </a:br>
            <a:r>
              <a:rPr lang="ru-RU" smtClean="0"/>
              <a:t>Датасет 3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609600"/>
          </a:xfrm>
        </p:spPr>
        <p:txBody>
          <a:bodyPr>
            <a:normAutofit/>
          </a:bodyPr>
          <a:lstStyle/>
          <a:p>
            <a:r>
              <a:rPr lang="en-US" smtClean="0"/>
              <a:t>batch_size = 10, lr = </a:t>
            </a:r>
            <a:r>
              <a:rPr lang="ru-RU" smtClean="0"/>
              <a:t>0.000001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09800"/>
            <a:ext cx="6850063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728502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ru-RU" smtClean="0"/>
              <a:t>График обучения</a:t>
            </a:r>
            <a:br>
              <a:rPr lang="ru-RU" smtClean="0"/>
            </a:br>
            <a:r>
              <a:rPr lang="ru-RU" smtClean="0"/>
              <a:t>датасет 3</a:t>
            </a:r>
            <a:endParaRPr lang="ru-RU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63792"/>
            <a:ext cx="8229600" cy="329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728502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SHAP </a:t>
            </a:r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4648200" cy="330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032918"/>
            <a:ext cx="4899841" cy="332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728502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LIME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1066800"/>
          </a:xfrm>
        </p:spPr>
        <p:txBody>
          <a:bodyPr>
            <a:normAutofit fontScale="70000" lnSpcReduction="20000"/>
          </a:bodyPr>
          <a:lstStyle/>
          <a:p>
            <a:r>
              <a:rPr lang="ru-RU" smtClean="0"/>
              <a:t>В случае с </a:t>
            </a:r>
            <a:r>
              <a:rPr lang="en-US" smtClean="0"/>
              <a:t>LIME </a:t>
            </a:r>
            <a:r>
              <a:rPr lang="ru-RU" smtClean="0"/>
              <a:t>использовался </a:t>
            </a:r>
            <a:r>
              <a:rPr lang="en-GB" smtClean="0"/>
              <a:t>lime_image.LimeImageExplainer</a:t>
            </a:r>
            <a:r>
              <a:rPr lang="en-GB" smtClean="0"/>
              <a:t>()</a:t>
            </a:r>
            <a:r>
              <a:rPr lang="ru-RU" smtClean="0"/>
              <a:t> и преобразованная спектрограмма. Каждый канал из образца </a:t>
            </a:r>
            <a:r>
              <a:rPr lang="ru-RU" smtClean="0"/>
              <a:t>искусственно дополнялся до </a:t>
            </a:r>
            <a:r>
              <a:rPr lang="en-US" smtClean="0"/>
              <a:t>RGB </a:t>
            </a:r>
            <a:r>
              <a:rPr lang="ru-RU" smtClean="0"/>
              <a:t>и исследовался отдельно. </a:t>
            </a:r>
            <a:r>
              <a:rPr lang="en-US" smtClean="0"/>
              <a:t> </a:t>
            </a:r>
            <a:endParaRPr lang="en-GB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1447800"/>
            <a:ext cx="9115425" cy="352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728502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Выводы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mtClean="0"/>
              <a:t>Модель придаёт больше значения сигналу </a:t>
            </a:r>
            <a:r>
              <a:rPr lang="en-US" smtClean="0"/>
              <a:t>mel-</a:t>
            </a:r>
            <a:r>
              <a:rPr lang="ru-RU" smtClean="0"/>
              <a:t>спектрограммы, который был до добавления 0 до нужной длины. Также она обращает внимание на разную чувствительность микрофонов</a:t>
            </a:r>
            <a:r>
              <a:rPr lang="en-US" smtClean="0"/>
              <a:t> </a:t>
            </a:r>
            <a:r>
              <a:rPr lang="ru-RU" smtClean="0"/>
              <a:t>и больше обращается внимние на сигнал с левого микрофона.</a:t>
            </a:r>
            <a:endParaRPr lang="ru-RU" smtClean="0"/>
          </a:p>
          <a:p>
            <a:r>
              <a:rPr lang="ru-RU" smtClean="0"/>
              <a:t>Датасет 3 позволяет обучать нейросеть на меньшем числе </a:t>
            </a:r>
            <a:r>
              <a:rPr lang="ru-RU" smtClean="0"/>
              <a:t>эпох. Т.е. с повышением числа образцов в датасете улучшается точность итоговой модели. </a:t>
            </a:r>
          </a:p>
          <a:p>
            <a:endParaRPr lang="ru-RU" smtClean="0"/>
          </a:p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728502" y="648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17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ru-RU" smtClean="0"/>
              <a:t>Датасет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ru-RU" smtClean="0"/>
              <a:t>Датасет 1 состоит из 53 образцов </a:t>
            </a:r>
            <a:r>
              <a:rPr lang="en-US" smtClean="0"/>
              <a:t>.mp3 </a:t>
            </a:r>
            <a:r>
              <a:rPr lang="ru-RU" smtClean="0"/>
              <a:t>«стерео» длительностью в 1 секунду.</a:t>
            </a:r>
          </a:p>
          <a:p>
            <a:r>
              <a:rPr lang="ru-RU" smtClean="0"/>
              <a:t>Датасет 3 состоит из 363 образцов </a:t>
            </a:r>
            <a:r>
              <a:rPr lang="en-US" smtClean="0"/>
              <a:t>.mp3 </a:t>
            </a:r>
            <a:r>
              <a:rPr lang="ru-RU" smtClean="0"/>
              <a:t>«стерео» длительностью в 1 секунду.</a:t>
            </a:r>
          </a:p>
          <a:p>
            <a:r>
              <a:rPr lang="ru-RU" smtClean="0"/>
              <a:t>Создан с помощью следующих средств:</a:t>
            </a:r>
          </a:p>
          <a:p>
            <a:pPr>
              <a:buNone/>
            </a:pPr>
            <a:r>
              <a:rPr lang="ru-RU" smtClean="0"/>
              <a:t>- встроенный микрофон ноутбука (</a:t>
            </a:r>
            <a:r>
              <a:rPr lang="en-US" smtClean="0"/>
              <a:t>R-</a:t>
            </a:r>
            <a:r>
              <a:rPr lang="ru-RU" smtClean="0"/>
              <a:t>сигнал);</a:t>
            </a:r>
            <a:endParaRPr lang="en-US" smtClean="0"/>
          </a:p>
          <a:p>
            <a:pPr>
              <a:buNone/>
            </a:pPr>
            <a:r>
              <a:rPr lang="en-US" smtClean="0"/>
              <a:t>- </a:t>
            </a:r>
            <a:r>
              <a:rPr lang="ru-RU" smtClean="0"/>
              <a:t>петличный микрофон(</a:t>
            </a:r>
            <a:r>
              <a:rPr lang="en-US" smtClean="0"/>
              <a:t>L-</a:t>
            </a:r>
            <a:r>
              <a:rPr lang="ru-RU" smtClean="0"/>
              <a:t>сигнал) + внешняя аудиокарта;</a:t>
            </a:r>
          </a:p>
          <a:p>
            <a:pPr>
              <a:buFontTx/>
              <a:buChar char="-"/>
            </a:pPr>
            <a:r>
              <a:rPr lang="en-US" smtClean="0"/>
              <a:t>Audacity</a:t>
            </a:r>
            <a:r>
              <a:rPr lang="ru-RU" smtClean="0"/>
              <a:t> (средство записи);</a:t>
            </a:r>
          </a:p>
          <a:p>
            <a:pPr>
              <a:buFontTx/>
              <a:buChar char="-"/>
            </a:pPr>
            <a:r>
              <a:rPr lang="en-US" smtClean="0"/>
              <a:t>Banana Voice Meter (</a:t>
            </a:r>
            <a:r>
              <a:rPr lang="ru-RU" smtClean="0"/>
              <a:t>объединение сигналов с двух устройств в одно устройство, чтобы записать через </a:t>
            </a:r>
            <a:r>
              <a:rPr lang="en-US" smtClean="0"/>
              <a:t>audacity </a:t>
            </a:r>
            <a:r>
              <a:rPr lang="ru-RU" smtClean="0"/>
              <a:t>с входа виртуального кабеля);</a:t>
            </a:r>
          </a:p>
          <a:p>
            <a:pPr>
              <a:buFontTx/>
              <a:buChar char="-"/>
            </a:pPr>
            <a:r>
              <a:rPr lang="en-US" smtClean="0"/>
              <a:t>mp3-cutter (</a:t>
            </a:r>
            <a:r>
              <a:rPr lang="ru-RU" smtClean="0"/>
              <a:t>разделение записанного сэмпла на отрезки длительностью в 1 секунду);</a:t>
            </a:r>
          </a:p>
          <a:p>
            <a:pPr>
              <a:buFontTx/>
              <a:buChar char="-"/>
            </a:pPr>
            <a:r>
              <a:rPr lang="ru-RU" smtClean="0"/>
              <a:t>представляет из себя щелчки из левого (</a:t>
            </a:r>
            <a:r>
              <a:rPr lang="en-US" smtClean="0"/>
              <a:t>L) </a:t>
            </a:r>
            <a:r>
              <a:rPr lang="ru-RU" smtClean="0"/>
              <a:t>или правого </a:t>
            </a:r>
            <a:r>
              <a:rPr lang="en-US" smtClean="0"/>
              <a:t>(R) </a:t>
            </a:r>
            <a:r>
              <a:rPr lang="ru-RU" smtClean="0"/>
              <a:t>канала. </a:t>
            </a:r>
          </a:p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8843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ru-RU" smtClean="0"/>
              <a:t>Актуальность создания датасета</a:t>
            </a:r>
            <a:endParaRPr lang="ru-RU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324600" cy="492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843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ru-RU" smtClean="0"/>
              <a:t>Код загрузки в гугл-коллаб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124201"/>
            <a:ext cx="8229600" cy="1600200"/>
          </a:xfrm>
        </p:spPr>
        <p:txBody>
          <a:bodyPr>
            <a:normAutofit fontScale="92500" lnSpcReduction="20000"/>
          </a:bodyPr>
          <a:lstStyle/>
          <a:p>
            <a:r>
              <a:rPr lang="ru-RU" smtClean="0"/>
              <a:t>Загрузка датасета происходит как загрузка </a:t>
            </a:r>
            <a:r>
              <a:rPr lang="en-US" smtClean="0"/>
              <a:t>.zip-</a:t>
            </a:r>
            <a:r>
              <a:rPr lang="ru-RU" smtClean="0"/>
              <a:t>архива, который затем распаковывается модулем </a:t>
            </a:r>
            <a:r>
              <a:rPr lang="en-US" smtClean="0"/>
              <a:t>ZipFile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Вывод содержимого представлен ниже: </a:t>
            </a:r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7391400" cy="198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029200"/>
            <a:ext cx="820003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843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ru-RU" smtClean="0"/>
              <a:t>Проверка формы сигнала (датасет 3)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4191000"/>
            <a:ext cx="8458200" cy="201136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samples – </a:t>
            </a:r>
            <a:r>
              <a:rPr lang="ru-RU" smtClean="0"/>
              <a:t>количество отсчётов на канал.  Если разделить </a:t>
            </a:r>
            <a:r>
              <a:rPr lang="en-US" smtClean="0"/>
              <a:t>samples/sr (sample_rate), </a:t>
            </a:r>
            <a:r>
              <a:rPr lang="ru-RU" smtClean="0"/>
              <a:t>то можно получить время записи в секундах. 43419/44100</a:t>
            </a:r>
            <a:r>
              <a:rPr lang="en-US" smtClean="0"/>
              <a:t>~</a:t>
            </a:r>
            <a:r>
              <a:rPr lang="ru-RU" smtClean="0"/>
              <a:t>1сек</a:t>
            </a:r>
          </a:p>
          <a:p>
            <a:r>
              <a:rPr lang="en-GB" smtClean="0"/>
              <a:t>w</a:t>
            </a:r>
            <a:r>
              <a:rPr lang="ru-RU" smtClean="0"/>
              <a:t> имеет форму</a:t>
            </a:r>
            <a:r>
              <a:rPr lang="en-GB" smtClean="0"/>
              <a:t> (num_channels, num_samples)</a:t>
            </a:r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10600" cy="264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843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Преобразование аудио в </a:t>
            </a:r>
            <a:r>
              <a:rPr lang="en-US" smtClean="0"/>
              <a:t>mel-</a:t>
            </a:r>
            <a:r>
              <a:rPr lang="ru-RU" smtClean="0"/>
              <a:t>спектрограммы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447800"/>
          </a:xfrm>
        </p:spPr>
        <p:txBody>
          <a:bodyPr>
            <a:normAutofit fontScale="47500" lnSpcReduction="20000"/>
          </a:bodyPr>
          <a:lstStyle/>
          <a:p>
            <a:r>
              <a:rPr lang="ru-RU" smtClean="0"/>
              <a:t>Из шкалы мощности переводим в шкалу с дБ, т.к. человек слышит в шкале децибелов. Функция возвращает для каждого образца две спектрограммы – по одной на канал. </a:t>
            </a:r>
            <a:endParaRPr lang="en-US" smtClean="0"/>
          </a:p>
          <a:p>
            <a:r>
              <a:rPr lang="ru-RU" smtClean="0"/>
              <a:t>Параметры:</a:t>
            </a:r>
            <a:endParaRPr lang="en-US" smtClean="0"/>
          </a:p>
          <a:p>
            <a:pPr>
              <a:buNone/>
            </a:pPr>
            <a:r>
              <a:rPr lang="en-GB" smtClean="0"/>
              <a:t>SAMPLE_RATE = 22050</a:t>
            </a:r>
            <a:r>
              <a:rPr lang="ru-RU" smtClean="0"/>
              <a:t> </a:t>
            </a:r>
            <a:r>
              <a:rPr lang="en-US" smtClean="0"/>
              <a:t>#</a:t>
            </a:r>
            <a:r>
              <a:rPr lang="ru-RU" smtClean="0"/>
              <a:t>не меняется</a:t>
            </a:r>
            <a:endParaRPr lang="en-GB" smtClean="0"/>
          </a:p>
          <a:p>
            <a:pPr>
              <a:buNone/>
            </a:pPr>
            <a:r>
              <a:rPr lang="en-GB" smtClean="0"/>
              <a:t>N_MELS = 64 #</a:t>
            </a:r>
            <a:r>
              <a:rPr lang="ru-RU" smtClean="0"/>
              <a:t>по высоте</a:t>
            </a:r>
          </a:p>
          <a:p>
            <a:pPr>
              <a:buNone/>
            </a:pPr>
            <a:r>
              <a:rPr lang="en-GB" smtClean="0"/>
              <a:t>MAX_LEN = 100  #100 </a:t>
            </a:r>
            <a:r>
              <a:rPr lang="ru-RU" smtClean="0"/>
              <a:t>шагов, с прышком </a:t>
            </a:r>
            <a:r>
              <a:rPr lang="en-GB" smtClean="0"/>
              <a:t>hop_length = 10 </a:t>
            </a:r>
            <a:r>
              <a:rPr lang="ru-RU" smtClean="0"/>
              <a:t>по дефолту, по горизонтали</a:t>
            </a:r>
          </a:p>
          <a:p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7548563" cy="327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843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ru-RU" smtClean="0"/>
              <a:t>Создание датасета для обучения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371600"/>
          </a:xfrm>
        </p:spPr>
        <p:txBody>
          <a:bodyPr/>
          <a:lstStyle/>
          <a:p>
            <a:r>
              <a:rPr lang="ru-RU" smtClean="0"/>
              <a:t>Здесь происходит присвоение</a:t>
            </a:r>
            <a:r>
              <a:rPr lang="en-US" smtClean="0"/>
              <a:t> </a:t>
            </a:r>
            <a:r>
              <a:rPr lang="ru-RU" smtClean="0"/>
              <a:t>меток согласно имени файла.  </a:t>
            </a:r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538987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843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Вывод </a:t>
            </a:r>
            <a:r>
              <a:rPr lang="en-US" smtClean="0"/>
              <a:t>mel-</a:t>
            </a:r>
            <a:r>
              <a:rPr lang="ru-RU" smtClean="0"/>
              <a:t>спектрограммы для первого образца (датасет 3)</a:t>
            </a:r>
            <a:endParaRPr lang="ru-RU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57400"/>
            <a:ext cx="9144000" cy="307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843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smtClean="0"/>
              <a:t>Разбиение на тренировочный и тестовый датасеты (датасет 3)</a:t>
            </a:r>
            <a:endParaRPr lang="ru-RU" sz="320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8229600" cy="195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33400" y="35052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Создание класса датасета</a:t>
            </a:r>
            <a:endParaRPr kumimoji="0" lang="ru-RU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43400"/>
            <a:ext cx="8910638" cy="20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843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412</Words>
  <Application>Microsoft Office PowerPoint</Application>
  <PresentationFormat>Экран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Курсовая работа по дисциплине «Фундаментальные и перспективные концепции искусственного интеллекта»</vt:lpstr>
      <vt:lpstr>Датасет</vt:lpstr>
      <vt:lpstr>Актуальность создания датасета</vt:lpstr>
      <vt:lpstr>Код загрузки в гугл-коллаб</vt:lpstr>
      <vt:lpstr>Проверка формы сигнала (датасет 3)</vt:lpstr>
      <vt:lpstr>Преобразование аудио в mel-спектрограммы</vt:lpstr>
      <vt:lpstr>Создание датасета для обучения</vt:lpstr>
      <vt:lpstr>Вывод mel-спектрограммы для первого образца (датасет 3)</vt:lpstr>
      <vt:lpstr>Разбиение на тренировочный и тестовый датасеты (датасет 3)</vt:lpstr>
      <vt:lpstr>Создание класса нейронной сети</vt:lpstr>
      <vt:lpstr>Обучение модели Датасет 1</vt:lpstr>
      <vt:lpstr>Графики обучения Датасет 1</vt:lpstr>
      <vt:lpstr>Обучение модели  Датасет 3</vt:lpstr>
      <vt:lpstr>График обучения датасет 3</vt:lpstr>
      <vt:lpstr>SHAP </vt:lpstr>
      <vt:lpstr>LIME</vt:lpstr>
      <vt:lpstr>Выводы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«Фундаментальные и перспективные концепции искусственного интеллекта»</dc:title>
  <dc:creator>Vansadar</dc:creator>
  <cp:lastModifiedBy>Vansadar</cp:lastModifiedBy>
  <cp:revision>24</cp:revision>
  <dcterms:created xsi:type="dcterms:W3CDTF">2006-08-16T00:00:00Z</dcterms:created>
  <dcterms:modified xsi:type="dcterms:W3CDTF">2025-06-02T16:46:15Z</dcterms:modified>
</cp:coreProperties>
</file>