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DE891-7256-4F62-A4FD-2785AFFD3EC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8F4C-2D23-4820-8563-3B18616BAC8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85BEA7-C387-231A-D3D1-28435E29D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306" y="960699"/>
            <a:ext cx="6403694" cy="1934901"/>
          </a:xfrm>
        </p:spPr>
        <p:txBody>
          <a:bodyPr>
            <a:noAutofit/>
          </a:bodyPr>
          <a:lstStyle/>
          <a:p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Курсовая работа по дисциплине</a:t>
            </a:r>
            <a:br>
              <a:rPr lang="ru-RU" sz="36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Фундаментальные </a:t>
            </a: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и перспективные концепции </a:t>
            </a: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искусственного </a:t>
            </a: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интеллекта»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7111634-1014-AE88-2D3E-FE7D65621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35" y="3483980"/>
            <a:ext cx="6858000" cy="2769243"/>
          </a:xfrm>
        </p:spPr>
        <p:txBody>
          <a:bodyPr>
            <a:normAutofit/>
          </a:bodyPr>
          <a:lstStyle/>
          <a:p>
            <a:pPr algn="l"/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Преподаватель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l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Кондаратцев В. Л.</a:t>
            </a: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Студент: </a:t>
            </a: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Гордеева Д.А., группа М8О-114СВ-24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7439" y="648866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latin typeface="Times New Roman" pitchFamily="18" charset="0"/>
                <a:cs typeface="Times New Roman" pitchFamily="18" charset="0"/>
              </a:rPr>
              <a:t>Москва 2024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2133600" cy="196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209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smtClean="0"/>
              <a:t>Результат обучения модели с применением РСА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ru-RU" sz="2800" smtClean="0"/>
              <a:t>60 эпох</a:t>
            </a:r>
          </a:p>
          <a:p>
            <a:endParaRPr lang="ru-RU" sz="2800" smtClean="0"/>
          </a:p>
          <a:p>
            <a:endParaRPr lang="ru-RU" sz="2800" smtClean="0"/>
          </a:p>
          <a:p>
            <a:pPr>
              <a:buNone/>
            </a:pPr>
            <a:endParaRPr lang="ru-RU" sz="2800" smtClean="0"/>
          </a:p>
          <a:p>
            <a:r>
              <a:rPr lang="ru-RU" sz="2800" smtClean="0"/>
              <a:t>120 эпох</a:t>
            </a:r>
          </a:p>
          <a:p>
            <a:endParaRPr lang="ru-RU" sz="2800" smtClean="0"/>
          </a:p>
          <a:p>
            <a:endParaRPr lang="ru-RU" sz="2800" smtClean="0"/>
          </a:p>
          <a:p>
            <a:endParaRPr lang="ru-RU" sz="2800" smtClean="0"/>
          </a:p>
          <a:p>
            <a:r>
              <a:rPr lang="ru-RU" sz="2800" smtClean="0"/>
              <a:t>512 эпох</a:t>
            </a:r>
            <a:endParaRPr lang="ru-RU" sz="2800"/>
          </a:p>
        </p:txBody>
      </p:sp>
      <p:pic>
        <p:nvPicPr>
          <p:cNvPr id="4099" name="Picture 3" descr="C:\Users\Vansadar\Desktop\HOMEWORK\мага 1 семестр\2 Фундаментальные концепции ИИ\60 эпо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4456426" cy="1600200"/>
          </a:xfrm>
          <a:prstGeom prst="rect">
            <a:avLst/>
          </a:prstGeom>
          <a:noFill/>
        </p:spPr>
      </p:pic>
      <p:pic>
        <p:nvPicPr>
          <p:cNvPr id="4101" name="Picture 5" descr="C:\Users\Vansadar\Desktop\HOMEWORK\мага 1 семестр\2 Фундаментальные концепции ИИ\120 эпох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4343400" cy="1536916"/>
          </a:xfrm>
          <a:prstGeom prst="rect">
            <a:avLst/>
          </a:prstGeom>
          <a:noFill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5562600"/>
            <a:ext cx="402931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19600" y="3581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Наилучший результат показала модель, обученная на 120 итерациях:  точность = 61.04%</a:t>
            </a:r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10</a:t>
            </a:r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ru-RU" smtClean="0"/>
              <a:t>График функции потерь </a:t>
            </a:r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99661"/>
            <a:ext cx="8229600" cy="391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11</a:t>
            </a: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ru-RU" smtClean="0"/>
              <a:t>Актуальность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ru-RU" sz="2800" spc="-150" smtClean="0"/>
              <a:t>Задача классификации компонентов на изображениях электрических принципиальных схем является актуальной задачей т.к. её автоматизированное решение позволило бы упростить и ускорить процесс составления конструкторской документации.  </a:t>
            </a:r>
          </a:p>
          <a:p>
            <a:r>
              <a:rPr lang="ru-RU" sz="2800" spc="-150" smtClean="0"/>
              <a:t>Плюсы данного датасета: схемы нарисованы от руки, что может позволить разрабатывать КД на основе эскизных разработок.</a:t>
            </a:r>
          </a:p>
          <a:p>
            <a:r>
              <a:rPr lang="ru-RU" sz="2800" spc="-150" smtClean="0"/>
              <a:t>Минусы данного датасета: малое число классов компонентов, ориентированность на западные стандарты КД (несоотвтетсвие ГОСТ), отсутствие меток для пинов микросхем, малое число микросхем, неравномерное распределение объектов по классам.</a:t>
            </a:r>
            <a:endParaRPr lang="ru-RU" sz="2800" spc="-150"/>
          </a:p>
        </p:txBody>
      </p:sp>
      <p:sp>
        <p:nvSpPr>
          <p:cNvPr id="4" name="TextBox 3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12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smtClean="0"/>
              <a:t>Датасет: </a:t>
            </a:r>
            <a:r>
              <a:rPr lang="en-US" sz="4000" smtClean="0"/>
              <a:t>CGHD1152 (Circuit Graph Hand Drawn </a:t>
            </a:r>
            <a:r>
              <a:rPr lang="en-US" sz="4000" smtClean="0"/>
              <a:t>1152</a:t>
            </a:r>
            <a:r>
              <a:rPr lang="en-US" sz="4000" smtClean="0"/>
              <a:t>)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 anchor="t">
            <a:normAutofit fontScale="92500" lnSpcReduction="20000"/>
          </a:bodyPr>
          <a:lstStyle/>
          <a:p>
            <a:pPr>
              <a:buNone/>
            </a:pPr>
            <a:r>
              <a:rPr lang="ru-RU" sz="2800" spc="-150" smtClean="0"/>
              <a:t>	Датасет состоит из 1152 изображений нарисованных от руки электрических схем. </a:t>
            </a:r>
          </a:p>
          <a:p>
            <a:pPr>
              <a:buNone/>
            </a:pPr>
            <a:r>
              <a:rPr lang="ru-RU" sz="2800" spc="-150" smtClean="0"/>
              <a:t>Краткая сводка:</a:t>
            </a:r>
          </a:p>
          <a:p>
            <a:pPr>
              <a:buFontTx/>
              <a:buChar char="-"/>
            </a:pPr>
            <a:r>
              <a:rPr lang="ru-RU" sz="2800" spc="-150" smtClean="0"/>
              <a:t>144 ЭЗ;</a:t>
            </a:r>
          </a:p>
          <a:p>
            <a:pPr>
              <a:buFontTx/>
              <a:buChar char="-"/>
            </a:pPr>
            <a:r>
              <a:rPr lang="ru-RU" sz="2800" spc="-150" smtClean="0"/>
              <a:t>12 исполнителей;</a:t>
            </a:r>
          </a:p>
          <a:p>
            <a:pPr>
              <a:buFontTx/>
              <a:buChar char="-"/>
            </a:pPr>
            <a:r>
              <a:rPr lang="ru-RU" sz="2800" spc="-150" smtClean="0"/>
              <a:t>48, 563 объекта.</a:t>
            </a:r>
          </a:p>
          <a:p>
            <a:pPr>
              <a:buNone/>
            </a:pPr>
            <a:r>
              <a:rPr lang="ru-RU" sz="2800" spc="-150" smtClean="0"/>
              <a:t>	Один экземпляр данных состоит из цветного изображения ЭЗ с соответствующей ему разметкой в </a:t>
            </a:r>
            <a:r>
              <a:rPr lang="en-US" sz="2800" spc="-150" smtClean="0"/>
              <a:t>.xml </a:t>
            </a:r>
            <a:r>
              <a:rPr lang="ru-RU" sz="2800" spc="-150" smtClean="0"/>
              <a:t>файле.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524000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Пример изображения: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05000"/>
            <a:ext cx="3216994" cy="18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48400" y="3962400"/>
            <a:ext cx="20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Пример разметки:</a:t>
            </a:r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419600"/>
            <a:ext cx="3657600" cy="224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2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Загрузчик данных (</a:t>
            </a:r>
            <a:r>
              <a:rPr lang="en-US" smtClean="0"/>
              <a:t>Dataloader)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524000"/>
            <a:ext cx="3733800" cy="4602163"/>
          </a:xfrm>
        </p:spPr>
        <p:txBody>
          <a:bodyPr>
            <a:normAutofit fontScale="92500" lnSpcReduction="20000"/>
          </a:bodyPr>
          <a:lstStyle/>
          <a:p>
            <a:r>
              <a:rPr lang="ru-RU" sz="2800" spc="-150" smtClean="0"/>
              <a:t>Реализован вручную в коде программы. Совершает проверку наличия необходимых файлов в директории нахождения исполняемого файла программы, и в случае их отсутствия, загружает датасет из гугл-диска студента, распаковывает архив и импортирует данные в программу. </a:t>
            </a:r>
            <a:endParaRPr lang="ru-RU" sz="2800" spc="-1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371600"/>
            <a:ext cx="495926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3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Статистика по данным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ru-RU" spc="-150" smtClean="0"/>
              <a:t>Изображения в формате </a:t>
            </a:r>
            <a:r>
              <a:rPr lang="en-US" spc="-150" smtClean="0"/>
              <a:t>.jpg </a:t>
            </a:r>
            <a:r>
              <a:rPr lang="ru-RU" spc="-150" smtClean="0"/>
              <a:t>размером 1134х2016 пикселей. (от 23 кБ до 5453кБ)</a:t>
            </a:r>
          </a:p>
          <a:p>
            <a:r>
              <a:rPr lang="ru-RU" spc="-150" smtClean="0"/>
              <a:t>Разметка в формате </a:t>
            </a:r>
            <a:r>
              <a:rPr lang="en-US" spc="-150" smtClean="0"/>
              <a:t>.xml (</a:t>
            </a:r>
            <a:r>
              <a:rPr lang="ru-RU" spc="-150" smtClean="0"/>
              <a:t>от 3 кБ до 31 кБ)</a:t>
            </a:r>
          </a:p>
          <a:p>
            <a:r>
              <a:rPr lang="ru-RU" spc="-150" smtClean="0"/>
              <a:t>36 классов объектов  (классы представляют собой изображения различных радиоэлектронных компонентов);</a:t>
            </a:r>
          </a:p>
          <a:p>
            <a:r>
              <a:rPr lang="ru-RU" spc="-150" smtClean="0"/>
              <a:t>Пропуски в данных отсутствуют</a:t>
            </a:r>
            <a:r>
              <a:rPr lang="en-US" spc="-150" smtClean="0"/>
              <a:t>.</a:t>
            </a:r>
            <a:endParaRPr lang="ru-RU" spc="-150" smtClean="0"/>
          </a:p>
          <a:p>
            <a:pPr>
              <a:buNone/>
            </a:pPr>
            <a:endParaRPr lang="ru-RU" smtClean="0"/>
          </a:p>
        </p:txBody>
      </p:sp>
      <p:sp>
        <p:nvSpPr>
          <p:cNvPr id="4" name="TextBox 3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4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ru-RU" smtClean="0"/>
              <a:t>Число объектов по классам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685800"/>
            <a:ext cx="4038600" cy="5440363"/>
          </a:xfrm>
        </p:spPr>
        <p:txBody>
          <a:bodyPr/>
          <a:lstStyle/>
          <a:p>
            <a:pPr>
              <a:buNone/>
            </a:pPr>
            <a:r>
              <a:rPr lang="ru-RU" spc="-150" smtClean="0"/>
              <a:t>     Исходя из полученнных данных мы можем видеть, что число объектов распределено неравномерно. Это может повлиять на результаты обучения модели. </a:t>
            </a:r>
            <a:endParaRPr lang="ru-RU" spc="-15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914400"/>
            <a:ext cx="3733800" cy="506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5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ru-RU" smtClean="0"/>
              <a:t>Алгоритм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ru-RU" spc="-150" smtClean="0"/>
              <a:t>На данном датасете можно выполнить задачу классификации изображений и использовать метрику точность </a:t>
            </a:r>
            <a:r>
              <a:rPr lang="en-US" spc="-150" smtClean="0"/>
              <a:t>= accuracy</a:t>
            </a:r>
            <a:r>
              <a:rPr lang="ru-RU" spc="-150" smtClean="0"/>
              <a:t> (подсчитать число верно предсказанных данных к общему числу предсказаний)</a:t>
            </a:r>
          </a:p>
          <a:p>
            <a:r>
              <a:rPr lang="ru-RU" spc="-150" smtClean="0"/>
              <a:t>Используется предобученная модель </a:t>
            </a:r>
            <a:r>
              <a:rPr lang="en-US" spc="-150" smtClean="0"/>
              <a:t>resnet18. </a:t>
            </a:r>
            <a:r>
              <a:rPr lang="ru-RU" spc="-150" smtClean="0"/>
              <a:t>Изображения, которые подаются ей на вход, предварительно обрабатываются и меняют свои размеры на 224</a:t>
            </a:r>
            <a:r>
              <a:rPr lang="en-US" spc="-150" smtClean="0"/>
              <a:t>x224 </a:t>
            </a:r>
            <a:r>
              <a:rPr lang="ru-RU" spc="-150" smtClean="0"/>
              <a:t>пикселя, а после преобразовываются в тензоры</a:t>
            </a:r>
            <a:r>
              <a:rPr lang="en-US" spc="-150" smtClean="0"/>
              <a:t>. </a:t>
            </a:r>
          </a:p>
          <a:p>
            <a:r>
              <a:rPr lang="ru-RU" spc="-150" smtClean="0"/>
              <a:t>Исходный датасет разбивается на тренировочный и тестовый. </a:t>
            </a:r>
          </a:p>
          <a:p>
            <a:r>
              <a:rPr lang="ru-RU" spc="-150" smtClean="0"/>
              <a:t>На тренировочном происходит обучение модели, на тестовом – её проверка. Оптимизатор </a:t>
            </a:r>
            <a:r>
              <a:rPr lang="en-US" spc="-150" smtClean="0"/>
              <a:t>adam, </a:t>
            </a:r>
            <a:r>
              <a:rPr lang="ru-RU" spc="-150" smtClean="0"/>
              <a:t>в качестве признака качества обучения модели используется функция потерь </a:t>
            </a:r>
            <a:r>
              <a:rPr lang="en-US" spc="-150" smtClean="0"/>
              <a:t>loss.</a:t>
            </a:r>
            <a:r>
              <a:rPr lang="ru-RU" spc="-150" smtClean="0"/>
              <a:t> Модель сохраняется в формате </a:t>
            </a:r>
            <a:r>
              <a:rPr lang="en-US" spc="-150" smtClean="0"/>
              <a:t>.pth</a:t>
            </a:r>
            <a:endParaRPr lang="ru-RU" spc="-150" smtClean="0"/>
          </a:p>
          <a:p>
            <a:r>
              <a:rPr lang="ru-RU" spc="-150" smtClean="0"/>
              <a:t>Обученная модель тестируется на тестовом датасете.</a:t>
            </a:r>
            <a:r>
              <a:rPr lang="en-US" spc="-150" smtClean="0"/>
              <a:t> </a:t>
            </a:r>
            <a:r>
              <a:rPr lang="ru-RU" spc="-150" smtClean="0"/>
              <a:t>Здесь же подсчитывается точность обученной модели </a:t>
            </a:r>
            <a:r>
              <a:rPr lang="en-US" spc="-150" smtClean="0"/>
              <a:t>accuracy. </a:t>
            </a:r>
            <a:endParaRPr lang="ru-RU" spc="-150"/>
          </a:p>
        </p:txBody>
      </p:sp>
      <p:sp>
        <p:nvSpPr>
          <p:cNvPr id="4" name="TextBox 3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6</a:t>
            </a:r>
            <a:endParaRPr lang="ru-RU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ru-RU" smtClean="0"/>
              <a:t>Результат выполнения модели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Время выполнения около 30 минут</a:t>
            </a:r>
          </a:p>
          <a:p>
            <a:r>
              <a:rPr lang="ru-RU" smtClean="0"/>
              <a:t>Точность = 58,87%</a:t>
            </a:r>
            <a:endParaRPr lang="ru-RU"/>
          </a:p>
        </p:txBody>
      </p:sp>
      <p:pic>
        <p:nvPicPr>
          <p:cNvPr id="3075" name="Picture 3" descr="C:\Users\Vansadar\Desktop\HOMEWORK\мага 1 семестр\2 Фундаментальные концепции ИИ\Запуск без понижения размер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71800"/>
            <a:ext cx="8601075" cy="373910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7</a:t>
            </a:r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ru-RU" smtClean="0"/>
              <a:t>Понижение размерности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pc="-150" smtClean="0"/>
              <a:t>При понижении размерности из </a:t>
            </a:r>
            <a:r>
              <a:rPr lang="en-US" spc="-150" smtClean="0"/>
              <a:t>resnet18 </a:t>
            </a:r>
            <a:r>
              <a:rPr lang="ru-RU" spc="-150" smtClean="0"/>
              <a:t>удаляется последний слой, чтобы её можно было дообучить. </a:t>
            </a:r>
            <a:endParaRPr lang="en-US" spc="-150" smtClean="0"/>
          </a:p>
          <a:p>
            <a:r>
              <a:rPr lang="ru-RU" spc="-150" smtClean="0"/>
              <a:t>С помощью </a:t>
            </a:r>
            <a:r>
              <a:rPr lang="en-US" spc="-150" smtClean="0"/>
              <a:t>resnet18 </a:t>
            </a:r>
            <a:r>
              <a:rPr lang="ru-RU" spc="-150" smtClean="0"/>
              <a:t>извлекаются признаки и метки и переводятся в числовой формат;</a:t>
            </a:r>
          </a:p>
          <a:p>
            <a:r>
              <a:rPr lang="ru-RU" spc="-150" smtClean="0"/>
              <a:t>Далее размерность признаков понижается до </a:t>
            </a:r>
            <a:r>
              <a:rPr lang="en-US" spc="-150" smtClean="0"/>
              <a:t>n=</a:t>
            </a:r>
            <a:r>
              <a:rPr lang="ru-RU" spc="-150" smtClean="0"/>
              <a:t>512</a:t>
            </a:r>
            <a:r>
              <a:rPr lang="en-US" spc="-150" smtClean="0"/>
              <a:t> </a:t>
            </a:r>
            <a:r>
              <a:rPr lang="ru-RU" spc="-150" smtClean="0"/>
              <a:t>(число главных компонент, оптимальное значение подобрано экспериментально). Происходит обучение РСА на извлечённых признаках. </a:t>
            </a:r>
          </a:p>
          <a:p>
            <a:r>
              <a:rPr lang="ru-RU" spc="-150" smtClean="0"/>
              <a:t>Потом создаётся новая модель, которая обучается на пониженных признаках и производится её тестирование.</a:t>
            </a:r>
            <a:endParaRPr lang="ru-RU" spc="-150"/>
          </a:p>
        </p:txBody>
      </p:sp>
      <p:sp>
        <p:nvSpPr>
          <p:cNvPr id="4" name="TextBox 3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8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График размерности (после РСА)</a:t>
            </a:r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29600" cy="418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867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На данном графике можно обратить внимание на далеко лежащие от основной массы точки. Они являются выбросами в данных</a:t>
            </a:r>
            <a:r>
              <a:rPr lang="en-US" smtClean="0"/>
              <a:t>. </a:t>
            </a:r>
            <a:r>
              <a:rPr lang="ru-RU" smtClean="0"/>
              <a:t>График</a:t>
            </a:r>
            <a:r>
              <a:rPr lang="en-US" smtClean="0"/>
              <a:t> </a:t>
            </a:r>
            <a:r>
              <a:rPr lang="ru-RU" smtClean="0"/>
              <a:t>составлен на основе первых двух главных компонент из 512. 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686800" y="647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9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504</Words>
  <Application>Microsoft Office PowerPoint</Application>
  <PresentationFormat>Экран (4:3)</PresentationFormat>
  <Paragraphs>69</Paragraphs>
  <Slides>12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Курсовая работа по дисциплине «Фундаментальные и перспективные концепции искусственного интеллекта»</vt:lpstr>
      <vt:lpstr>Датасет: CGHD1152 (Circuit Graph Hand Drawn 1152)</vt:lpstr>
      <vt:lpstr>Загрузчик данных (Dataloader)</vt:lpstr>
      <vt:lpstr>Статистика по данным</vt:lpstr>
      <vt:lpstr>Число объектов по классам</vt:lpstr>
      <vt:lpstr>Алгоритм</vt:lpstr>
      <vt:lpstr>Результат выполнения модели</vt:lpstr>
      <vt:lpstr>Понижение размерности</vt:lpstr>
      <vt:lpstr>График размерности (после РСА)</vt:lpstr>
      <vt:lpstr>Результат обучения модели с применением РСА</vt:lpstr>
      <vt:lpstr>График функции потерь </vt:lpstr>
      <vt:lpstr>Актуальность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«Фундаментальные и перспективные концепции искусственного интеллекта»</dc:title>
  <dc:creator>Vansadar</dc:creator>
  <cp:lastModifiedBy>Vansadar</cp:lastModifiedBy>
  <cp:revision>15</cp:revision>
  <dcterms:created xsi:type="dcterms:W3CDTF">2006-08-16T00:00:00Z</dcterms:created>
  <dcterms:modified xsi:type="dcterms:W3CDTF">2024-12-23T15:08:46Z</dcterms:modified>
</cp:coreProperties>
</file>