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8"/>
  </p:notesMasterIdLst>
  <p:sldIdLst>
    <p:sldId id="257" r:id="rId15"/>
    <p:sldId id="258" r:id="rId16"/>
    <p:sldId id="259" r:id="rId17"/>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ESSER Daniel Ludwig" initials="GDL" lastIdx="2" clrIdx="0">
    <p:extLst>
      <p:ext uri="{19B8F6BF-5375-455C-9EA6-DF929625EA0E}">
        <p15:presenceInfo xmlns:p15="http://schemas.microsoft.com/office/powerpoint/2012/main" userId="d821483d-4b1f-43ab-8ebb-f81c373aa4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94674"/>
  </p:normalViewPr>
  <p:slideViewPr>
    <p:cSldViewPr>
      <p:cViewPr>
        <p:scale>
          <a:sx n="66" d="100"/>
          <a:sy n="66" d="100"/>
        </p:scale>
        <p:origin x="-696" y="-2848"/>
      </p:cViewPr>
      <p:guideLst>
        <p:guide orient="horz" pos="18191"/>
        <p:guide pos="6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rPr lang="de-DE"/>
              <a:t>12.08.18</a:t>
            </a:fld>
            <a:endParaRPr lang="en-US"/>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rPr/>
              <a:t>‹Nr.›</a:t>
            </a:fld>
            <a:endParaRPr lang="en-US"/>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9.tiff"/><Relationship Id="rId4" Type="http://schemas.openxmlformats.org/officeDocument/2006/relationships/image" Target="../media/image5.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9.tiff"/><Relationship Id="rId4" Type="http://schemas.openxmlformats.org/officeDocument/2006/relationships/image" Target="../media/image5.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3085382"/>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4"/>
          <a:stretch>
            <a:fillRect/>
          </a:stretch>
        </p:blipFill>
        <p:spPr>
          <a:xfrm>
            <a:off x="15115590" y="7218958"/>
            <a:ext cx="5967352" cy="5560237"/>
          </a:xfrm>
          <a:prstGeom prst="rect">
            <a:avLst/>
          </a:prstGeom>
        </p:spPr>
      </p:pic>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5"/>
          <a:stretch>
            <a:fillRect/>
          </a:stretch>
        </p:blipFill>
        <p:spPr>
          <a:xfrm>
            <a:off x="15115590" y="14491766"/>
            <a:ext cx="5973742" cy="5573534"/>
          </a:xfrm>
          <a:prstGeom prst="rect">
            <a:avLst/>
          </a:prstGeom>
        </p:spPr>
      </p:pic>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6"/>
          <a:stretch>
            <a:fillRect/>
          </a:stretch>
        </p:blipFill>
        <p:spPr>
          <a:xfrm>
            <a:off x="5259223" y="23396147"/>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426870"/>
            <a:ext cx="6257384" cy="37873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a:latin typeface="Arial" panose="020B0604020202020204" pitchFamily="34" charset="0"/>
                <a:cs typeface="Arial" panose="020B0604020202020204" pitchFamily="34" charset="0"/>
              </a:rPr>
              <a:t>Anpassung“ </a:t>
            </a:r>
            <a:r>
              <a:rPr lang="de-AT" sz="1600" baseline="30000">
                <a:latin typeface="Arial" panose="020B0604020202020204" pitchFamily="34" charset="0"/>
                <a:cs typeface="Arial" panose="020B0604020202020204" pitchFamily="34" charset="0"/>
              </a:rPr>
              <a:t>1</a:t>
            </a:r>
          </a:p>
          <a:p>
            <a:pPr algn="l"/>
            <a:endParaRPr lang="de-AT" sz="800">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Ziel dieser Arbeit war es, Metriken zu ermitteln, die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im Entwicklungsprozess oder im Softwareprodukt quantitativ abbilden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und somit der Forderung nach Überprüfung gerecht werden.</a:t>
            </a:r>
          </a:p>
          <a:p>
            <a:pPr algn="l"/>
            <a:endParaRPr lang="de-AT" sz="1600">
              <a:latin typeface="Arial" panose="020B0604020202020204" pitchFamily="34" charset="0"/>
              <a:cs typeface="Arial" panose="020B0604020202020204" pitchFamily="34" charset="0"/>
            </a:endParaRPr>
          </a:p>
        </p:txBody>
      </p:sp>
      <p:sp>
        <p:nvSpPr>
          <p:cNvPr id="37" name="Rechteck 36">
            <a:extLst>
              <a:ext uri="{FF2B5EF4-FFF2-40B4-BE49-F238E27FC236}">
                <a16:creationId xmlns:a16="http://schemas.microsoft.com/office/drawing/2014/main" id="{09EC647D-A010-A041-9292-FD88A6EFD2FF}"/>
              </a:ext>
            </a:extLst>
          </p:cNvPr>
          <p:cNvSpPr/>
          <p:nvPr/>
        </p:nvSpPr>
        <p:spPr bwMode="auto">
          <a:xfrm>
            <a:off x="1672030" y="10646222"/>
            <a:ext cx="6257384" cy="530864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Vorgehensweise</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Fallstudie wie in “Agile </a:t>
            </a:r>
            <a:r>
              <a:rPr lang="de-AT" sz="1600" err="1">
                <a:latin typeface="Arial" panose="020B0604020202020204" pitchFamily="34" charset="0"/>
                <a:cs typeface="Arial" panose="020B0604020202020204" pitchFamily="34" charset="0"/>
              </a:rPr>
              <a:t>Metrics</a:t>
            </a:r>
            <a:r>
              <a:rPr lang="de-AT" sz="1600">
                <a:latin typeface="Arial" panose="020B0604020202020204" pitchFamily="34" charset="0"/>
                <a:cs typeface="Arial" panose="020B0604020202020204" pitchFamily="34" charset="0"/>
              </a:rPr>
              <a:t> In Action“ </a:t>
            </a:r>
            <a:r>
              <a:rPr lang="de-AT" sz="1600" baseline="30000">
                <a:latin typeface="Arial" panose="020B0604020202020204" pitchFamily="34" charset="0"/>
                <a:cs typeface="Arial" panose="020B0604020202020204" pitchFamily="34" charset="0"/>
              </a:rPr>
              <a:t>2</a:t>
            </a:r>
            <a:r>
              <a:rPr lang="de-AT" sz="1600">
                <a:latin typeface="Arial" panose="020B0604020202020204" pitchFamily="34" charset="0"/>
                <a:cs typeface="Arial" panose="020B0604020202020204" pitchFamily="34" charset="0"/>
              </a:rPr>
              <a:t> beschrieben mit einem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durchgeführt und dabei in folgenden Schritten vorgegangen:</a:t>
            </a:r>
          </a:p>
          <a:p>
            <a:pPr algn="l"/>
            <a:endParaRPr lang="de-AT" sz="1200">
              <a:latin typeface="Arial" panose="020B0604020202020204" pitchFamily="34" charset="0"/>
              <a:cs typeface="Arial" panose="020B0604020202020204" pitchFamily="34" charset="0"/>
            </a:endParaRPr>
          </a:p>
          <a:p>
            <a:pPr marL="342900" indent="-342900" algn="l">
              <a:buFont typeface="+mj-lt"/>
              <a:buAutoNum type="arabicPeriod"/>
            </a:pPr>
            <a:r>
              <a:rPr lang="de-AT" sz="1600">
                <a:latin typeface="Arial" panose="020B0604020202020204" pitchFamily="34" charset="0"/>
                <a:cs typeface="Arial" panose="020B0604020202020204" pitchFamily="34" charset="0"/>
              </a:rPr>
              <a:t>Metriken ermitteln</a:t>
            </a:r>
          </a:p>
          <a:p>
            <a:pPr lvl="1" algn="l"/>
            <a:r>
              <a:rPr lang="de-AT" sz="1600">
                <a:latin typeface="Arial" panose="020B0604020202020204" pitchFamily="34" charset="0"/>
                <a:cs typeface="Arial" panose="020B0604020202020204" pitchFamily="34" charset="0"/>
              </a:rPr>
              <a:t>Die Metriken wurden über die sogenannte GQM (Goal-</a:t>
            </a:r>
            <a:r>
              <a:rPr lang="de-AT" sz="1600" err="1">
                <a:latin typeface="Arial" panose="020B0604020202020204" pitchFamily="34" charset="0"/>
                <a:cs typeface="Arial" panose="020B0604020202020204" pitchFamily="34" charset="0"/>
              </a:rPr>
              <a:t>Question</a:t>
            </a:r>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Metric</a:t>
            </a:r>
            <a:r>
              <a:rPr lang="de-AT" sz="160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a:latin typeface="Arial" panose="020B0604020202020204" pitchFamily="34" charset="0"/>
                <a:cs typeface="Arial" panose="020B0604020202020204" pitchFamily="34" charset="0"/>
              </a:rPr>
              <a:t>Software erstellen</a:t>
            </a:r>
          </a:p>
          <a:p>
            <a:pPr lvl="1" algn="l"/>
            <a:r>
              <a:rPr lang="de-AT" sz="160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a:latin typeface="Arial" panose="020B0604020202020204" pitchFamily="34" charset="0"/>
                <a:cs typeface="Arial" panose="020B0604020202020204" pitchFamily="34" charset="0"/>
              </a:rPr>
              <a:t>Ergebnisse evaluieren</a:t>
            </a:r>
          </a:p>
          <a:p>
            <a:pPr lvl="1" algn="l"/>
            <a:r>
              <a:rPr lang="de-AT" sz="1600">
                <a:latin typeface="Arial" panose="020B0604020202020204" pitchFamily="34" charset="0"/>
                <a:cs typeface="Arial" panose="020B0604020202020204" pitchFamily="34" charset="0"/>
              </a:rPr>
              <a:t>Das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p:txBody>
      </p:sp>
      <p:sp>
        <p:nvSpPr>
          <p:cNvPr id="38" name="Rechteck 37">
            <a:extLst>
              <a:ext uri="{FF2B5EF4-FFF2-40B4-BE49-F238E27FC236}">
                <a16:creationId xmlns:a16="http://schemas.microsoft.com/office/drawing/2014/main" id="{59F714EE-5B2D-7743-8F2B-F393C0D8F95F}"/>
              </a:ext>
            </a:extLst>
          </p:cNvPr>
          <p:cNvSpPr/>
          <p:nvPr/>
        </p:nvSpPr>
        <p:spPr bwMode="auto">
          <a:xfrm>
            <a:off x="1672030" y="16387831"/>
            <a:ext cx="6257384" cy="25501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Umsetzung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die Systeme </a:t>
            </a:r>
            <a:r>
              <a:rPr lang="de-AT" sz="1600" err="1">
                <a:latin typeface="Arial" panose="020B0604020202020204" pitchFamily="34" charset="0"/>
                <a:cs typeface="Arial" panose="020B0604020202020204" pitchFamily="34" charset="0"/>
              </a:rPr>
              <a:t>Jira</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Bitbucket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SonarQube</a:t>
            </a:r>
            <a:r>
              <a:rPr lang="de-AT" sz="1600">
                <a:latin typeface="Arial" panose="020B0604020202020204" pitchFamily="34" charset="0"/>
                <a:cs typeface="Arial" panose="020B0604020202020204" pitchFamily="34" charset="0"/>
              </a:rPr>
              <a:t> und zur Speicherung und Visualisierung diente ein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a:t>
            </a:r>
          </a:p>
        </p:txBody>
      </p:sp>
      <p:sp>
        <p:nvSpPr>
          <p:cNvPr id="39" name="Rechteck 38">
            <a:extLst>
              <a:ext uri="{FF2B5EF4-FFF2-40B4-BE49-F238E27FC236}">
                <a16:creationId xmlns:a16="http://schemas.microsoft.com/office/drawing/2014/main" id="{BB1C5018-D549-634A-B42F-4AF957BFB22F}"/>
              </a:ext>
            </a:extLst>
          </p:cNvPr>
          <p:cNvSpPr/>
          <p:nvPr/>
        </p:nvSpPr>
        <p:spPr bwMode="auto">
          <a:xfrm>
            <a:off x="8393810" y="6436489"/>
            <a:ext cx="6257384" cy="59307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Evaluierung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Zur </a:t>
            </a:r>
            <a:r>
              <a:rPr lang="de-AT" sz="1600" u="sng">
                <a:latin typeface="Arial" panose="020B0604020202020204" pitchFamily="34" charset="0"/>
                <a:cs typeface="Arial" panose="020B0604020202020204" pitchFamily="34" charset="0"/>
              </a:rPr>
              <a:t>quantitativen Evaluierung</a:t>
            </a:r>
            <a:r>
              <a:rPr lang="de-AT" sz="160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a:latin typeface="Arial" panose="020B0604020202020204" pitchFamily="34" charset="0"/>
                <a:cs typeface="Arial" panose="020B0604020202020204" pitchFamily="34" charset="0"/>
              </a:rPr>
              <a:t>Ergänzend wurde eine </a:t>
            </a:r>
            <a:r>
              <a:rPr lang="de-AT" sz="1600" u="sng">
                <a:latin typeface="Arial" panose="020B0604020202020204" pitchFamily="34" charset="0"/>
                <a:cs typeface="Arial" panose="020B0604020202020204" pitchFamily="34" charset="0"/>
              </a:rPr>
              <a:t>qualitative Evaluierung</a:t>
            </a:r>
            <a:r>
              <a:rPr lang="de-AT" sz="1600">
                <a:latin typeface="Arial" panose="020B0604020202020204" pitchFamily="34" charset="0"/>
                <a:cs typeface="Arial" panose="020B0604020202020204" pitchFamily="34" charset="0"/>
              </a:rPr>
              <a:t> in Form von Interviews durchgeführt. Interviewt wurden dabei eine Entwicklerin, der </a:t>
            </a:r>
            <a:r>
              <a:rPr lang="de-AT" sz="1600" err="1">
                <a:latin typeface="Arial" panose="020B0604020202020204" pitchFamily="34" charset="0"/>
                <a:cs typeface="Arial" panose="020B0604020202020204" pitchFamily="34" charset="0"/>
              </a:rPr>
              <a:t>Product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Owner</a:t>
            </a:r>
            <a:r>
              <a:rPr lang="de-AT" sz="1600">
                <a:latin typeface="Arial" panose="020B0604020202020204" pitchFamily="34" charset="0"/>
                <a:cs typeface="Arial" panose="020B0604020202020204" pitchFamily="34" charset="0"/>
              </a:rPr>
              <a:t> und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Master. Auffallend dabei war, dass jeder der drei das Dashboard bereits für seine Zwecke zu nutzen wusste. </a:t>
            </a:r>
            <a:r>
              <a:rPr lang="de-AT" sz="1600" err="1">
                <a:latin typeface="Arial" panose="020B0604020202020204" pitchFamily="34" charset="0"/>
                <a:cs typeface="Arial" panose="020B0604020202020204" pitchFamily="34" charset="0"/>
              </a:rPr>
              <a:t>Während</a:t>
            </a:r>
            <a:r>
              <a:rPr lang="de-AT" sz="1600">
                <a:latin typeface="Arial" panose="020B0604020202020204" pitchFamily="34" charset="0"/>
                <a:cs typeface="Arial" panose="020B0604020202020204" pitchFamily="34" charset="0"/>
              </a:rPr>
              <a:t> der </a:t>
            </a:r>
            <a:r>
              <a:rPr lang="de-AT" sz="1600" err="1">
                <a:latin typeface="Arial" panose="020B0604020202020204" pitchFamily="34" charset="0"/>
                <a:cs typeface="Arial" panose="020B0604020202020204" pitchFamily="34" charset="0"/>
              </a:rPr>
              <a:t>Product-Owner</a:t>
            </a:r>
            <a:r>
              <a:rPr lang="de-AT" sz="1600">
                <a:latin typeface="Arial" panose="020B0604020202020204" pitchFamily="34" charset="0"/>
                <a:cs typeface="Arial" panose="020B0604020202020204" pitchFamily="34" charset="0"/>
              </a:rPr>
              <a:t> das Dashboard mehr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Werbezwecke genutzt hat, um andere Abteilungen auf die </a:t>
            </a:r>
            <a:r>
              <a:rPr lang="de-AT" sz="1600" err="1">
                <a:latin typeface="Arial" panose="020B0604020202020204" pitchFamily="34" charset="0"/>
                <a:cs typeface="Arial" panose="020B0604020202020204" pitchFamily="34" charset="0"/>
              </a:rPr>
              <a:t>Möglichkeit</a:t>
            </a:r>
            <a:r>
              <a:rPr lang="de-AT" sz="1600">
                <a:latin typeface="Arial" panose="020B0604020202020204" pitchFamily="34" charset="0"/>
                <a:cs typeface="Arial" panose="020B0604020202020204" pitchFamily="34" charset="0"/>
              </a:rPr>
              <a:t> von Metriken aufmerksam zu machen, hat es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-Master eher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2021293E-B8D7-C64C-81A1-075F59CE3A5D}"/>
              </a:ext>
            </a:extLst>
          </p:cNvPr>
          <p:cNvSpPr/>
          <p:nvPr/>
        </p:nvSpPr>
        <p:spPr bwMode="auto">
          <a:xfrm>
            <a:off x="1679348" y="19370901"/>
            <a:ext cx="12971846" cy="1860497"/>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p>
          <a:p>
            <a:pPr algn="l"/>
            <a:endParaRPr lang="de-AT" sz="800" dirty="0">
              <a:latin typeface="Arial" panose="020B0604020202020204" pitchFamily="34" charset="0"/>
              <a:cs typeface="Arial" panose="020B0604020202020204" pitchFamily="34" charset="0"/>
            </a:endParaRPr>
          </a:p>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a:p>
            <a:pPr algn="l"/>
            <a:endParaRPr lang="de-AT" sz="1600" dirty="0">
              <a:latin typeface="Arial" panose="020B0604020202020204" pitchFamily="34" charset="0"/>
              <a:cs typeface="Arial" panose="020B0604020202020204" pitchFamily="34" charset="0"/>
            </a:endParaRPr>
          </a:p>
        </p:txBody>
      </p:sp>
      <p:sp>
        <p:nvSpPr>
          <p:cNvPr id="25" name="Textfeld 24">
            <a:extLst>
              <a:ext uri="{FF2B5EF4-FFF2-40B4-BE49-F238E27FC236}">
                <a16:creationId xmlns:a16="http://schemas.microsoft.com/office/drawing/2014/main" id="{D40FCE55-0142-4E4C-A0C3-FA9FC98F28E9}"/>
              </a:ext>
            </a:extLst>
          </p:cNvPr>
          <p:cNvSpPr txBox="1"/>
          <p:nvPr/>
        </p:nvSpPr>
        <p:spPr>
          <a:xfrm>
            <a:off x="15115590" y="12827948"/>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Langzeit-Metriken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D0753500-9659-D541-BF55-D63ACD6ED2F5}"/>
              </a:ext>
            </a:extLst>
          </p:cNvPr>
          <p:cNvSpPr txBox="1"/>
          <p:nvPr/>
        </p:nvSpPr>
        <p:spPr>
          <a:xfrm>
            <a:off x="15109200" y="20129876"/>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Kurzzeit-Metriken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6" name="Rechteck 45">
            <a:extLst>
              <a:ext uri="{FF2B5EF4-FFF2-40B4-BE49-F238E27FC236}">
                <a16:creationId xmlns:a16="http://schemas.microsoft.com/office/drawing/2014/main" id="{E4CA037B-48CC-DA45-8837-231137E100D2}"/>
              </a:ext>
            </a:extLst>
          </p:cNvPr>
          <p:cNvSpPr/>
          <p:nvPr/>
        </p:nvSpPr>
        <p:spPr bwMode="auto">
          <a:xfrm>
            <a:off x="8393810" y="12827949"/>
            <a:ext cx="6257384" cy="6109988"/>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Schlussfolgerungen</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In dieser Arbeit konnte in einer Fallstudie gezeigt werden, dass mithilfe der GQM- Methodik, </a:t>
            </a:r>
            <a:r>
              <a:rPr lang="de-AT" sz="1600" err="1">
                <a:latin typeface="Arial" panose="020B0604020202020204" pitchFamily="34" charset="0"/>
                <a:cs typeface="Arial" panose="020B0604020202020204" pitchFamily="34" charset="0"/>
              </a:rPr>
              <a:t>ergänzt</a:t>
            </a:r>
            <a:r>
              <a:rPr lang="de-AT" sz="1600">
                <a:latin typeface="Arial" panose="020B0604020202020204" pitchFamily="34" charset="0"/>
                <a:cs typeface="Arial" panose="020B0604020202020204" pitchFamily="34" charset="0"/>
              </a:rPr>
              <a:t> durch eine Umfrage im entsprechenden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-Team, Metriken er- mittelt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die es </a:t>
            </a:r>
            <a:r>
              <a:rPr lang="de-AT" sz="1600" err="1">
                <a:latin typeface="Arial" panose="020B0604020202020204" pitchFamily="34" charset="0"/>
                <a:cs typeface="Arial" panose="020B0604020202020204" pitchFamily="34" charset="0"/>
              </a:rPr>
              <a:t>ermöglichen</a:t>
            </a:r>
            <a:r>
              <a:rPr lang="de-AT" sz="160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einen einfachen Zugang und eine </a:t>
            </a:r>
            <a:r>
              <a:rPr lang="de-AT" sz="1600" err="1">
                <a:latin typeface="Arial" panose="020B0604020202020204" pitchFamily="34" charset="0"/>
                <a:cs typeface="Arial" panose="020B0604020202020204" pitchFamily="34" charset="0"/>
              </a:rPr>
              <a:t>uneingeschränkte</a:t>
            </a:r>
            <a:r>
              <a:rPr lang="de-AT" sz="1600">
                <a:latin typeface="Arial" panose="020B0604020202020204" pitchFamily="34" charset="0"/>
                <a:cs typeface="Arial" panose="020B0604020202020204" pitchFamily="34" charset="0"/>
              </a:rPr>
              <a:t> Erweiterbarkeit wurde der Quellcode der Software unter der quelloffenen MIT-Lizenz </a:t>
            </a:r>
            <a:r>
              <a:rPr lang="de-AT" sz="1600" err="1">
                <a:latin typeface="Arial" panose="020B0604020202020204" pitchFamily="34" charset="0"/>
                <a:cs typeface="Arial" panose="020B0604020202020204" pitchFamily="34" charset="0"/>
              </a:rPr>
              <a:t>veröffentlicht</a:t>
            </a:r>
            <a:r>
              <a:rPr lang="de-AT" sz="1600">
                <a:latin typeface="Arial" panose="020B0604020202020204" pitchFamily="34" charset="0"/>
                <a:cs typeface="Arial" panose="020B0604020202020204" pitchFamily="34" charset="0"/>
              </a:rPr>
              <a:t>. </a:t>
            </a:r>
          </a:p>
          <a:p>
            <a:pPr algn="l"/>
            <a:r>
              <a:rPr lang="de-AT" sz="1600">
                <a:latin typeface="Arial" panose="020B0604020202020204" pitchFamily="34" charset="0"/>
                <a:cs typeface="Arial" panose="020B0604020202020204" pitchFamily="34" charset="0"/>
              </a:rPr>
              <a:t>Bei der Visualisierung von Metriken bietet </a:t>
            </a:r>
            <a:r>
              <a:rPr lang="de-AT" sz="1600" err="1">
                <a:latin typeface="Arial" panose="020B0604020202020204" pitchFamily="34" charset="0"/>
                <a:cs typeface="Arial" panose="020B0604020202020204" pitchFamily="34" charset="0"/>
              </a:rPr>
              <a:t>Kibana</a:t>
            </a:r>
            <a:r>
              <a:rPr lang="de-AT" sz="160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err="1">
                <a:latin typeface="Arial" panose="020B0604020202020204" pitchFamily="34" charset="0"/>
                <a:cs typeface="Arial" panose="020B0604020202020204" pitchFamily="34" charset="0"/>
              </a:rPr>
              <a:t>Qualität</a:t>
            </a:r>
            <a:r>
              <a:rPr lang="de-AT" sz="1600">
                <a:latin typeface="Arial" panose="020B0604020202020204" pitchFamily="34" charset="0"/>
                <a:cs typeface="Arial" panose="020B0604020202020204" pitchFamily="34" charset="0"/>
              </a:rPr>
              <a:t> in einem agilen Team dadurch </a:t>
            </a:r>
            <a:r>
              <a:rPr lang="de-AT" sz="1600" err="1">
                <a:latin typeface="Arial" panose="020B0604020202020204" pitchFamily="34" charset="0"/>
                <a:cs typeface="Arial" panose="020B0604020202020204" pitchFamily="34" charset="0"/>
              </a:rPr>
              <a:t>erhöht</a:t>
            </a:r>
            <a:r>
              <a:rPr lang="de-AT" sz="1600">
                <a:latin typeface="Arial" panose="020B0604020202020204" pitchFamily="34" charset="0"/>
                <a:cs typeface="Arial" panose="020B0604020202020204" pitchFamily="34" charset="0"/>
              </a:rPr>
              <a:t> werden, dass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durch Metriken sichtbar gemacht und in den Retrospektiven Gegenmaßnahmen </a:t>
            </a:r>
            <a:r>
              <a:rPr lang="de-AT" sz="1600" err="1">
                <a:latin typeface="Arial" panose="020B0604020202020204" pitchFamily="34" charset="0"/>
                <a:cs typeface="Arial" panose="020B0604020202020204" pitchFamily="34" charset="0"/>
              </a:rPr>
              <a:t>dafür</a:t>
            </a:r>
            <a:r>
              <a:rPr lang="de-AT" sz="1600">
                <a:latin typeface="Arial" panose="020B0604020202020204" pitchFamily="34" charset="0"/>
                <a:cs typeface="Arial" panose="020B0604020202020204" pitchFamily="34" charset="0"/>
              </a:rPr>
              <a:t> getroffen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a:p>
            <a:pPr algn="l"/>
            <a:endParaRPr lang="de-AT" sz="1600">
              <a:latin typeface="Arial" panose="020B0604020202020204" pitchFamily="34" charset="0"/>
              <a:cs typeface="Arial" panose="020B0604020202020204" pitchFamily="34" charset="0"/>
            </a:endParaRPr>
          </a:p>
        </p:txBody>
      </p:sp>
      <p:grpSp>
        <p:nvGrpSpPr>
          <p:cNvPr id="43" name="Gruppieren 42">
            <a:extLst>
              <a:ext uri="{FF2B5EF4-FFF2-40B4-BE49-F238E27FC236}">
                <a16:creationId xmlns:a16="http://schemas.microsoft.com/office/drawing/2014/main" id="{9652E12F-5AB1-F142-A9AC-E062604FF847}"/>
              </a:ext>
            </a:extLst>
          </p:cNvPr>
          <p:cNvGrpSpPr/>
          <p:nvPr/>
        </p:nvGrpSpPr>
        <p:grpSpPr>
          <a:xfrm>
            <a:off x="1736726" y="23396147"/>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403865" y="24183761"/>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829397" y="26195523"/>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Tree>
    <p:extLst>
      <p:ext uri="{BB962C8B-B14F-4D97-AF65-F5344CB8AC3E}">
        <p14:creationId xmlns:p14="http://schemas.microsoft.com/office/powerpoint/2010/main" val="4103260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3085382"/>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4"/>
          <a:stretch>
            <a:fillRect/>
          </a:stretch>
        </p:blipFill>
        <p:spPr>
          <a:xfrm>
            <a:off x="5259223" y="23031598"/>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426870"/>
            <a:ext cx="6257384" cy="37873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a:latin typeface="Arial" panose="020B0604020202020204" pitchFamily="34" charset="0"/>
                <a:cs typeface="Arial" panose="020B0604020202020204" pitchFamily="34" charset="0"/>
              </a:rPr>
              <a:t>Anpassung“ </a:t>
            </a:r>
            <a:r>
              <a:rPr lang="de-AT" sz="1600" baseline="30000">
                <a:latin typeface="Arial" panose="020B0604020202020204" pitchFamily="34" charset="0"/>
                <a:cs typeface="Arial" panose="020B0604020202020204" pitchFamily="34" charset="0"/>
              </a:rPr>
              <a:t>1</a:t>
            </a:r>
          </a:p>
          <a:p>
            <a:pPr algn="l"/>
            <a:endParaRPr lang="de-AT" sz="800">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Ziel dieser Arbeit war es, Metriken zu ermitteln, die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im Entwicklungsprozess oder im Softwareprodukt quantitativ abbilden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und somit der Forderung nach Überprüfung gerecht werden.</a:t>
            </a:r>
          </a:p>
          <a:p>
            <a:pPr algn="l"/>
            <a:endParaRPr lang="de-AT" sz="1600">
              <a:latin typeface="Arial" panose="020B0604020202020204" pitchFamily="34" charset="0"/>
              <a:cs typeface="Arial" panose="020B0604020202020204" pitchFamily="34" charset="0"/>
            </a:endParaRPr>
          </a:p>
        </p:txBody>
      </p:sp>
      <p:sp>
        <p:nvSpPr>
          <p:cNvPr id="37" name="Rechteck 36">
            <a:extLst>
              <a:ext uri="{FF2B5EF4-FFF2-40B4-BE49-F238E27FC236}">
                <a16:creationId xmlns:a16="http://schemas.microsoft.com/office/drawing/2014/main" id="{09EC647D-A010-A041-9292-FD88A6EFD2FF}"/>
              </a:ext>
            </a:extLst>
          </p:cNvPr>
          <p:cNvSpPr/>
          <p:nvPr/>
        </p:nvSpPr>
        <p:spPr bwMode="auto">
          <a:xfrm>
            <a:off x="1672030" y="10646222"/>
            <a:ext cx="6257384" cy="530864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Vorgehensweise</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Fallstudie wie in “Agile </a:t>
            </a:r>
            <a:r>
              <a:rPr lang="de-AT" sz="1600" err="1">
                <a:latin typeface="Arial" panose="020B0604020202020204" pitchFamily="34" charset="0"/>
                <a:cs typeface="Arial" panose="020B0604020202020204" pitchFamily="34" charset="0"/>
              </a:rPr>
              <a:t>Metrics</a:t>
            </a:r>
            <a:r>
              <a:rPr lang="de-AT" sz="1600">
                <a:latin typeface="Arial" panose="020B0604020202020204" pitchFamily="34" charset="0"/>
                <a:cs typeface="Arial" panose="020B0604020202020204" pitchFamily="34" charset="0"/>
              </a:rPr>
              <a:t> In Action“ </a:t>
            </a:r>
            <a:r>
              <a:rPr lang="de-AT" sz="1600" baseline="30000">
                <a:latin typeface="Arial" panose="020B0604020202020204" pitchFamily="34" charset="0"/>
                <a:cs typeface="Arial" panose="020B0604020202020204" pitchFamily="34" charset="0"/>
              </a:rPr>
              <a:t>2</a:t>
            </a:r>
            <a:r>
              <a:rPr lang="de-AT" sz="1600">
                <a:latin typeface="Arial" panose="020B0604020202020204" pitchFamily="34" charset="0"/>
                <a:cs typeface="Arial" panose="020B0604020202020204" pitchFamily="34" charset="0"/>
              </a:rPr>
              <a:t> beschrieben mit einem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durchgeführt und dabei in folgenden Schritten vorgegangen:</a:t>
            </a:r>
          </a:p>
          <a:p>
            <a:pPr algn="l"/>
            <a:endParaRPr lang="de-AT" sz="1200">
              <a:latin typeface="Arial" panose="020B0604020202020204" pitchFamily="34" charset="0"/>
              <a:cs typeface="Arial" panose="020B0604020202020204" pitchFamily="34" charset="0"/>
            </a:endParaRPr>
          </a:p>
          <a:p>
            <a:pPr marL="342900" indent="-342900" algn="l">
              <a:buFont typeface="+mj-lt"/>
              <a:buAutoNum type="arabicPeriod"/>
            </a:pPr>
            <a:r>
              <a:rPr lang="de-AT" sz="1600">
                <a:latin typeface="Arial" panose="020B0604020202020204" pitchFamily="34" charset="0"/>
                <a:cs typeface="Arial" panose="020B0604020202020204" pitchFamily="34" charset="0"/>
              </a:rPr>
              <a:t>Metriken ermitteln</a:t>
            </a:r>
          </a:p>
          <a:p>
            <a:pPr lvl="1" algn="l"/>
            <a:r>
              <a:rPr lang="de-AT" sz="1600">
                <a:latin typeface="Arial" panose="020B0604020202020204" pitchFamily="34" charset="0"/>
                <a:cs typeface="Arial" panose="020B0604020202020204" pitchFamily="34" charset="0"/>
              </a:rPr>
              <a:t>Die Metriken wurden über die sogenannte GQM (Goal-</a:t>
            </a:r>
            <a:r>
              <a:rPr lang="de-AT" sz="1600" err="1">
                <a:latin typeface="Arial" panose="020B0604020202020204" pitchFamily="34" charset="0"/>
                <a:cs typeface="Arial" panose="020B0604020202020204" pitchFamily="34" charset="0"/>
              </a:rPr>
              <a:t>Question</a:t>
            </a:r>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Metric</a:t>
            </a:r>
            <a:r>
              <a:rPr lang="de-AT" sz="160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a:latin typeface="Arial" panose="020B0604020202020204" pitchFamily="34" charset="0"/>
                <a:cs typeface="Arial" panose="020B0604020202020204" pitchFamily="34" charset="0"/>
              </a:rPr>
              <a:t>Software erstellen</a:t>
            </a:r>
          </a:p>
          <a:p>
            <a:pPr lvl="1" algn="l"/>
            <a:r>
              <a:rPr lang="de-AT" sz="160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a:latin typeface="Arial" panose="020B0604020202020204" pitchFamily="34" charset="0"/>
                <a:cs typeface="Arial" panose="020B0604020202020204" pitchFamily="34" charset="0"/>
              </a:rPr>
              <a:t>Ergebnisse evaluieren</a:t>
            </a:r>
          </a:p>
          <a:p>
            <a:pPr lvl="1" algn="l"/>
            <a:r>
              <a:rPr lang="de-AT" sz="1600">
                <a:latin typeface="Arial" panose="020B0604020202020204" pitchFamily="34" charset="0"/>
                <a:cs typeface="Arial" panose="020B0604020202020204" pitchFamily="34" charset="0"/>
              </a:rPr>
              <a:t>Das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p:txBody>
      </p:sp>
      <p:sp>
        <p:nvSpPr>
          <p:cNvPr id="38" name="Rechteck 37">
            <a:extLst>
              <a:ext uri="{FF2B5EF4-FFF2-40B4-BE49-F238E27FC236}">
                <a16:creationId xmlns:a16="http://schemas.microsoft.com/office/drawing/2014/main" id="{59F714EE-5B2D-7743-8F2B-F393C0D8F95F}"/>
              </a:ext>
            </a:extLst>
          </p:cNvPr>
          <p:cNvSpPr/>
          <p:nvPr/>
        </p:nvSpPr>
        <p:spPr bwMode="auto">
          <a:xfrm>
            <a:off x="1672030" y="16387831"/>
            <a:ext cx="6257384" cy="25501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Umsetzung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die Systeme </a:t>
            </a:r>
            <a:r>
              <a:rPr lang="de-AT" sz="1600" err="1">
                <a:latin typeface="Arial" panose="020B0604020202020204" pitchFamily="34" charset="0"/>
                <a:cs typeface="Arial" panose="020B0604020202020204" pitchFamily="34" charset="0"/>
              </a:rPr>
              <a:t>Jira</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Bitbucket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SonarQube</a:t>
            </a:r>
            <a:r>
              <a:rPr lang="de-AT" sz="1600">
                <a:latin typeface="Arial" panose="020B0604020202020204" pitchFamily="34" charset="0"/>
                <a:cs typeface="Arial" panose="020B0604020202020204" pitchFamily="34" charset="0"/>
              </a:rPr>
              <a:t> und zur Speicherung und Visualisierung diente ein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a:t>
            </a:r>
          </a:p>
        </p:txBody>
      </p:sp>
      <p:sp>
        <p:nvSpPr>
          <p:cNvPr id="39" name="Rechteck 38">
            <a:extLst>
              <a:ext uri="{FF2B5EF4-FFF2-40B4-BE49-F238E27FC236}">
                <a16:creationId xmlns:a16="http://schemas.microsoft.com/office/drawing/2014/main" id="{BB1C5018-D549-634A-B42F-4AF957BFB22F}"/>
              </a:ext>
            </a:extLst>
          </p:cNvPr>
          <p:cNvSpPr/>
          <p:nvPr/>
        </p:nvSpPr>
        <p:spPr bwMode="auto">
          <a:xfrm>
            <a:off x="13762062" y="6426870"/>
            <a:ext cx="6257384" cy="59307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Evaluierung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Zur </a:t>
            </a:r>
            <a:r>
              <a:rPr lang="de-AT" sz="1600" u="sng" dirty="0">
                <a:latin typeface="Arial" panose="020B0604020202020204" pitchFamily="34" charset="0"/>
                <a:cs typeface="Arial" panose="020B0604020202020204" pitchFamily="34" charset="0"/>
              </a:rPr>
              <a:t>quantitativen Evaluierung</a:t>
            </a:r>
            <a:r>
              <a:rPr lang="de-AT" sz="1600" dirty="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dirty="0">
                <a:latin typeface="Arial" panose="020B0604020202020204" pitchFamily="34" charset="0"/>
                <a:cs typeface="Arial" panose="020B0604020202020204" pitchFamily="34" charset="0"/>
              </a:rPr>
              <a:t>Ergänzend wurde eine </a:t>
            </a:r>
            <a:r>
              <a:rPr lang="de-AT" sz="1600" u="sng" dirty="0">
                <a:latin typeface="Arial" panose="020B0604020202020204" pitchFamily="34" charset="0"/>
                <a:cs typeface="Arial" panose="020B0604020202020204" pitchFamily="34" charset="0"/>
              </a:rPr>
              <a:t>qualitative Evaluierung</a:t>
            </a:r>
            <a:r>
              <a:rPr lang="de-AT" sz="1600" dirty="0">
                <a:latin typeface="Arial" panose="020B0604020202020204" pitchFamily="34" charset="0"/>
                <a:cs typeface="Arial" panose="020B0604020202020204" pitchFamily="34" charset="0"/>
              </a:rPr>
              <a:t> in Form von Interviews durchgeführt. Interviewt wurden dabei eine Entwicklerin, der </a:t>
            </a:r>
            <a:r>
              <a:rPr lang="de-AT" sz="1600" dirty="0" err="1">
                <a:latin typeface="Arial" panose="020B0604020202020204" pitchFamily="34" charset="0"/>
                <a:cs typeface="Arial" panose="020B0604020202020204" pitchFamily="34" charset="0"/>
              </a:rPr>
              <a:t>Product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Owner</a:t>
            </a:r>
            <a:r>
              <a:rPr lang="de-AT" sz="1600" dirty="0">
                <a:latin typeface="Arial" panose="020B0604020202020204" pitchFamily="34" charset="0"/>
                <a:cs typeface="Arial" panose="020B0604020202020204" pitchFamily="34" charset="0"/>
              </a:rPr>
              <a:t> und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Master. Auffallend dabei war, dass jeder der drei das Dashboard bereits für seine Zwecke zu nutzen wusste. </a:t>
            </a:r>
            <a:r>
              <a:rPr lang="de-AT" sz="1600" dirty="0" err="1">
                <a:latin typeface="Arial" panose="020B0604020202020204" pitchFamily="34" charset="0"/>
                <a:cs typeface="Arial" panose="020B0604020202020204" pitchFamily="34" charset="0"/>
              </a:rPr>
              <a:t>Während</a:t>
            </a:r>
            <a:r>
              <a:rPr lang="de-AT" sz="1600" dirty="0">
                <a:latin typeface="Arial" panose="020B0604020202020204" pitchFamily="34" charset="0"/>
                <a:cs typeface="Arial" panose="020B0604020202020204" pitchFamily="34" charset="0"/>
              </a:rPr>
              <a:t> der </a:t>
            </a:r>
            <a:r>
              <a:rPr lang="de-AT" sz="1600" dirty="0" err="1">
                <a:latin typeface="Arial" panose="020B0604020202020204" pitchFamily="34" charset="0"/>
                <a:cs typeface="Arial" panose="020B0604020202020204" pitchFamily="34" charset="0"/>
              </a:rPr>
              <a:t>Product-Owner</a:t>
            </a:r>
            <a:r>
              <a:rPr lang="de-AT" sz="1600" dirty="0">
                <a:latin typeface="Arial" panose="020B0604020202020204" pitchFamily="34" charset="0"/>
                <a:cs typeface="Arial" panose="020B0604020202020204" pitchFamily="34" charset="0"/>
              </a:rPr>
              <a:t> das Dashboard mehr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Werbezwecke genutzt hat, um andere Abteilungen auf die </a:t>
            </a:r>
            <a:r>
              <a:rPr lang="de-AT" sz="1600" dirty="0" err="1">
                <a:latin typeface="Arial" panose="020B0604020202020204" pitchFamily="34" charset="0"/>
                <a:cs typeface="Arial" panose="020B0604020202020204" pitchFamily="34" charset="0"/>
              </a:rPr>
              <a:t>Möglichkeit</a:t>
            </a:r>
            <a:r>
              <a:rPr lang="de-AT" sz="1600" dirty="0">
                <a:latin typeface="Arial" panose="020B0604020202020204" pitchFamily="34" charset="0"/>
                <a:cs typeface="Arial" panose="020B0604020202020204" pitchFamily="34" charset="0"/>
              </a:rPr>
              <a:t> von Metriken aufmerksam zu machen, hat es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-Master eher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algn="l"/>
            <a:endParaRPr lang="de-AT" sz="1600" dirty="0">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2021293E-B8D7-C64C-81A1-075F59CE3A5D}"/>
              </a:ext>
            </a:extLst>
          </p:cNvPr>
          <p:cNvSpPr/>
          <p:nvPr/>
        </p:nvSpPr>
        <p:spPr bwMode="auto">
          <a:xfrm>
            <a:off x="1679348" y="19370902"/>
            <a:ext cx="18340098" cy="1721450"/>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p>
          <a:p>
            <a:pPr algn="l"/>
            <a:endParaRPr lang="de-AT" sz="800" dirty="0">
              <a:latin typeface="Arial" panose="020B0604020202020204" pitchFamily="34" charset="0"/>
              <a:cs typeface="Arial" panose="020B0604020202020204" pitchFamily="34" charset="0"/>
            </a:endParaRPr>
          </a:p>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a:p>
            <a:pPr algn="l"/>
            <a:endParaRPr lang="de-AT" sz="1600" dirty="0">
              <a:latin typeface="Arial" panose="020B0604020202020204" pitchFamily="34" charset="0"/>
              <a:cs typeface="Arial" panose="020B0604020202020204" pitchFamily="34" charset="0"/>
            </a:endParaRPr>
          </a:p>
        </p:txBody>
      </p:sp>
      <p:grpSp>
        <p:nvGrpSpPr>
          <p:cNvPr id="9" name="Gruppieren 8">
            <a:extLst>
              <a:ext uri="{FF2B5EF4-FFF2-40B4-BE49-F238E27FC236}">
                <a16:creationId xmlns:a16="http://schemas.microsoft.com/office/drawing/2014/main" id="{EED8FCC8-185B-384B-9C58-E691C9EE668C}"/>
              </a:ext>
            </a:extLst>
          </p:cNvPr>
          <p:cNvGrpSpPr/>
          <p:nvPr/>
        </p:nvGrpSpPr>
        <p:grpSpPr>
          <a:xfrm>
            <a:off x="8433470" y="6426870"/>
            <a:ext cx="4824536" cy="5220740"/>
            <a:chOff x="8433470" y="6426870"/>
            <a:chExt cx="4824536" cy="5220740"/>
          </a:xfrm>
        </p:grpSpPr>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5"/>
            <a:stretch>
              <a:fillRect/>
            </a:stretch>
          </p:blipFill>
          <p:spPr>
            <a:xfrm>
              <a:off x="8433470" y="6426870"/>
              <a:ext cx="4824536" cy="4495388"/>
            </a:xfrm>
            <a:prstGeom prst="rect">
              <a:avLst/>
            </a:prstGeom>
          </p:spPr>
        </p:pic>
        <p:sp>
          <p:nvSpPr>
            <p:cNvPr id="25" name="Textfeld 24">
              <a:extLst>
                <a:ext uri="{FF2B5EF4-FFF2-40B4-BE49-F238E27FC236}">
                  <a16:creationId xmlns:a16="http://schemas.microsoft.com/office/drawing/2014/main" id="{D40FCE55-0142-4E4C-A0C3-FA9FC98F28E9}"/>
                </a:ext>
              </a:extLst>
            </p:cNvPr>
            <p:cNvSpPr txBox="1"/>
            <p:nvPr/>
          </p:nvSpPr>
          <p:spPr>
            <a:xfrm>
              <a:off x="8819811" y="11062835"/>
              <a:ext cx="4051854"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Langzeit-Metriken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10" name="Gruppieren 9">
            <a:extLst>
              <a:ext uri="{FF2B5EF4-FFF2-40B4-BE49-F238E27FC236}">
                <a16:creationId xmlns:a16="http://schemas.microsoft.com/office/drawing/2014/main" id="{7B585D4F-78FF-394F-9B2F-7D80FF0760E7}"/>
              </a:ext>
            </a:extLst>
          </p:cNvPr>
          <p:cNvGrpSpPr/>
          <p:nvPr/>
        </p:nvGrpSpPr>
        <p:grpSpPr>
          <a:xfrm>
            <a:off x="8439860" y="12806462"/>
            <a:ext cx="4818146" cy="5252060"/>
            <a:chOff x="8439860" y="12603673"/>
            <a:chExt cx="4818146" cy="5252060"/>
          </a:xfrm>
        </p:grpSpPr>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6"/>
            <a:stretch>
              <a:fillRect/>
            </a:stretch>
          </p:blipFill>
          <p:spPr>
            <a:xfrm>
              <a:off x="8439860" y="12603673"/>
              <a:ext cx="4818146" cy="4495357"/>
            </a:xfrm>
            <a:prstGeom prst="rect">
              <a:avLst/>
            </a:prstGeom>
          </p:spPr>
        </p:pic>
        <p:sp>
          <p:nvSpPr>
            <p:cNvPr id="45" name="Textfeld 44">
              <a:extLst>
                <a:ext uri="{FF2B5EF4-FFF2-40B4-BE49-F238E27FC236}">
                  <a16:creationId xmlns:a16="http://schemas.microsoft.com/office/drawing/2014/main" id="{D0753500-9659-D541-BF55-D63ACD6ED2F5}"/>
                </a:ext>
              </a:extLst>
            </p:cNvPr>
            <p:cNvSpPr txBox="1"/>
            <p:nvPr/>
          </p:nvSpPr>
          <p:spPr>
            <a:xfrm>
              <a:off x="9007488" y="17270958"/>
              <a:ext cx="3850419"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Kurzzeit-Metriken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sp>
        <p:nvSpPr>
          <p:cNvPr id="46" name="Rechteck 45">
            <a:extLst>
              <a:ext uri="{FF2B5EF4-FFF2-40B4-BE49-F238E27FC236}">
                <a16:creationId xmlns:a16="http://schemas.microsoft.com/office/drawing/2014/main" id="{E4CA037B-48CC-DA45-8837-231137E100D2}"/>
              </a:ext>
            </a:extLst>
          </p:cNvPr>
          <p:cNvSpPr/>
          <p:nvPr/>
        </p:nvSpPr>
        <p:spPr bwMode="auto">
          <a:xfrm>
            <a:off x="13762062" y="12818330"/>
            <a:ext cx="6257384" cy="6109988"/>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Schlussfolgerungen</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In dieser Arbeit konnte in einer Fallstudie gezeigt werden, dass mithilfe der GQM- Methodik, </a:t>
            </a:r>
            <a:r>
              <a:rPr lang="de-AT" sz="1600" dirty="0" err="1">
                <a:latin typeface="Arial" panose="020B0604020202020204" pitchFamily="34" charset="0"/>
                <a:cs typeface="Arial" panose="020B0604020202020204" pitchFamily="34" charset="0"/>
              </a:rPr>
              <a:t>ergänzt</a:t>
            </a:r>
            <a:r>
              <a:rPr lang="de-AT" sz="1600" dirty="0">
                <a:latin typeface="Arial" panose="020B0604020202020204" pitchFamily="34" charset="0"/>
                <a:cs typeface="Arial" panose="020B0604020202020204" pitchFamily="34" charset="0"/>
              </a:rPr>
              <a:t> durch eine Umfrage im entsprechenden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-Team, Metriken er- mittelt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die es </a:t>
            </a:r>
            <a:r>
              <a:rPr lang="de-AT" sz="1600" dirty="0" err="1">
                <a:latin typeface="Arial" panose="020B0604020202020204" pitchFamily="34" charset="0"/>
                <a:cs typeface="Arial" panose="020B0604020202020204" pitchFamily="34" charset="0"/>
              </a:rPr>
              <a:t>ermöglichen</a:t>
            </a:r>
            <a:r>
              <a:rPr lang="de-AT" sz="1600" dirty="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einen einfachen Zugang und eine </a:t>
            </a:r>
            <a:r>
              <a:rPr lang="de-AT" sz="1600" dirty="0" err="1">
                <a:latin typeface="Arial" panose="020B0604020202020204" pitchFamily="34" charset="0"/>
                <a:cs typeface="Arial" panose="020B0604020202020204" pitchFamily="34" charset="0"/>
              </a:rPr>
              <a:t>uneingeschränkte</a:t>
            </a:r>
            <a:r>
              <a:rPr lang="de-AT" sz="1600" dirty="0">
                <a:latin typeface="Arial" panose="020B0604020202020204" pitchFamily="34" charset="0"/>
                <a:cs typeface="Arial" panose="020B0604020202020204" pitchFamily="34" charset="0"/>
              </a:rPr>
              <a:t> Erweiterbarkeit wurde der Quellcode der Software unter der quelloffenen MIT-Lizenz </a:t>
            </a:r>
            <a:r>
              <a:rPr lang="de-AT" sz="1600" dirty="0" err="1">
                <a:latin typeface="Arial" panose="020B0604020202020204" pitchFamily="34" charset="0"/>
                <a:cs typeface="Arial" panose="020B0604020202020204" pitchFamily="34" charset="0"/>
              </a:rPr>
              <a:t>veröffentlicht</a:t>
            </a:r>
            <a:r>
              <a:rPr lang="de-AT" sz="1600" dirty="0">
                <a:latin typeface="Arial" panose="020B0604020202020204" pitchFamily="34" charset="0"/>
                <a:cs typeface="Arial" panose="020B0604020202020204" pitchFamily="34" charset="0"/>
              </a:rPr>
              <a:t>. </a:t>
            </a:r>
          </a:p>
          <a:p>
            <a:pPr algn="l"/>
            <a:r>
              <a:rPr lang="de-AT" sz="1600" dirty="0">
                <a:latin typeface="Arial" panose="020B0604020202020204" pitchFamily="34" charset="0"/>
                <a:cs typeface="Arial" panose="020B0604020202020204" pitchFamily="34" charset="0"/>
              </a:rPr>
              <a:t>Bei der Visualisierung von Metriken bietet </a:t>
            </a:r>
            <a:r>
              <a:rPr lang="de-AT" sz="1600" dirty="0" err="1">
                <a:latin typeface="Arial" panose="020B0604020202020204" pitchFamily="34" charset="0"/>
                <a:cs typeface="Arial" panose="020B0604020202020204" pitchFamily="34" charset="0"/>
              </a:rPr>
              <a:t>Kibana</a:t>
            </a:r>
            <a:r>
              <a:rPr lang="de-AT" sz="1600" dirty="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dirty="0" err="1">
                <a:latin typeface="Arial" panose="020B0604020202020204" pitchFamily="34" charset="0"/>
                <a:cs typeface="Arial" panose="020B0604020202020204" pitchFamily="34" charset="0"/>
              </a:rPr>
              <a:t>Qualität</a:t>
            </a:r>
            <a:r>
              <a:rPr lang="de-AT" sz="1600" dirty="0">
                <a:latin typeface="Arial" panose="020B0604020202020204" pitchFamily="34" charset="0"/>
                <a:cs typeface="Arial" panose="020B0604020202020204" pitchFamily="34" charset="0"/>
              </a:rPr>
              <a:t> in einem agilen Team dadurch </a:t>
            </a:r>
            <a:r>
              <a:rPr lang="de-AT" sz="1600" dirty="0" err="1">
                <a:latin typeface="Arial" panose="020B0604020202020204" pitchFamily="34" charset="0"/>
                <a:cs typeface="Arial" panose="020B0604020202020204" pitchFamily="34" charset="0"/>
              </a:rPr>
              <a:t>erhöht</a:t>
            </a:r>
            <a:r>
              <a:rPr lang="de-AT" sz="1600" dirty="0">
                <a:latin typeface="Arial" panose="020B0604020202020204" pitchFamily="34" charset="0"/>
                <a:cs typeface="Arial" panose="020B0604020202020204" pitchFamily="34" charset="0"/>
              </a:rPr>
              <a:t> werden, dass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durch Metriken sichtbar gemacht und in den Retrospektiven Gegenmaßnahmen </a:t>
            </a:r>
            <a:r>
              <a:rPr lang="de-AT" sz="1600" dirty="0" err="1">
                <a:latin typeface="Arial" panose="020B0604020202020204" pitchFamily="34" charset="0"/>
                <a:cs typeface="Arial" panose="020B0604020202020204" pitchFamily="34" charset="0"/>
              </a:rPr>
              <a:t>dafür</a:t>
            </a:r>
            <a:r>
              <a:rPr lang="de-AT" sz="1600" dirty="0">
                <a:latin typeface="Arial" panose="020B0604020202020204" pitchFamily="34" charset="0"/>
                <a:cs typeface="Arial" panose="020B0604020202020204" pitchFamily="34" charset="0"/>
              </a:rPr>
              <a:t> getroffen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algn="l"/>
            <a:endParaRPr lang="de-AT" sz="1600"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grpSp>
        <p:nvGrpSpPr>
          <p:cNvPr id="43" name="Gruppieren 42">
            <a:extLst>
              <a:ext uri="{FF2B5EF4-FFF2-40B4-BE49-F238E27FC236}">
                <a16:creationId xmlns:a16="http://schemas.microsoft.com/office/drawing/2014/main" id="{9652E12F-5AB1-F142-A9AC-E062604FF847}"/>
              </a:ext>
            </a:extLst>
          </p:cNvPr>
          <p:cNvGrpSpPr/>
          <p:nvPr/>
        </p:nvGrpSpPr>
        <p:grpSpPr>
          <a:xfrm>
            <a:off x="1736726" y="23031598"/>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403865" y="23819212"/>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829397" y="25830974"/>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Tree>
    <p:extLst>
      <p:ext uri="{BB962C8B-B14F-4D97-AF65-F5344CB8AC3E}">
        <p14:creationId xmlns:p14="http://schemas.microsoft.com/office/powerpoint/2010/main" val="23262697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a:extLst>
              <a:ext uri="{FF2B5EF4-FFF2-40B4-BE49-F238E27FC236}">
                <a16:creationId xmlns:a16="http://schemas.microsoft.com/office/drawing/2014/main" id="{B764E1EE-3C81-6E43-AE08-C76F59CE23E3}"/>
              </a:ext>
            </a:extLst>
          </p:cNvPr>
          <p:cNvSpPr/>
          <p:nvPr/>
        </p:nvSpPr>
        <p:spPr bwMode="auto">
          <a:xfrm>
            <a:off x="1672030" y="19051836"/>
            <a:ext cx="18334572" cy="5231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4" name="Rechteck 53">
            <a:extLst>
              <a:ext uri="{FF2B5EF4-FFF2-40B4-BE49-F238E27FC236}">
                <a16:creationId xmlns:a16="http://schemas.microsoft.com/office/drawing/2014/main" id="{493C4A6D-81C6-2547-BB08-9C449A42C1C2}"/>
              </a:ext>
            </a:extLst>
          </p:cNvPr>
          <p:cNvSpPr/>
          <p:nvPr/>
        </p:nvSpPr>
        <p:spPr bwMode="auto">
          <a:xfrm>
            <a:off x="13749218" y="13046839"/>
            <a:ext cx="6257384" cy="557394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In dieser Arbeit konnte in einer Fallstudie gezeigt werden, dass mithilfe der GQM- Methodik, </a:t>
            </a:r>
            <a:r>
              <a:rPr lang="de-AT" sz="1600" dirty="0" err="1">
                <a:latin typeface="Arial" panose="020B0604020202020204" pitchFamily="34" charset="0"/>
                <a:cs typeface="Arial" panose="020B0604020202020204" pitchFamily="34" charset="0"/>
              </a:rPr>
              <a:t>ergänzt</a:t>
            </a:r>
            <a:r>
              <a:rPr lang="de-AT" sz="1600" dirty="0">
                <a:latin typeface="Arial" panose="020B0604020202020204" pitchFamily="34" charset="0"/>
                <a:cs typeface="Arial" panose="020B0604020202020204" pitchFamily="34" charset="0"/>
              </a:rPr>
              <a:t> durch eine Umfrage im entsprechenden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-Team, Metriken er- mittelt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die es </a:t>
            </a:r>
            <a:r>
              <a:rPr lang="de-AT" sz="1600" dirty="0" err="1">
                <a:latin typeface="Arial" panose="020B0604020202020204" pitchFamily="34" charset="0"/>
                <a:cs typeface="Arial" panose="020B0604020202020204" pitchFamily="34" charset="0"/>
              </a:rPr>
              <a:t>ermöglichen</a:t>
            </a:r>
            <a:r>
              <a:rPr lang="de-AT" sz="1600" dirty="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einen einfachen Zugang und eine </a:t>
            </a:r>
            <a:r>
              <a:rPr lang="de-AT" sz="1600" dirty="0" err="1">
                <a:latin typeface="Arial" panose="020B0604020202020204" pitchFamily="34" charset="0"/>
                <a:cs typeface="Arial" panose="020B0604020202020204" pitchFamily="34" charset="0"/>
              </a:rPr>
              <a:t>uneingeschränkte</a:t>
            </a:r>
            <a:r>
              <a:rPr lang="de-AT" sz="1600" dirty="0">
                <a:latin typeface="Arial" panose="020B0604020202020204" pitchFamily="34" charset="0"/>
                <a:cs typeface="Arial" panose="020B0604020202020204" pitchFamily="34" charset="0"/>
              </a:rPr>
              <a:t> Erweiterbarkeit wurde der Quellcode der Software unter der quelloffenen MIT-Lizenz </a:t>
            </a:r>
            <a:r>
              <a:rPr lang="de-AT" sz="1600" dirty="0" err="1">
                <a:latin typeface="Arial" panose="020B0604020202020204" pitchFamily="34" charset="0"/>
                <a:cs typeface="Arial" panose="020B0604020202020204" pitchFamily="34" charset="0"/>
              </a:rPr>
              <a:t>veröffentlicht</a:t>
            </a:r>
            <a:r>
              <a:rPr lang="de-AT" sz="1600" dirty="0">
                <a:latin typeface="Arial" panose="020B0604020202020204" pitchFamily="34" charset="0"/>
                <a:cs typeface="Arial" panose="020B0604020202020204" pitchFamily="34" charset="0"/>
              </a:rPr>
              <a:t>. </a:t>
            </a:r>
          </a:p>
          <a:p>
            <a:pPr algn="l"/>
            <a:r>
              <a:rPr lang="de-AT" sz="1600" dirty="0">
                <a:latin typeface="Arial" panose="020B0604020202020204" pitchFamily="34" charset="0"/>
                <a:cs typeface="Arial" panose="020B0604020202020204" pitchFamily="34" charset="0"/>
              </a:rPr>
              <a:t>Bei der Visualisierung von Metriken bietet </a:t>
            </a:r>
            <a:r>
              <a:rPr lang="de-AT" sz="1600" dirty="0" err="1">
                <a:latin typeface="Arial" panose="020B0604020202020204" pitchFamily="34" charset="0"/>
                <a:cs typeface="Arial" panose="020B0604020202020204" pitchFamily="34" charset="0"/>
              </a:rPr>
              <a:t>Kibana</a:t>
            </a:r>
            <a:r>
              <a:rPr lang="de-AT" sz="1600" dirty="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dirty="0" err="1">
                <a:latin typeface="Arial" panose="020B0604020202020204" pitchFamily="34" charset="0"/>
                <a:cs typeface="Arial" panose="020B0604020202020204" pitchFamily="34" charset="0"/>
              </a:rPr>
              <a:t>Qualität</a:t>
            </a:r>
            <a:r>
              <a:rPr lang="de-AT" sz="1600" dirty="0">
                <a:latin typeface="Arial" panose="020B0604020202020204" pitchFamily="34" charset="0"/>
                <a:cs typeface="Arial" panose="020B0604020202020204" pitchFamily="34" charset="0"/>
              </a:rPr>
              <a:t> in einem agilen Team dadurch </a:t>
            </a:r>
            <a:r>
              <a:rPr lang="de-AT" sz="1600" dirty="0" err="1">
                <a:latin typeface="Arial" panose="020B0604020202020204" pitchFamily="34" charset="0"/>
                <a:cs typeface="Arial" panose="020B0604020202020204" pitchFamily="34" charset="0"/>
              </a:rPr>
              <a:t>erhöht</a:t>
            </a:r>
            <a:r>
              <a:rPr lang="de-AT" sz="1600" dirty="0">
                <a:latin typeface="Arial" panose="020B0604020202020204" pitchFamily="34" charset="0"/>
                <a:cs typeface="Arial" panose="020B0604020202020204" pitchFamily="34" charset="0"/>
              </a:rPr>
              <a:t> werden, dass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durch Metriken sichtbar gemacht und in den Retrospektiven Gegenmaßnahmen </a:t>
            </a:r>
            <a:r>
              <a:rPr lang="de-AT" sz="1600" dirty="0" err="1">
                <a:latin typeface="Arial" panose="020B0604020202020204" pitchFamily="34" charset="0"/>
                <a:cs typeface="Arial" panose="020B0604020202020204" pitchFamily="34" charset="0"/>
              </a:rPr>
              <a:t>dafür</a:t>
            </a:r>
            <a:r>
              <a:rPr lang="de-AT" sz="1600" dirty="0">
                <a:latin typeface="Arial" panose="020B0604020202020204" pitchFamily="34" charset="0"/>
                <a:cs typeface="Arial" panose="020B0604020202020204" pitchFamily="34" charset="0"/>
              </a:rPr>
              <a:t> getroffen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a:t>
            </a:r>
          </a:p>
        </p:txBody>
      </p:sp>
      <p:sp>
        <p:nvSpPr>
          <p:cNvPr id="53" name="Rechteck 52">
            <a:extLst>
              <a:ext uri="{FF2B5EF4-FFF2-40B4-BE49-F238E27FC236}">
                <a16:creationId xmlns:a16="http://schemas.microsoft.com/office/drawing/2014/main" id="{714561DD-DEE4-F44B-98CC-E714A747E23D}"/>
              </a:ext>
            </a:extLst>
          </p:cNvPr>
          <p:cNvSpPr/>
          <p:nvPr/>
        </p:nvSpPr>
        <p:spPr bwMode="auto">
          <a:xfrm>
            <a:off x="13759389" y="6667760"/>
            <a:ext cx="6257384" cy="539083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Zur </a:t>
            </a:r>
            <a:r>
              <a:rPr lang="de-AT" sz="1600" u="sng" dirty="0">
                <a:latin typeface="Arial" panose="020B0604020202020204" pitchFamily="34" charset="0"/>
                <a:cs typeface="Arial" panose="020B0604020202020204" pitchFamily="34" charset="0"/>
              </a:rPr>
              <a:t>quantitativen Evaluierung</a:t>
            </a:r>
            <a:r>
              <a:rPr lang="de-AT" sz="1600" dirty="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dirty="0">
                <a:latin typeface="Arial" panose="020B0604020202020204" pitchFamily="34" charset="0"/>
                <a:cs typeface="Arial" panose="020B0604020202020204" pitchFamily="34" charset="0"/>
              </a:rPr>
              <a:t>Ergänzend wurde eine </a:t>
            </a:r>
            <a:r>
              <a:rPr lang="de-AT" sz="1600" u="sng" dirty="0">
                <a:latin typeface="Arial" panose="020B0604020202020204" pitchFamily="34" charset="0"/>
                <a:cs typeface="Arial" panose="020B0604020202020204" pitchFamily="34" charset="0"/>
              </a:rPr>
              <a:t>qualitative Evaluierung</a:t>
            </a:r>
            <a:r>
              <a:rPr lang="de-AT" sz="1600" dirty="0">
                <a:latin typeface="Arial" panose="020B0604020202020204" pitchFamily="34" charset="0"/>
                <a:cs typeface="Arial" panose="020B0604020202020204" pitchFamily="34" charset="0"/>
              </a:rPr>
              <a:t> in Form von Interviews durchgeführt. Interviewt wurden dabei eine Entwicklerin, der </a:t>
            </a:r>
            <a:r>
              <a:rPr lang="de-AT" sz="1600" dirty="0" err="1">
                <a:latin typeface="Arial" panose="020B0604020202020204" pitchFamily="34" charset="0"/>
                <a:cs typeface="Arial" panose="020B0604020202020204" pitchFamily="34" charset="0"/>
              </a:rPr>
              <a:t>Product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Owner</a:t>
            </a:r>
            <a:r>
              <a:rPr lang="de-AT" sz="1600" dirty="0">
                <a:latin typeface="Arial" panose="020B0604020202020204" pitchFamily="34" charset="0"/>
                <a:cs typeface="Arial" panose="020B0604020202020204" pitchFamily="34" charset="0"/>
              </a:rPr>
              <a:t> und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Master. Auffallend dabei war, dass jeder </a:t>
            </a:r>
            <a:r>
              <a:rPr lang="de-AT" sz="1600">
                <a:latin typeface="Arial" panose="020B0604020202020204" pitchFamily="34" charset="0"/>
                <a:cs typeface="Arial" panose="020B0604020202020204" pitchFamily="34" charset="0"/>
              </a:rPr>
              <a:t>der Drei </a:t>
            </a:r>
            <a:r>
              <a:rPr lang="de-AT" sz="1600" dirty="0">
                <a:latin typeface="Arial" panose="020B0604020202020204" pitchFamily="34" charset="0"/>
                <a:cs typeface="Arial" panose="020B0604020202020204" pitchFamily="34" charset="0"/>
              </a:rPr>
              <a:t>das Dashboard bereits für seine Zwecke zu nutzen wusste. </a:t>
            </a:r>
            <a:r>
              <a:rPr lang="de-AT" sz="1600" dirty="0" err="1">
                <a:latin typeface="Arial" panose="020B0604020202020204" pitchFamily="34" charset="0"/>
                <a:cs typeface="Arial" panose="020B0604020202020204" pitchFamily="34" charset="0"/>
              </a:rPr>
              <a:t>Während</a:t>
            </a:r>
            <a:r>
              <a:rPr lang="de-AT" sz="1600" dirty="0">
                <a:latin typeface="Arial" panose="020B0604020202020204" pitchFamily="34" charset="0"/>
                <a:cs typeface="Arial" panose="020B0604020202020204" pitchFamily="34" charset="0"/>
              </a:rPr>
              <a:t> der </a:t>
            </a:r>
            <a:r>
              <a:rPr lang="de-AT" sz="1600" dirty="0" err="1">
                <a:latin typeface="Arial" panose="020B0604020202020204" pitchFamily="34" charset="0"/>
                <a:cs typeface="Arial" panose="020B0604020202020204" pitchFamily="34" charset="0"/>
              </a:rPr>
              <a:t>Product-Owner</a:t>
            </a:r>
            <a:r>
              <a:rPr lang="de-AT" sz="1600" dirty="0">
                <a:latin typeface="Arial" panose="020B0604020202020204" pitchFamily="34" charset="0"/>
                <a:cs typeface="Arial" panose="020B0604020202020204" pitchFamily="34" charset="0"/>
              </a:rPr>
              <a:t> das Dashboard mehr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Werbezwecke genutzt hat, um andere Abteilungen auf die </a:t>
            </a:r>
            <a:r>
              <a:rPr lang="de-AT" sz="1600" dirty="0" err="1">
                <a:latin typeface="Arial" panose="020B0604020202020204" pitchFamily="34" charset="0"/>
                <a:cs typeface="Arial" panose="020B0604020202020204" pitchFamily="34" charset="0"/>
              </a:rPr>
              <a:t>Möglichkeit</a:t>
            </a:r>
            <a:r>
              <a:rPr lang="de-AT" sz="1600" dirty="0">
                <a:latin typeface="Arial" panose="020B0604020202020204" pitchFamily="34" charset="0"/>
                <a:cs typeface="Arial" panose="020B0604020202020204" pitchFamily="34" charset="0"/>
              </a:rPr>
              <a:t> von Metriken aufmerksam zu machen, hat es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-Master eher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50" name="Rechteck 49">
            <a:extLst>
              <a:ext uri="{FF2B5EF4-FFF2-40B4-BE49-F238E27FC236}">
                <a16:creationId xmlns:a16="http://schemas.microsoft.com/office/drawing/2014/main" id="{7C168356-9DA2-824E-B632-1DC14C604B01}"/>
              </a:ext>
            </a:extLst>
          </p:cNvPr>
          <p:cNvSpPr/>
          <p:nvPr/>
        </p:nvSpPr>
        <p:spPr bwMode="auto">
          <a:xfrm>
            <a:off x="1672030" y="16076075"/>
            <a:ext cx="6257384" cy="561013"/>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Umsetzung</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1" name="Rechteck 50">
            <a:extLst>
              <a:ext uri="{FF2B5EF4-FFF2-40B4-BE49-F238E27FC236}">
                <a16:creationId xmlns:a16="http://schemas.microsoft.com/office/drawing/2014/main" id="{65917D4E-EA22-3B4E-8DE7-4A8A288A27C9}"/>
              </a:ext>
            </a:extLst>
          </p:cNvPr>
          <p:cNvSpPr/>
          <p:nvPr/>
        </p:nvSpPr>
        <p:spPr bwMode="auto">
          <a:xfrm>
            <a:off x="1672029" y="16637088"/>
            <a:ext cx="6257385" cy="19836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es die Systeme </a:t>
            </a:r>
            <a:r>
              <a:rPr lang="de-AT" sz="1600" dirty="0" err="1">
                <a:latin typeface="Arial" panose="020B0604020202020204" pitchFamily="34" charset="0"/>
                <a:cs typeface="Arial" panose="020B0604020202020204" pitchFamily="34" charset="0"/>
              </a:rPr>
              <a:t>Jira</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Bitbucket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SonarQube</a:t>
            </a:r>
            <a:r>
              <a:rPr lang="de-AT" sz="1600" dirty="0">
                <a:latin typeface="Arial" panose="020B0604020202020204" pitchFamily="34" charset="0"/>
                <a:cs typeface="Arial" panose="020B0604020202020204" pitchFamily="34" charset="0"/>
              </a:rPr>
              <a:t> und zur Speicherung und Visualisierung diente ein </a:t>
            </a:r>
            <a:r>
              <a:rPr lang="de-AT" sz="1600" dirty="0" err="1">
                <a:latin typeface="Arial" panose="020B0604020202020204" pitchFamily="34" charset="0"/>
                <a:cs typeface="Arial" panose="020B0604020202020204" pitchFamily="34" charset="0"/>
              </a:rPr>
              <a:t>Elastic</a:t>
            </a:r>
            <a:r>
              <a:rPr lang="de-AT" sz="1600" dirty="0">
                <a:latin typeface="Arial" panose="020B0604020202020204" pitchFamily="34" charset="0"/>
                <a:cs typeface="Arial" panose="020B0604020202020204" pitchFamily="34" charset="0"/>
              </a:rPr>
              <a:t> Stack.</a:t>
            </a:r>
          </a:p>
        </p:txBody>
      </p:sp>
      <p:sp>
        <p:nvSpPr>
          <p:cNvPr id="44" name="Rechteck 43">
            <a:extLst>
              <a:ext uri="{FF2B5EF4-FFF2-40B4-BE49-F238E27FC236}">
                <a16:creationId xmlns:a16="http://schemas.microsoft.com/office/drawing/2014/main" id="{E4CE7653-9336-4E4A-B609-BA64C3F7DDBE}"/>
              </a:ext>
            </a:extLst>
          </p:cNvPr>
          <p:cNvSpPr/>
          <p:nvPr/>
        </p:nvSpPr>
        <p:spPr bwMode="auto">
          <a:xfrm>
            <a:off x="1662963" y="10329070"/>
            <a:ext cx="6257384" cy="54369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Vorgehensweise</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2437310"/>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4"/>
          <a:stretch>
            <a:fillRect/>
          </a:stretch>
        </p:blipFill>
        <p:spPr>
          <a:xfrm>
            <a:off x="5128799" y="22815574"/>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109718"/>
            <a:ext cx="6257384" cy="54369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grpSp>
        <p:nvGrpSpPr>
          <p:cNvPr id="9" name="Gruppieren 8">
            <a:extLst>
              <a:ext uri="{FF2B5EF4-FFF2-40B4-BE49-F238E27FC236}">
                <a16:creationId xmlns:a16="http://schemas.microsoft.com/office/drawing/2014/main" id="{EED8FCC8-185B-384B-9C58-E691C9EE668C}"/>
              </a:ext>
            </a:extLst>
          </p:cNvPr>
          <p:cNvGrpSpPr/>
          <p:nvPr/>
        </p:nvGrpSpPr>
        <p:grpSpPr>
          <a:xfrm>
            <a:off x="8433470" y="6109718"/>
            <a:ext cx="4824536" cy="5220740"/>
            <a:chOff x="8433470" y="6426870"/>
            <a:chExt cx="4824536" cy="5220740"/>
          </a:xfrm>
        </p:grpSpPr>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5"/>
            <a:stretch>
              <a:fillRect/>
            </a:stretch>
          </p:blipFill>
          <p:spPr>
            <a:xfrm>
              <a:off x="8433470" y="6426870"/>
              <a:ext cx="4824536" cy="4495388"/>
            </a:xfrm>
            <a:prstGeom prst="rect">
              <a:avLst/>
            </a:prstGeom>
          </p:spPr>
        </p:pic>
        <p:sp>
          <p:nvSpPr>
            <p:cNvPr id="25" name="Textfeld 24">
              <a:extLst>
                <a:ext uri="{FF2B5EF4-FFF2-40B4-BE49-F238E27FC236}">
                  <a16:creationId xmlns:a16="http://schemas.microsoft.com/office/drawing/2014/main" id="{D40FCE55-0142-4E4C-A0C3-FA9FC98F28E9}"/>
                </a:ext>
              </a:extLst>
            </p:cNvPr>
            <p:cNvSpPr txBox="1"/>
            <p:nvPr/>
          </p:nvSpPr>
          <p:spPr>
            <a:xfrm>
              <a:off x="8819811" y="11062835"/>
              <a:ext cx="4051854"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Langzeit-Metriken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10" name="Gruppieren 9">
            <a:extLst>
              <a:ext uri="{FF2B5EF4-FFF2-40B4-BE49-F238E27FC236}">
                <a16:creationId xmlns:a16="http://schemas.microsoft.com/office/drawing/2014/main" id="{7B585D4F-78FF-394F-9B2F-7D80FF0760E7}"/>
              </a:ext>
            </a:extLst>
          </p:cNvPr>
          <p:cNvGrpSpPr/>
          <p:nvPr/>
        </p:nvGrpSpPr>
        <p:grpSpPr>
          <a:xfrm>
            <a:off x="8439860" y="12489310"/>
            <a:ext cx="4818146" cy="5252060"/>
            <a:chOff x="8439860" y="12603673"/>
            <a:chExt cx="4818146" cy="5252060"/>
          </a:xfrm>
        </p:grpSpPr>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6"/>
            <a:stretch>
              <a:fillRect/>
            </a:stretch>
          </p:blipFill>
          <p:spPr>
            <a:xfrm>
              <a:off x="8439860" y="12603673"/>
              <a:ext cx="4818146" cy="4495357"/>
            </a:xfrm>
            <a:prstGeom prst="rect">
              <a:avLst/>
            </a:prstGeom>
          </p:spPr>
        </p:pic>
        <p:sp>
          <p:nvSpPr>
            <p:cNvPr id="45" name="Textfeld 44">
              <a:extLst>
                <a:ext uri="{FF2B5EF4-FFF2-40B4-BE49-F238E27FC236}">
                  <a16:creationId xmlns:a16="http://schemas.microsoft.com/office/drawing/2014/main" id="{D0753500-9659-D541-BF55-D63ACD6ED2F5}"/>
                </a:ext>
              </a:extLst>
            </p:cNvPr>
            <p:cNvSpPr txBox="1"/>
            <p:nvPr/>
          </p:nvSpPr>
          <p:spPr>
            <a:xfrm>
              <a:off x="9007488" y="17270958"/>
              <a:ext cx="3850419"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Kurzzeit-Metriken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43" name="Gruppieren 42">
            <a:extLst>
              <a:ext uri="{FF2B5EF4-FFF2-40B4-BE49-F238E27FC236}">
                <a16:creationId xmlns:a16="http://schemas.microsoft.com/office/drawing/2014/main" id="{9652E12F-5AB1-F142-A9AC-E062604FF847}"/>
              </a:ext>
            </a:extLst>
          </p:cNvPr>
          <p:cNvGrpSpPr/>
          <p:nvPr/>
        </p:nvGrpSpPr>
        <p:grpSpPr>
          <a:xfrm>
            <a:off x="1816431" y="22815574"/>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150774" y="23603188"/>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909102" y="25614950"/>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
        <p:nvSpPr>
          <p:cNvPr id="7" name="Rechteck 6">
            <a:extLst>
              <a:ext uri="{FF2B5EF4-FFF2-40B4-BE49-F238E27FC236}">
                <a16:creationId xmlns:a16="http://schemas.microsoft.com/office/drawing/2014/main" id="{5F566B21-DD57-F740-80D8-DC4865BCE13B}"/>
              </a:ext>
            </a:extLst>
          </p:cNvPr>
          <p:cNvSpPr/>
          <p:nvPr/>
        </p:nvSpPr>
        <p:spPr bwMode="auto">
          <a:xfrm>
            <a:off x="1672030" y="6651500"/>
            <a:ext cx="6257384" cy="321997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dirty="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dirty="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dirty="0">
                <a:latin typeface="Arial" panose="020B0604020202020204" pitchFamily="34" charset="0"/>
                <a:cs typeface="Arial" panose="020B0604020202020204" pitchFamily="34" charset="0"/>
              </a:rPr>
              <a:t>Anpassung“ </a:t>
            </a:r>
            <a:r>
              <a:rPr lang="de-AT" sz="1600" baseline="30000" dirty="0">
                <a:latin typeface="Arial" panose="020B0604020202020204" pitchFamily="34" charset="0"/>
                <a:cs typeface="Arial" panose="020B0604020202020204" pitchFamily="34" charset="0"/>
              </a:rPr>
              <a:t>1</a:t>
            </a:r>
          </a:p>
          <a:p>
            <a:pPr algn="l"/>
            <a:endParaRPr lang="de-AT" sz="800"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Ziel dieser Arbeit war es, Metriken zu ermitteln, die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im Entwicklungsprozess oder im Softwareprodukt quantitativ abbilden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und somit der Forderung nach Überprüfung gerecht werden.</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49" name="Rechteck 48">
            <a:extLst>
              <a:ext uri="{FF2B5EF4-FFF2-40B4-BE49-F238E27FC236}">
                <a16:creationId xmlns:a16="http://schemas.microsoft.com/office/drawing/2014/main" id="{CFB03BC8-38D8-EF47-AE47-B441BBDC3BDA}"/>
              </a:ext>
            </a:extLst>
          </p:cNvPr>
          <p:cNvSpPr/>
          <p:nvPr/>
        </p:nvSpPr>
        <p:spPr bwMode="auto">
          <a:xfrm>
            <a:off x="1662962" y="10872765"/>
            <a:ext cx="6257385" cy="47607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Es wurde eine Fallstudie, wie in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beschrieben, mit einem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Team durchgeführt und dabei in folgenden Schritten vorgegangen:</a:t>
            </a:r>
          </a:p>
          <a:p>
            <a:pPr algn="l"/>
            <a:endParaRPr lang="de-AT" sz="1200" dirty="0">
              <a:latin typeface="Arial" panose="020B0604020202020204" pitchFamily="34" charset="0"/>
              <a:cs typeface="Arial" panose="020B0604020202020204" pitchFamily="34" charset="0"/>
            </a:endParaRPr>
          </a:p>
          <a:p>
            <a:pPr marL="342900" indent="-342900" algn="l">
              <a:buFont typeface="+mj-lt"/>
              <a:buAutoNum type="arabicPeriod"/>
            </a:pPr>
            <a:r>
              <a:rPr lang="de-AT" sz="1600" dirty="0">
                <a:latin typeface="Arial" panose="020B0604020202020204" pitchFamily="34" charset="0"/>
                <a:cs typeface="Arial" panose="020B0604020202020204" pitchFamily="34" charset="0"/>
              </a:rPr>
              <a:t>Metriken ermitteln</a:t>
            </a:r>
          </a:p>
          <a:p>
            <a:pPr lvl="1" algn="l"/>
            <a:r>
              <a:rPr lang="de-AT" sz="1600" dirty="0">
                <a:latin typeface="Arial" panose="020B0604020202020204" pitchFamily="34" charset="0"/>
                <a:cs typeface="Arial" panose="020B0604020202020204" pitchFamily="34" charset="0"/>
              </a:rPr>
              <a:t>Die Metriken wurden über die sogenannte GQM (Goal-</a:t>
            </a:r>
            <a:r>
              <a:rPr lang="de-AT" sz="1600" dirty="0" err="1">
                <a:latin typeface="Arial" panose="020B0604020202020204" pitchFamily="34" charset="0"/>
                <a:cs typeface="Arial" panose="020B0604020202020204" pitchFamily="34" charset="0"/>
              </a:rPr>
              <a:t>Question</a:t>
            </a:r>
            <a:r>
              <a:rPr lang="de-AT" sz="1600" dirty="0">
                <a:latin typeface="Arial" panose="020B0604020202020204" pitchFamily="34" charset="0"/>
                <a:cs typeface="Arial" panose="020B0604020202020204" pitchFamily="34" charset="0"/>
              </a:rPr>
              <a:t>-</a:t>
            </a:r>
            <a:r>
              <a:rPr lang="de-AT" sz="1600" dirty="0" err="1">
                <a:latin typeface="Arial" panose="020B0604020202020204" pitchFamily="34" charset="0"/>
                <a:cs typeface="Arial" panose="020B0604020202020204" pitchFamily="34" charset="0"/>
              </a:rPr>
              <a:t>Metric</a:t>
            </a:r>
            <a:r>
              <a:rPr lang="de-AT" sz="1600" dirty="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dirty="0">
                <a:latin typeface="Arial" panose="020B0604020202020204" pitchFamily="34" charset="0"/>
                <a:cs typeface="Arial" panose="020B0604020202020204" pitchFamily="34" charset="0"/>
              </a:rPr>
              <a:t>Software erstellen</a:t>
            </a:r>
          </a:p>
          <a:p>
            <a:pPr lvl="1" algn="l"/>
            <a:r>
              <a:rPr lang="de-AT" sz="1600" dirty="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dirty="0" err="1">
                <a:latin typeface="Arial" panose="020B0604020202020204" pitchFamily="34" charset="0"/>
                <a:cs typeface="Arial" panose="020B0604020202020204" pitchFamily="34" charset="0"/>
              </a:rPr>
              <a:t>Elastic</a:t>
            </a:r>
            <a:r>
              <a:rPr lang="de-AT" sz="1600" dirty="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dirty="0">
                <a:latin typeface="Arial" panose="020B0604020202020204" pitchFamily="34" charset="0"/>
                <a:cs typeface="Arial" panose="020B0604020202020204" pitchFamily="34" charset="0"/>
              </a:rPr>
              <a:t>Ergebnisse evaluieren</a:t>
            </a:r>
          </a:p>
          <a:p>
            <a:pPr lvl="1" algn="l"/>
            <a:r>
              <a:rPr lang="de-AT" sz="1600" dirty="0">
                <a:latin typeface="Arial" panose="020B0604020202020204" pitchFamily="34" charset="0"/>
                <a:cs typeface="Arial" panose="020B0604020202020204" pitchFamily="34" charset="0"/>
              </a:rPr>
              <a:t>Das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52" name="Rechteck 51">
            <a:extLst>
              <a:ext uri="{FF2B5EF4-FFF2-40B4-BE49-F238E27FC236}">
                <a16:creationId xmlns:a16="http://schemas.microsoft.com/office/drawing/2014/main" id="{A50159FC-2635-8B48-AA6D-E4BD6C0C859E}"/>
              </a:ext>
            </a:extLst>
          </p:cNvPr>
          <p:cNvSpPr/>
          <p:nvPr/>
        </p:nvSpPr>
        <p:spPr bwMode="auto">
          <a:xfrm>
            <a:off x="13759388" y="6110231"/>
            <a:ext cx="6257384" cy="557529"/>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Evaluierung</a:t>
            </a: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5" name="Rechteck 54">
            <a:extLst>
              <a:ext uri="{FF2B5EF4-FFF2-40B4-BE49-F238E27FC236}">
                <a16:creationId xmlns:a16="http://schemas.microsoft.com/office/drawing/2014/main" id="{D36C8883-ABB4-214D-8C2F-13975F3D1158}"/>
              </a:ext>
            </a:extLst>
          </p:cNvPr>
          <p:cNvSpPr/>
          <p:nvPr/>
        </p:nvSpPr>
        <p:spPr bwMode="auto">
          <a:xfrm>
            <a:off x="13749218" y="12489310"/>
            <a:ext cx="6257384" cy="557529"/>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Schlussfolgerungen</a:t>
            </a: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7" name="Rechteck 56">
            <a:extLst>
              <a:ext uri="{FF2B5EF4-FFF2-40B4-BE49-F238E27FC236}">
                <a16:creationId xmlns:a16="http://schemas.microsoft.com/office/drawing/2014/main" id="{38D23FA9-F2D8-7A4A-90BF-73021131A653}"/>
              </a:ext>
            </a:extLst>
          </p:cNvPr>
          <p:cNvSpPr/>
          <p:nvPr/>
        </p:nvSpPr>
        <p:spPr bwMode="auto">
          <a:xfrm>
            <a:off x="1672029" y="19574940"/>
            <a:ext cx="18334574" cy="11952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p:txBody>
      </p:sp>
    </p:spTree>
    <p:extLst>
      <p:ext uri="{BB962C8B-B14F-4D97-AF65-F5344CB8AC3E}">
        <p14:creationId xmlns:p14="http://schemas.microsoft.com/office/powerpoint/2010/main" val="65389612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2211</Words>
  <Characters>0</Characters>
  <Application>Microsoft Macintosh PowerPoint</Application>
  <PresentationFormat>Benutzerdefiniert</PresentationFormat>
  <Lines>0</Lines>
  <Paragraphs>129</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14</vt:i4>
      </vt:variant>
      <vt:variant>
        <vt:lpstr>Folientitel</vt:lpstr>
      </vt:variant>
      <vt:variant>
        <vt:i4>3</vt:i4>
      </vt:variant>
    </vt:vector>
  </HeadingPairs>
  <TitlesOfParts>
    <vt:vector size="22" baseType="lpstr">
      <vt:lpstr>ヒラギノ角ゴ ProN W3</vt:lpstr>
      <vt:lpstr>Arial</vt:lpstr>
      <vt:lpstr>Arial Bold</vt:lpstr>
      <vt:lpstr>Calibri</vt:lpstr>
      <vt:lpstr>Gill Sans</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lpstr>PowerPoint-Präsentation</vt:lpstr>
      <vt:lpstr>PowerPoint-Präsentation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FUNDER Bianca</dc:creator>
  <cp:keywords/>
  <dc:description/>
  <cp:lastModifiedBy>GRIESSER Daniel Ludwig</cp:lastModifiedBy>
  <cp:revision>40</cp:revision>
  <cp:lastPrinted>2018-08-12T13:38:14Z</cp:lastPrinted>
  <dcterms:modified xsi:type="dcterms:W3CDTF">2018-08-12T13:39:35Z</dcterms:modified>
</cp:coreProperties>
</file>