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6"/>
  </p:notesMasterIdLst>
  <p:sldIdLst>
    <p:sldId id="257" r:id="rId15"/>
  </p:sldIdLst>
  <p:sldSz cx="21907500" cy="30797500"/>
  <p:notesSz cx="6858000" cy="9144000"/>
  <p:defaultTextStyle>
    <a:defPPr>
      <a:defRPr lang="en-US"/>
    </a:defPPr>
    <a:lvl1pPr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1pPr>
    <a:lvl2pPr marL="4572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2pPr>
    <a:lvl3pPr marL="9144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3pPr>
    <a:lvl4pPr marL="13716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4pPr>
    <a:lvl5pPr marL="18288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5pPr>
    <a:lvl6pPr marL="22860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6pPr>
    <a:lvl7pPr marL="27432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7pPr>
    <a:lvl8pPr marL="32004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8pPr>
    <a:lvl9pPr marL="36576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9pPr>
  </p:defaultTextStyle>
  <p:extLst>
    <p:ext uri="{EFAFB233-063F-42B5-8137-9DF3F51BA10A}">
      <p15:sldGuideLst xmlns:p15="http://schemas.microsoft.com/office/powerpoint/2012/main">
        <p15:guide id="1" orient="horz" pos="18191">
          <p15:clr>
            <a:srgbClr val="A4A3A4"/>
          </p15:clr>
        </p15:guide>
        <p15:guide id="2" pos="69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IESSER Daniel Ludwig" initials="GDL" lastIdx="2" clrIdx="0">
    <p:extLst>
      <p:ext uri="{19B8F6BF-5375-455C-9EA6-DF929625EA0E}">
        <p15:presenceInfo xmlns:p15="http://schemas.microsoft.com/office/powerpoint/2012/main" userId="d821483d-4b1f-43ab-8ebb-f81c373aa4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9"/>
    <p:restoredTop sz="94674"/>
  </p:normalViewPr>
  <p:slideViewPr>
    <p:cSldViewPr>
      <p:cViewPr>
        <p:scale>
          <a:sx n="98" d="100"/>
          <a:sy n="98" d="100"/>
        </p:scale>
        <p:origin x="-1624" y="-12032"/>
      </p:cViewPr>
      <p:guideLst>
        <p:guide orient="horz" pos="18191"/>
        <p:guide pos="69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42800-AB88-E34D-9A89-DF34977E98D8}" type="datetimeFigureOut">
              <a:rPr lang="de-DE"/>
              <a:t>12.08.18</a:t>
            </a:fld>
            <a:endParaRPr lang="en-US"/>
          </a:p>
        </p:txBody>
      </p:sp>
      <p:sp>
        <p:nvSpPr>
          <p:cNvPr id="4" name="Slide Image Placeholder 3"/>
          <p:cNvSpPr>
            <a:spLocks noGrp="1" noRot="1" noChangeAspect="1"/>
          </p:cNvSpPr>
          <p:nvPr>
            <p:ph type="sldImg" idx="2"/>
          </p:nvPr>
        </p:nvSpPr>
        <p:spPr>
          <a:xfrm>
            <a:off x="2209800" y="685800"/>
            <a:ext cx="2438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496B3-F529-9649-B0D2-2DD02A31CA2E}" type="slidenum">
              <a:rPr/>
              <a:t>‹Nr.›</a:t>
            </a:fld>
            <a:endParaRPr lang="en-US"/>
          </a:p>
        </p:txBody>
      </p:sp>
    </p:spTree>
    <p:extLst>
      <p:ext uri="{BB962C8B-B14F-4D97-AF65-F5344CB8AC3E}">
        <p14:creationId xmlns:p14="http://schemas.microsoft.com/office/powerpoint/2010/main" val="14382585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5168900"/>
            <a:ext cx="4406900" cy="142748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5168900"/>
            <a:ext cx="13068300" cy="142748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6277887"/>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62778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30937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65100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63825" y="800100"/>
            <a:ext cx="4410075"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77825"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0324762"/>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213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5550812"/>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5550812"/>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800100"/>
            <a:ext cx="4929187" cy="26711275"/>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800100"/>
            <a:ext cx="14635163" cy="26711275"/>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133600" y="15875000"/>
            <a:ext cx="17627600" cy="3568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1027" name="Rectangle 2"/>
          <p:cNvSpPr>
            <a:spLocks noGrp="1" noChangeArrowheads="1"/>
          </p:cNvSpPr>
          <p:nvPr>
            <p:ph type="title"/>
          </p:nvPr>
        </p:nvSpPr>
        <p:spPr bwMode="auto">
          <a:xfrm>
            <a:off x="2133600" y="5168900"/>
            <a:ext cx="17627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23907"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619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48483" name="Rectangle 2"/>
          <p:cNvSpPr>
            <a:spLocks noGrp="1" noChangeArrowheads="1"/>
          </p:cNvSpPr>
          <p:nvPr>
            <p:ph type="body" idx="1"/>
          </p:nvPr>
        </p:nvSpPr>
        <p:spPr bwMode="auto">
          <a:xfrm>
            <a:off x="13093700" y="8737600"/>
            <a:ext cx="66802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60771"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31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2133600" y="9385300"/>
            <a:ext cx="17627600" cy="120269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body" idx="1"/>
          </p:nvPr>
        </p:nvSpPr>
        <p:spPr bwMode="auto">
          <a:xfrm>
            <a:off x="2133600" y="4013200"/>
            <a:ext cx="17627600" cy="22771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74755"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87043"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1.jpeg"/><Relationship Id="rId7" Type="http://schemas.openxmlformats.org/officeDocument/2006/relationships/image" Target="../media/image6.tif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8000" y="27640110"/>
            <a:ext cx="21646950" cy="3024336"/>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200" b="0" i="0" u="none" strike="noStrike" cap="none" normalizeH="0" baseline="0" dirty="0">
              <a:ln>
                <a:noFill/>
              </a:ln>
              <a:solidFill>
                <a:srgbClr val="000000"/>
              </a:solidFill>
              <a:effectLst/>
              <a:latin typeface="Gill Sans" pitchFamily="-109" charset="0"/>
              <a:ea typeface="ヒラギノ角ゴ ProN W3" charset="-128"/>
              <a:cs typeface="ヒラギノ角ゴ ProN W3" charset="-128"/>
              <a:sym typeface="Gill Sans" pitchFamily="-109" charset="0"/>
            </a:endParaRPr>
          </a:p>
        </p:txBody>
      </p:sp>
      <p:sp>
        <p:nvSpPr>
          <p:cNvPr id="173059" name="Rectangle 2"/>
          <p:cNvSpPr>
            <a:spLocks/>
          </p:cNvSpPr>
          <p:nvPr/>
        </p:nvSpPr>
        <p:spPr bwMode="auto">
          <a:xfrm>
            <a:off x="1672030" y="3085382"/>
            <a:ext cx="10998200" cy="1816100"/>
          </a:xfrm>
          <a:prstGeom prst="rect">
            <a:avLst/>
          </a:prstGeom>
          <a:noFill/>
          <a:ln w="12700">
            <a:noFill/>
            <a:miter lim="800000"/>
            <a:headEnd/>
            <a:tailEnd/>
          </a:ln>
        </p:spPr>
        <p:txBody>
          <a:bodyPr lIns="0" tIns="0" rIns="0" bIns="0"/>
          <a:lstStyle/>
          <a:p>
            <a:pPr algn="l">
              <a:lnSpc>
                <a:spcPct val="110000"/>
              </a:lnSpc>
            </a:pPr>
            <a:r>
              <a:rPr lang="en-US" sz="5600" dirty="0">
                <a:solidFill>
                  <a:schemeClr val="tx1"/>
                </a:solidFill>
                <a:latin typeface="Arial Bold" charset="0"/>
                <a:sym typeface="Arial Bold" charset="0"/>
              </a:rPr>
              <a:t>Agile </a:t>
            </a:r>
            <a:r>
              <a:rPr lang="en-US" sz="5600" dirty="0" err="1">
                <a:solidFill>
                  <a:schemeClr val="tx1"/>
                </a:solidFill>
                <a:latin typeface="Arial Bold" charset="0"/>
                <a:sym typeface="Arial Bold" charset="0"/>
              </a:rPr>
              <a:t>Metriken</a:t>
            </a:r>
            <a:endParaRPr lang="en-US" sz="5600" dirty="0">
              <a:solidFill>
                <a:schemeClr val="tx1"/>
              </a:solidFill>
              <a:latin typeface="Arial Bold" charset="0"/>
              <a:sym typeface="Arial Bold" charset="0"/>
            </a:endParaRPr>
          </a:p>
          <a:p>
            <a:pPr algn="l">
              <a:lnSpc>
                <a:spcPct val="120000"/>
              </a:lnSpc>
            </a:pPr>
            <a:r>
              <a:rPr lang="en-US" sz="4500" dirty="0" err="1">
                <a:solidFill>
                  <a:schemeClr val="tx1"/>
                </a:solidFill>
                <a:latin typeface="Arial" charset="0"/>
                <a:cs typeface="Arial" charset="0"/>
                <a:sym typeface="Arial" charset="0"/>
              </a:rPr>
              <a:t>Qualitätssicherung</a:t>
            </a:r>
            <a:r>
              <a:rPr lang="en-US" sz="4500" dirty="0">
                <a:solidFill>
                  <a:schemeClr val="tx1"/>
                </a:solidFill>
                <a:latin typeface="Arial" charset="0"/>
                <a:cs typeface="Arial" charset="0"/>
                <a:sym typeface="Arial" charset="0"/>
              </a:rPr>
              <a:t> in </a:t>
            </a:r>
            <a:r>
              <a:rPr lang="en-US" sz="4500" dirty="0" err="1">
                <a:solidFill>
                  <a:schemeClr val="tx1"/>
                </a:solidFill>
                <a:latin typeface="Arial" charset="0"/>
                <a:cs typeface="Arial" charset="0"/>
                <a:sym typeface="Arial" charset="0"/>
              </a:rPr>
              <a:t>agilen</a:t>
            </a:r>
            <a:r>
              <a:rPr lang="en-US" sz="4500" dirty="0">
                <a:solidFill>
                  <a:schemeClr val="tx1"/>
                </a:solidFill>
                <a:latin typeface="Arial" charset="0"/>
                <a:cs typeface="Arial" charset="0"/>
                <a:sym typeface="Arial" charset="0"/>
              </a:rPr>
              <a:t> Teams</a:t>
            </a: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a:solidFill>
                  <a:schemeClr val="bg1"/>
                </a:solidFill>
                <a:latin typeface="Arial"/>
                <a:cs typeface="Arial"/>
                <a:sym typeface="Arial Bold" charset="0"/>
              </a:rPr>
              <a:t>Master </a:t>
            </a:r>
          </a:p>
          <a:p>
            <a:pPr algn="l">
              <a:lnSpc>
                <a:spcPts val="2800"/>
              </a:lnSpc>
            </a:pPr>
            <a:r>
              <a:rPr lang="en-US" sz="2000" b="1" err="1">
                <a:solidFill>
                  <a:schemeClr val="bg1"/>
                </a:solidFill>
                <a:latin typeface="Arial"/>
                <a:sym typeface="Arial Bold" charset="0"/>
              </a:rPr>
              <a:t>Informatik</a:t>
            </a:r>
            <a:endParaRPr lang="en-US" sz="2000" b="1">
              <a:solidFill>
                <a:schemeClr val="bg1"/>
              </a:solidFill>
              <a:latin typeface="Arial"/>
              <a:sym typeface="Arial Bold" charset="0"/>
            </a:endParaRPr>
          </a:p>
          <a:p>
            <a:pPr algn="l">
              <a:lnSpc>
                <a:spcPts val="2600"/>
              </a:lnSpc>
            </a:pPr>
            <a:r>
              <a:rPr lang="en-US" sz="2000" b="1">
                <a:solidFill>
                  <a:schemeClr val="bg1"/>
                </a:solidFill>
                <a:latin typeface="Arial"/>
                <a:cs typeface="Arial" charset="0"/>
                <a:sym typeface="Arial" charset="0"/>
              </a:rPr>
              <a:t>2018</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err="1">
                <a:solidFill>
                  <a:schemeClr val="bg1"/>
                </a:solidFill>
                <a:latin typeface="Arial Bold" charset="0"/>
                <a:sym typeface="Arial Bold" charset="0"/>
              </a:rPr>
              <a:t>Studierender</a:t>
            </a:r>
            <a:endParaRPr lang="en-US" sz="2000">
              <a:solidFill>
                <a:schemeClr val="bg1"/>
              </a:solidFill>
              <a:latin typeface="Arial Bold" charset="0"/>
              <a:sym typeface="Arial Bold" charset="0"/>
            </a:endParaRPr>
          </a:p>
          <a:p>
            <a:pPr algn="l">
              <a:lnSpc>
                <a:spcPts val="2800"/>
              </a:lnSpc>
            </a:pPr>
            <a:r>
              <a:rPr lang="en-US" sz="2000" b="1">
                <a:solidFill>
                  <a:schemeClr val="bg1"/>
                </a:solidFill>
                <a:latin typeface="Arial" charset="0"/>
                <a:cs typeface="Arial" charset="0"/>
                <a:sym typeface="Arial" charset="0"/>
              </a:rPr>
              <a:t>Daniel </a:t>
            </a:r>
            <a:r>
              <a:rPr lang="en-US" sz="2000" b="1" err="1">
                <a:solidFill>
                  <a:schemeClr val="bg1"/>
                </a:solidFill>
                <a:latin typeface="Arial" charset="0"/>
                <a:cs typeface="Arial" charset="0"/>
                <a:sym typeface="Arial" charset="0"/>
              </a:rPr>
              <a:t>Grießer</a:t>
            </a:r>
            <a:endParaRPr lang="en-US" sz="2000" b="1">
              <a:solidFill>
                <a:schemeClr val="bg1"/>
              </a:solidFill>
              <a:latin typeface="Arial" charset="0"/>
              <a:cs typeface="Arial" charset="0"/>
              <a:sym typeface="Arial" charset="0"/>
            </a:endParaRP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err="1">
                <a:solidFill>
                  <a:schemeClr val="bg1"/>
                </a:solidFill>
                <a:latin typeface="Arial Bold" charset="0"/>
                <a:sym typeface="Arial Bold" charset="0"/>
              </a:rPr>
              <a:t>Betreuende</a:t>
            </a:r>
            <a:r>
              <a:rPr lang="en-US" sz="2000">
                <a:solidFill>
                  <a:schemeClr val="bg1"/>
                </a:solidFill>
                <a:latin typeface="Arial Bold" charset="0"/>
                <a:sym typeface="Arial Bold" charset="0"/>
              </a:rPr>
              <a:t> </a:t>
            </a:r>
            <a:r>
              <a:rPr lang="en-US" sz="2000" err="1">
                <a:solidFill>
                  <a:schemeClr val="bg1"/>
                </a:solidFill>
                <a:latin typeface="Arial Bold" charset="0"/>
                <a:sym typeface="Arial Bold" charset="0"/>
              </a:rPr>
              <a:t>Lehrperson</a:t>
            </a:r>
            <a:r>
              <a:rPr lang="en-US" sz="2000">
                <a:solidFill>
                  <a:schemeClr val="bg1"/>
                </a:solidFill>
                <a:latin typeface="Arial Bold" charset="0"/>
                <a:sym typeface="Arial Bold" charset="0"/>
              </a:rPr>
              <a:t> der FHV</a:t>
            </a:r>
          </a:p>
          <a:p>
            <a:pPr algn="l">
              <a:lnSpc>
                <a:spcPts val="2800"/>
              </a:lnSpc>
            </a:pPr>
            <a:r>
              <a:rPr lang="en-US" sz="2000" b="1">
                <a:solidFill>
                  <a:schemeClr val="bg1"/>
                </a:solidFill>
                <a:latin typeface="Arial" charset="0"/>
                <a:cs typeface="Arial" charset="0"/>
                <a:sym typeface="Arial" charset="0"/>
              </a:rPr>
              <a:t>Michael </a:t>
            </a:r>
            <a:r>
              <a:rPr lang="en-US" sz="2000" b="1" err="1">
                <a:solidFill>
                  <a:schemeClr val="bg1"/>
                </a:solidFill>
                <a:latin typeface="Arial" charset="0"/>
                <a:cs typeface="Arial" charset="0"/>
                <a:sym typeface="Arial" charset="0"/>
              </a:rPr>
              <a:t>Felderer</a:t>
            </a:r>
            <a:endParaRPr lang="en-US" sz="2000" b="1">
              <a:solidFill>
                <a:schemeClr val="bg1"/>
              </a:solidFill>
              <a:latin typeface="Arial" charset="0"/>
              <a:cs typeface="Arial" charset="0"/>
              <a:sym typeface="Arial" charset="0"/>
            </a:endParaRPr>
          </a:p>
        </p:txBody>
      </p:sp>
      <p:sp>
        <p:nvSpPr>
          <p:cNvPr id="173064" name="Rectangle 7"/>
          <p:cNvSpPr>
            <a:spLocks/>
          </p:cNvSpPr>
          <p:nvPr/>
        </p:nvSpPr>
        <p:spPr bwMode="auto">
          <a:xfrm>
            <a:off x="10080000" y="29224286"/>
            <a:ext cx="5029200" cy="673100"/>
          </a:xfrm>
          <a:prstGeom prst="rect">
            <a:avLst/>
          </a:prstGeom>
          <a:noFill/>
          <a:ln w="12700">
            <a:noFill/>
            <a:miter lim="800000"/>
            <a:headEnd/>
            <a:tailEnd/>
          </a:ln>
        </p:spPr>
        <p:txBody>
          <a:bodyPr lIns="0" tIns="0" rIns="0" bIns="0"/>
          <a:lstStyle/>
          <a:p>
            <a:pPr algn="l">
              <a:lnSpc>
                <a:spcPts val="2800"/>
              </a:lnSpc>
            </a:pPr>
            <a:endParaRPr lang="en-US" sz="2000">
              <a:solidFill>
                <a:schemeClr val="bg1"/>
              </a:solidFill>
              <a:latin typeface="Arial Bold" charset="0"/>
              <a:sym typeface="Arial Bold" charset="0"/>
            </a:endParaRPr>
          </a:p>
        </p:txBody>
      </p:sp>
      <p:pic>
        <p:nvPicPr>
          <p:cNvPr id="4" name="Picture 3" descr="Logo A2_negati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342" y="28186499"/>
            <a:ext cx="4800600"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pic>
        <p:nvPicPr>
          <p:cNvPr id="5" name="Grafik 4">
            <a:extLst>
              <a:ext uri="{FF2B5EF4-FFF2-40B4-BE49-F238E27FC236}">
                <a16:creationId xmlns:a16="http://schemas.microsoft.com/office/drawing/2014/main" id="{22E6A6A4-81DF-4847-8208-DB850593ABA9}"/>
              </a:ext>
            </a:extLst>
          </p:cNvPr>
          <p:cNvPicPr>
            <a:picLocks noChangeAspect="1"/>
          </p:cNvPicPr>
          <p:nvPr/>
        </p:nvPicPr>
        <p:blipFill>
          <a:blip r:embed="rId4"/>
          <a:stretch>
            <a:fillRect/>
          </a:stretch>
        </p:blipFill>
        <p:spPr>
          <a:xfrm>
            <a:off x="15115590" y="7218958"/>
            <a:ext cx="5967352" cy="5560237"/>
          </a:xfrm>
          <a:prstGeom prst="rect">
            <a:avLst/>
          </a:prstGeom>
        </p:spPr>
      </p:pic>
      <p:pic>
        <p:nvPicPr>
          <p:cNvPr id="12" name="Grafik 11">
            <a:extLst>
              <a:ext uri="{FF2B5EF4-FFF2-40B4-BE49-F238E27FC236}">
                <a16:creationId xmlns:a16="http://schemas.microsoft.com/office/drawing/2014/main" id="{F0AD8092-0A1B-CD41-9728-BB1DFA2A9EC5}"/>
              </a:ext>
            </a:extLst>
          </p:cNvPr>
          <p:cNvPicPr>
            <a:picLocks noChangeAspect="1"/>
          </p:cNvPicPr>
          <p:nvPr/>
        </p:nvPicPr>
        <p:blipFill>
          <a:blip r:embed="rId5"/>
          <a:stretch>
            <a:fillRect/>
          </a:stretch>
        </p:blipFill>
        <p:spPr>
          <a:xfrm>
            <a:off x="15115590" y="14491766"/>
            <a:ext cx="5973742" cy="5573534"/>
          </a:xfrm>
          <a:prstGeom prst="rect">
            <a:avLst/>
          </a:prstGeom>
        </p:spPr>
      </p:pic>
      <p:pic>
        <p:nvPicPr>
          <p:cNvPr id="14" name="Grafik 13">
            <a:extLst>
              <a:ext uri="{FF2B5EF4-FFF2-40B4-BE49-F238E27FC236}">
                <a16:creationId xmlns:a16="http://schemas.microsoft.com/office/drawing/2014/main" id="{12891B2E-88C8-C34A-A1DF-A88A0ADBD7E2}"/>
              </a:ext>
            </a:extLst>
          </p:cNvPr>
          <p:cNvPicPr>
            <a:picLocks noChangeAspect="1"/>
          </p:cNvPicPr>
          <p:nvPr/>
        </p:nvPicPr>
        <p:blipFill>
          <a:blip r:embed="rId6"/>
          <a:stretch>
            <a:fillRect/>
          </a:stretch>
        </p:blipFill>
        <p:spPr>
          <a:xfrm>
            <a:off x="5259223" y="23396147"/>
            <a:ext cx="11416512" cy="2273729"/>
          </a:xfrm>
          <a:prstGeom prst="rect">
            <a:avLst/>
          </a:prstGeom>
        </p:spPr>
      </p:pic>
      <p:sp>
        <p:nvSpPr>
          <p:cNvPr id="18" name="Rechteck 17">
            <a:extLst>
              <a:ext uri="{FF2B5EF4-FFF2-40B4-BE49-F238E27FC236}">
                <a16:creationId xmlns:a16="http://schemas.microsoft.com/office/drawing/2014/main" id="{1A3F1EEF-BF59-7247-AC6F-9320EC7E6BCB}"/>
              </a:ext>
            </a:extLst>
          </p:cNvPr>
          <p:cNvSpPr/>
          <p:nvPr/>
        </p:nvSpPr>
        <p:spPr bwMode="auto">
          <a:xfrm>
            <a:off x="1672030" y="6426870"/>
            <a:ext cx="6257384" cy="3787304"/>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Zielsetzung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ist eine Implementierung der Theorie des Empirismus, der zufolge Wissen auf Erfahrung beruht und Entscheidungen auf der Grundlage dieses Wissens getroffen werden. Dazu sind drei Voraussetzungen zu schaffen:</a:t>
            </a:r>
          </a:p>
          <a:p>
            <a:pPr marL="457200" indent="-457200" algn="l">
              <a:buFont typeface="+mj-lt"/>
              <a:buAutoNum type="arabicPeriod"/>
            </a:pPr>
            <a:r>
              <a:rPr lang="de-AT" sz="1600">
                <a:latin typeface="Arial" panose="020B0604020202020204" pitchFamily="34" charset="0"/>
                <a:cs typeface="Arial" panose="020B0604020202020204" pitchFamily="34" charset="0"/>
              </a:rPr>
              <a:t>Transparenz</a:t>
            </a:r>
          </a:p>
          <a:p>
            <a:pPr marL="457200" indent="-457200" algn="l">
              <a:buFont typeface="+mj-lt"/>
              <a:buAutoNum type="arabicPeriod"/>
            </a:pPr>
            <a:r>
              <a:rPr lang="de-AT" sz="1600">
                <a:latin typeface="Arial" panose="020B0604020202020204" pitchFamily="34" charset="0"/>
                <a:cs typeface="Arial" panose="020B0604020202020204" pitchFamily="34" charset="0"/>
              </a:rPr>
              <a:t>Überprüfung</a:t>
            </a:r>
          </a:p>
          <a:p>
            <a:pPr marL="457200" indent="-457200" algn="l">
              <a:buFont typeface="+mj-lt"/>
              <a:buAutoNum type="arabicPeriod"/>
            </a:pPr>
            <a:r>
              <a:rPr lang="de-AT" sz="1600">
                <a:latin typeface="Arial" panose="020B0604020202020204" pitchFamily="34" charset="0"/>
                <a:cs typeface="Arial" panose="020B0604020202020204" pitchFamily="34" charset="0"/>
              </a:rPr>
              <a:t>Anpassung“ </a:t>
            </a:r>
            <a:r>
              <a:rPr lang="de-AT" sz="1600" baseline="30000">
                <a:latin typeface="Arial" panose="020B0604020202020204" pitchFamily="34" charset="0"/>
                <a:cs typeface="Arial" panose="020B0604020202020204" pitchFamily="34" charset="0"/>
              </a:rPr>
              <a:t>1</a:t>
            </a:r>
          </a:p>
          <a:p>
            <a:pPr algn="l"/>
            <a:endParaRPr lang="de-AT" sz="800">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Ziel dieser Arbeit war es, Metriken zu ermitteln, die </a:t>
            </a:r>
            <a:r>
              <a:rPr lang="de-AT" sz="1600" err="1">
                <a:latin typeface="Arial" panose="020B0604020202020204" pitchFamily="34" charset="0"/>
                <a:cs typeface="Arial" panose="020B0604020202020204" pitchFamily="34" charset="0"/>
              </a:rPr>
              <a:t>Qualitätsprobleme</a:t>
            </a:r>
            <a:r>
              <a:rPr lang="de-AT" sz="1600">
                <a:latin typeface="Arial" panose="020B0604020202020204" pitchFamily="34" charset="0"/>
                <a:cs typeface="Arial" panose="020B0604020202020204" pitchFamily="34" charset="0"/>
              </a:rPr>
              <a:t> im Entwicklungsprozess oder im Softwareprodukt quantitativ abbilden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und somit der Forderung nach Überprüfung gerecht werden.</a:t>
            </a:r>
          </a:p>
          <a:p>
            <a:pPr algn="l"/>
            <a:endParaRPr lang="de-AT" sz="1600">
              <a:latin typeface="Arial" panose="020B0604020202020204" pitchFamily="34" charset="0"/>
              <a:cs typeface="Arial" panose="020B0604020202020204" pitchFamily="34" charset="0"/>
            </a:endParaRPr>
          </a:p>
        </p:txBody>
      </p:sp>
      <p:sp>
        <p:nvSpPr>
          <p:cNvPr id="37" name="Rechteck 36">
            <a:extLst>
              <a:ext uri="{FF2B5EF4-FFF2-40B4-BE49-F238E27FC236}">
                <a16:creationId xmlns:a16="http://schemas.microsoft.com/office/drawing/2014/main" id="{09EC647D-A010-A041-9292-FD88A6EFD2FF}"/>
              </a:ext>
            </a:extLst>
          </p:cNvPr>
          <p:cNvSpPr/>
          <p:nvPr/>
        </p:nvSpPr>
        <p:spPr bwMode="auto">
          <a:xfrm>
            <a:off x="1672030" y="10646222"/>
            <a:ext cx="6257384" cy="530864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Vorgehensweise</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Fallstudie wie in “Agile </a:t>
            </a:r>
            <a:r>
              <a:rPr lang="de-AT" sz="1600" err="1">
                <a:latin typeface="Arial" panose="020B0604020202020204" pitchFamily="34" charset="0"/>
                <a:cs typeface="Arial" panose="020B0604020202020204" pitchFamily="34" charset="0"/>
              </a:rPr>
              <a:t>Metrics</a:t>
            </a:r>
            <a:r>
              <a:rPr lang="de-AT" sz="1600">
                <a:latin typeface="Arial" panose="020B0604020202020204" pitchFamily="34" charset="0"/>
                <a:cs typeface="Arial" panose="020B0604020202020204" pitchFamily="34" charset="0"/>
              </a:rPr>
              <a:t> In Action“ </a:t>
            </a:r>
            <a:r>
              <a:rPr lang="de-AT" sz="1600" baseline="30000">
                <a:latin typeface="Arial" panose="020B0604020202020204" pitchFamily="34" charset="0"/>
                <a:cs typeface="Arial" panose="020B0604020202020204" pitchFamily="34" charset="0"/>
              </a:rPr>
              <a:t>2</a:t>
            </a:r>
            <a:r>
              <a:rPr lang="de-AT" sz="1600">
                <a:latin typeface="Arial" panose="020B0604020202020204" pitchFamily="34" charset="0"/>
                <a:cs typeface="Arial" panose="020B0604020202020204" pitchFamily="34" charset="0"/>
              </a:rPr>
              <a:t> beschrieben mit einem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durchgeführt und dabei in folgenden Schritten vorgegangen:</a:t>
            </a:r>
          </a:p>
          <a:p>
            <a:pPr algn="l"/>
            <a:endParaRPr lang="de-AT" sz="1200">
              <a:latin typeface="Arial" panose="020B0604020202020204" pitchFamily="34" charset="0"/>
              <a:cs typeface="Arial" panose="020B0604020202020204" pitchFamily="34" charset="0"/>
            </a:endParaRPr>
          </a:p>
          <a:p>
            <a:pPr marL="342900" indent="-342900" algn="l">
              <a:buFont typeface="+mj-lt"/>
              <a:buAutoNum type="arabicPeriod"/>
            </a:pPr>
            <a:r>
              <a:rPr lang="de-AT" sz="1600">
                <a:latin typeface="Arial" panose="020B0604020202020204" pitchFamily="34" charset="0"/>
                <a:cs typeface="Arial" panose="020B0604020202020204" pitchFamily="34" charset="0"/>
              </a:rPr>
              <a:t>Metriken ermitteln</a:t>
            </a:r>
          </a:p>
          <a:p>
            <a:pPr lvl="1" algn="l"/>
            <a:r>
              <a:rPr lang="de-AT" sz="1600">
                <a:latin typeface="Arial" panose="020B0604020202020204" pitchFamily="34" charset="0"/>
                <a:cs typeface="Arial" panose="020B0604020202020204" pitchFamily="34" charset="0"/>
              </a:rPr>
              <a:t>Die Metriken wurden über die sogenannte GQM (Goal-</a:t>
            </a:r>
            <a:r>
              <a:rPr lang="de-AT" sz="1600" err="1">
                <a:latin typeface="Arial" panose="020B0604020202020204" pitchFamily="34" charset="0"/>
                <a:cs typeface="Arial" panose="020B0604020202020204" pitchFamily="34" charset="0"/>
              </a:rPr>
              <a:t>Question</a:t>
            </a:r>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Metric</a:t>
            </a:r>
            <a:r>
              <a:rPr lang="de-AT" sz="1600">
                <a:latin typeface="Arial" panose="020B0604020202020204" pitchFamily="34" charset="0"/>
                <a:cs typeface="Arial" panose="020B0604020202020204" pitchFamily="34" charset="0"/>
              </a:rPr>
              <a:t>)-Methode, bei der die Daten der letzten Sprint Retrospektiven ausgewertet wurden, und ergänzend über eine Umfrage im Team ermittelt.</a:t>
            </a:r>
          </a:p>
          <a:p>
            <a:pPr marL="342900" indent="-342900" algn="l">
              <a:buFont typeface="+mj-lt"/>
              <a:buAutoNum type="arabicPeriod"/>
            </a:pPr>
            <a:r>
              <a:rPr lang="de-AT" sz="1600">
                <a:latin typeface="Arial" panose="020B0604020202020204" pitchFamily="34" charset="0"/>
                <a:cs typeface="Arial" panose="020B0604020202020204" pitchFamily="34" charset="0"/>
              </a:rPr>
              <a:t>Software erstellen</a:t>
            </a:r>
          </a:p>
          <a:p>
            <a:pPr lvl="1" algn="l"/>
            <a:r>
              <a:rPr lang="de-AT" sz="1600">
                <a:latin typeface="Arial" panose="020B0604020202020204" pitchFamily="34" charset="0"/>
                <a:cs typeface="Arial" panose="020B0604020202020204" pitchFamily="34" charset="0"/>
              </a:rPr>
              <a:t>Die im ersten Schritt ermittelten Metriken wurden über eine eigens erstellte Software ermittelt, aufbereitet und in einem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 gespeichert und dargestellt.</a:t>
            </a:r>
          </a:p>
          <a:p>
            <a:pPr marL="342900" indent="-342900" algn="l">
              <a:buFont typeface="+mj-lt"/>
              <a:buAutoNum type="arabicPeriod"/>
            </a:pPr>
            <a:r>
              <a:rPr lang="de-AT" sz="1600">
                <a:latin typeface="Arial" panose="020B0604020202020204" pitchFamily="34" charset="0"/>
                <a:cs typeface="Arial" panose="020B0604020202020204" pitchFamily="34" charset="0"/>
              </a:rPr>
              <a:t>Ergebnisse evaluieren</a:t>
            </a:r>
          </a:p>
          <a:p>
            <a:pPr lvl="1" algn="l"/>
            <a:r>
              <a:rPr lang="de-AT" sz="1600">
                <a:latin typeface="Arial" panose="020B0604020202020204" pitchFamily="34" charset="0"/>
                <a:cs typeface="Arial" panose="020B0604020202020204" pitchFamily="34" charset="0"/>
              </a:rPr>
              <a:t>Das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nutzte diese Metriken über einen Zeitraum von nicht ganz drei Sprints in den Retrospektiven, um eine bessere Einsicht in den Entwicklungsprozess zu bekommen.</a:t>
            </a:r>
          </a:p>
        </p:txBody>
      </p:sp>
      <p:sp>
        <p:nvSpPr>
          <p:cNvPr id="38" name="Rechteck 37">
            <a:extLst>
              <a:ext uri="{FF2B5EF4-FFF2-40B4-BE49-F238E27FC236}">
                <a16:creationId xmlns:a16="http://schemas.microsoft.com/office/drawing/2014/main" id="{59F714EE-5B2D-7743-8F2B-F393C0D8F95F}"/>
              </a:ext>
            </a:extLst>
          </p:cNvPr>
          <p:cNvSpPr/>
          <p:nvPr/>
        </p:nvSpPr>
        <p:spPr bwMode="auto">
          <a:xfrm>
            <a:off x="1672030" y="16387831"/>
            <a:ext cx="6257384" cy="25501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Umsetzung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Java-Software erstellt, die eigenständig betrieben werden kann und Daten von den einzelnen Systemen im Entwicklungsprozess abholen, aufbereiten und als Metriken in einer Datenbank speichern kann. In der Fallstudie waren die Systeme </a:t>
            </a:r>
            <a:r>
              <a:rPr lang="de-AT" sz="1600" err="1">
                <a:latin typeface="Arial" panose="020B0604020202020204" pitchFamily="34" charset="0"/>
                <a:cs typeface="Arial" panose="020B0604020202020204" pitchFamily="34" charset="0"/>
              </a:rPr>
              <a:t>Jira</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Bitbucket</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SonarQube</a:t>
            </a:r>
            <a:r>
              <a:rPr lang="de-AT" sz="1600">
                <a:latin typeface="Arial" panose="020B0604020202020204" pitchFamily="34" charset="0"/>
                <a:cs typeface="Arial" panose="020B0604020202020204" pitchFamily="34" charset="0"/>
              </a:rPr>
              <a:t> und zur Speicherung und Visualisierung diente ein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a:t>
            </a:r>
          </a:p>
        </p:txBody>
      </p:sp>
      <p:sp>
        <p:nvSpPr>
          <p:cNvPr id="39" name="Rechteck 38">
            <a:extLst>
              <a:ext uri="{FF2B5EF4-FFF2-40B4-BE49-F238E27FC236}">
                <a16:creationId xmlns:a16="http://schemas.microsoft.com/office/drawing/2014/main" id="{BB1C5018-D549-634A-B42F-4AF957BFB22F}"/>
              </a:ext>
            </a:extLst>
          </p:cNvPr>
          <p:cNvSpPr/>
          <p:nvPr/>
        </p:nvSpPr>
        <p:spPr bwMode="auto">
          <a:xfrm>
            <a:off x="8393810" y="6436489"/>
            <a:ext cx="6257384" cy="59307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Evaluierung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Zur </a:t>
            </a:r>
            <a:r>
              <a:rPr lang="de-AT" sz="1600" u="sng">
                <a:latin typeface="Arial" panose="020B0604020202020204" pitchFamily="34" charset="0"/>
                <a:cs typeface="Arial" panose="020B0604020202020204" pitchFamily="34" charset="0"/>
              </a:rPr>
              <a:t>quantitativen Evaluierung</a:t>
            </a:r>
            <a:r>
              <a:rPr lang="de-AT" sz="1600">
                <a:latin typeface="Arial" panose="020B0604020202020204" pitchFamily="34" charset="0"/>
                <a:cs typeface="Arial" panose="020B0604020202020204" pitchFamily="34" charset="0"/>
              </a:rPr>
              <a:t> wurden die Metriken beobachtet. Es waren nach diesen drei Sprints bereits Tendenzen erkennbar, ob diese durch das Dashboard eingetreten sind, war in diesem kurzen Zeitraum nicht eindeutig feststellbar. Was aber klar erkennbar war, war die Wahl der Metriken, da durch diese viele Schwachstellen sichtbar gemacht werden konnten.</a:t>
            </a:r>
          </a:p>
          <a:p>
            <a:pPr algn="l"/>
            <a:r>
              <a:rPr lang="de-AT" sz="1600">
                <a:latin typeface="Arial" panose="020B0604020202020204" pitchFamily="34" charset="0"/>
                <a:cs typeface="Arial" panose="020B0604020202020204" pitchFamily="34" charset="0"/>
              </a:rPr>
              <a:t>Ergänzend wurde eine </a:t>
            </a:r>
            <a:r>
              <a:rPr lang="de-AT" sz="1600" u="sng">
                <a:latin typeface="Arial" panose="020B0604020202020204" pitchFamily="34" charset="0"/>
                <a:cs typeface="Arial" panose="020B0604020202020204" pitchFamily="34" charset="0"/>
              </a:rPr>
              <a:t>qualitative Evaluierung</a:t>
            </a:r>
            <a:r>
              <a:rPr lang="de-AT" sz="1600">
                <a:latin typeface="Arial" panose="020B0604020202020204" pitchFamily="34" charset="0"/>
                <a:cs typeface="Arial" panose="020B0604020202020204" pitchFamily="34" charset="0"/>
              </a:rPr>
              <a:t> in Form von Interviews durchgeführt. Interviewt wurden dabei eine Entwicklerin, der </a:t>
            </a:r>
            <a:r>
              <a:rPr lang="de-AT" sz="1600" err="1">
                <a:latin typeface="Arial" panose="020B0604020202020204" pitchFamily="34" charset="0"/>
                <a:cs typeface="Arial" panose="020B0604020202020204" pitchFamily="34" charset="0"/>
              </a:rPr>
              <a:t>Product</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Owner</a:t>
            </a:r>
            <a:r>
              <a:rPr lang="de-AT" sz="1600">
                <a:latin typeface="Arial" panose="020B0604020202020204" pitchFamily="34" charset="0"/>
                <a:cs typeface="Arial" panose="020B0604020202020204" pitchFamily="34" charset="0"/>
              </a:rPr>
              <a:t> und der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Master. Auffallend dabei war, dass jeder der drei das Dashboard bereits für seine Zwecke zu nutzen wusste. </a:t>
            </a:r>
            <a:r>
              <a:rPr lang="de-AT" sz="1600" err="1">
                <a:latin typeface="Arial" panose="020B0604020202020204" pitchFamily="34" charset="0"/>
                <a:cs typeface="Arial" panose="020B0604020202020204" pitchFamily="34" charset="0"/>
              </a:rPr>
              <a:t>Während</a:t>
            </a:r>
            <a:r>
              <a:rPr lang="de-AT" sz="1600">
                <a:latin typeface="Arial" panose="020B0604020202020204" pitchFamily="34" charset="0"/>
                <a:cs typeface="Arial" panose="020B0604020202020204" pitchFamily="34" charset="0"/>
              </a:rPr>
              <a:t> der </a:t>
            </a:r>
            <a:r>
              <a:rPr lang="de-AT" sz="1600" err="1">
                <a:latin typeface="Arial" panose="020B0604020202020204" pitchFamily="34" charset="0"/>
                <a:cs typeface="Arial" panose="020B0604020202020204" pitchFamily="34" charset="0"/>
              </a:rPr>
              <a:t>Product-Owner</a:t>
            </a:r>
            <a:r>
              <a:rPr lang="de-AT" sz="1600">
                <a:latin typeface="Arial" panose="020B0604020202020204" pitchFamily="34" charset="0"/>
                <a:cs typeface="Arial" panose="020B0604020202020204" pitchFamily="34" charset="0"/>
              </a:rPr>
              <a:t> das Dashboard mehr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Werbezwecke genutzt hat, um andere Abteilungen auf die </a:t>
            </a:r>
            <a:r>
              <a:rPr lang="de-AT" sz="1600" err="1">
                <a:latin typeface="Arial" panose="020B0604020202020204" pitchFamily="34" charset="0"/>
                <a:cs typeface="Arial" panose="020B0604020202020204" pitchFamily="34" charset="0"/>
              </a:rPr>
              <a:t>Möglichkeit</a:t>
            </a:r>
            <a:r>
              <a:rPr lang="de-AT" sz="1600">
                <a:latin typeface="Arial" panose="020B0604020202020204" pitchFamily="34" charset="0"/>
                <a:cs typeface="Arial" panose="020B0604020202020204" pitchFamily="34" charset="0"/>
              </a:rPr>
              <a:t> von Metriken aufmerksam zu machen, hat es der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-Master eher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die Langzeit-Sicht des Teams genutzt und seinen Fokus auf die Verbesserung des Prozesses gelegt. Die Entwicklerin wiederum hatte den Fokus auf die kurzfristigen Metriken, wie den Bug Count, um schnell auf Probleme reagieren zu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a:t>
            </a:r>
          </a:p>
          <a:p>
            <a:pPr algn="l"/>
            <a:endParaRPr lang="de-AT" sz="1600">
              <a:latin typeface="Arial" panose="020B0604020202020204" pitchFamily="34" charset="0"/>
              <a:cs typeface="Arial" panose="020B0604020202020204" pitchFamily="34" charset="0"/>
            </a:endParaRPr>
          </a:p>
        </p:txBody>
      </p:sp>
      <p:sp>
        <p:nvSpPr>
          <p:cNvPr id="40" name="Rechteck 39">
            <a:extLst>
              <a:ext uri="{FF2B5EF4-FFF2-40B4-BE49-F238E27FC236}">
                <a16:creationId xmlns:a16="http://schemas.microsoft.com/office/drawing/2014/main" id="{2021293E-B8D7-C64C-81A1-075F59CE3A5D}"/>
              </a:ext>
            </a:extLst>
          </p:cNvPr>
          <p:cNvSpPr/>
          <p:nvPr/>
        </p:nvSpPr>
        <p:spPr bwMode="auto">
          <a:xfrm>
            <a:off x="1679348" y="19370901"/>
            <a:ext cx="12971846" cy="1860497"/>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algn="l"/>
            <a:r>
              <a:rPr lang="de-AT" sz="2400" b="1" dirty="0">
                <a:latin typeface="Arial" panose="020B0604020202020204" pitchFamily="34" charset="0"/>
                <a:cs typeface="Arial" panose="020B0604020202020204" pitchFamily="34" charset="0"/>
              </a:rPr>
              <a:t>Quellen</a:t>
            </a:r>
          </a:p>
          <a:p>
            <a:pPr algn="l"/>
            <a:endParaRPr lang="de-AT" sz="800" dirty="0">
              <a:latin typeface="Arial" panose="020B0604020202020204" pitchFamily="34" charset="0"/>
              <a:cs typeface="Arial" panose="020B0604020202020204" pitchFamily="34" charset="0"/>
            </a:endParaRPr>
          </a:p>
          <a:p>
            <a:pPr algn="l"/>
            <a:r>
              <a:rPr lang="de-AT" sz="1600" baseline="30000" dirty="0">
                <a:latin typeface="Arial" panose="020B0604020202020204" pitchFamily="34" charset="0"/>
                <a:cs typeface="Arial" panose="020B0604020202020204" pitchFamily="34" charset="0"/>
              </a:rPr>
              <a:t>1</a:t>
            </a:r>
            <a:r>
              <a:rPr lang="de-AT" sz="1600" dirty="0">
                <a:latin typeface="Arial" panose="020B0604020202020204" pitchFamily="34" charset="0"/>
                <a:cs typeface="Arial" panose="020B0604020202020204" pitchFamily="34" charset="0"/>
              </a:rPr>
              <a:t> vgl. Rolf </a:t>
            </a:r>
            <a:r>
              <a:rPr lang="de-AT" sz="1600" dirty="0" err="1">
                <a:latin typeface="Arial" panose="020B0604020202020204" pitchFamily="34" charset="0"/>
                <a:cs typeface="Arial" panose="020B0604020202020204" pitchFamily="34" charset="0"/>
              </a:rPr>
              <a:t>Dräther</a:t>
            </a:r>
            <a:r>
              <a:rPr lang="de-AT" sz="1600" dirty="0">
                <a:latin typeface="Arial" panose="020B0604020202020204" pitchFamily="34" charset="0"/>
                <a:cs typeface="Arial" panose="020B0604020202020204" pitchFamily="34" charset="0"/>
              </a:rPr>
              <a:t>, Holger </a:t>
            </a:r>
            <a:r>
              <a:rPr lang="de-AT" sz="1600" dirty="0" err="1">
                <a:latin typeface="Arial" panose="020B0604020202020204" pitchFamily="34" charset="0"/>
                <a:cs typeface="Arial" panose="020B0604020202020204" pitchFamily="34" charset="0"/>
              </a:rPr>
              <a:t>Koschek</a:t>
            </a:r>
            <a:r>
              <a:rPr lang="de-AT" sz="1600" dirty="0">
                <a:latin typeface="Arial" panose="020B0604020202020204" pitchFamily="34" charset="0"/>
                <a:cs typeface="Arial" panose="020B0604020202020204" pitchFamily="34" charset="0"/>
              </a:rPr>
              <a:t> und Carsten </a:t>
            </a:r>
            <a:r>
              <a:rPr lang="de-AT" sz="1600" dirty="0" err="1">
                <a:latin typeface="Arial" panose="020B0604020202020204" pitchFamily="34" charset="0"/>
                <a:cs typeface="Arial" panose="020B0604020202020204" pitchFamily="34" charset="0"/>
              </a:rPr>
              <a:t>Sahling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kurz &amp; gut. 1. Auflage. </a:t>
            </a:r>
            <a:r>
              <a:rPr lang="de-AT" sz="1600" dirty="0" err="1">
                <a:latin typeface="Arial" panose="020B0604020202020204" pitchFamily="34" charset="0"/>
                <a:cs typeface="Arial" panose="020B0604020202020204" pitchFamily="34" charset="0"/>
              </a:rPr>
              <a:t>O’Reillys</a:t>
            </a:r>
            <a:r>
              <a:rPr lang="de-AT" sz="1600" dirty="0">
                <a:latin typeface="Arial" panose="020B0604020202020204" pitchFamily="34" charset="0"/>
                <a:cs typeface="Arial" panose="020B0604020202020204" pitchFamily="34" charset="0"/>
              </a:rPr>
              <a:t> Taschenbibliothek. Beijing Cambridge </a:t>
            </a:r>
            <a:r>
              <a:rPr lang="de-AT" sz="1600" dirty="0" err="1">
                <a:latin typeface="Arial" panose="020B0604020202020204" pitchFamily="34" charset="0"/>
                <a:cs typeface="Arial" panose="020B0604020202020204" pitchFamily="34" charset="0"/>
              </a:rPr>
              <a:t>Farnham</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Köln</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Sebastopol</a:t>
            </a:r>
            <a:r>
              <a:rPr lang="de-AT" sz="1600" dirty="0">
                <a:latin typeface="Arial" panose="020B0604020202020204" pitchFamily="34" charset="0"/>
                <a:cs typeface="Arial" panose="020B0604020202020204" pitchFamily="34" charset="0"/>
              </a:rPr>
              <a:t>, Tokyo: </a:t>
            </a:r>
            <a:r>
              <a:rPr lang="de-AT" sz="1600" dirty="0" err="1">
                <a:latin typeface="Arial" panose="020B0604020202020204" pitchFamily="34" charset="0"/>
                <a:cs typeface="Arial" panose="020B0604020202020204" pitchFamily="34" charset="0"/>
              </a:rPr>
              <a:t>O’Reilly</a:t>
            </a:r>
            <a:r>
              <a:rPr lang="de-AT" sz="1600" dirty="0">
                <a:latin typeface="Arial" panose="020B0604020202020204" pitchFamily="34" charset="0"/>
                <a:cs typeface="Arial" panose="020B0604020202020204" pitchFamily="34" charset="0"/>
              </a:rPr>
              <a:t>, 2013.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978- 3-86899-833-7, S.14ff</a:t>
            </a:r>
          </a:p>
          <a:p>
            <a:pPr algn="l"/>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Christopher W. H. Davis.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dirty="0" err="1">
                <a:latin typeface="Arial" panose="020B0604020202020204" pitchFamily="34" charset="0"/>
                <a:cs typeface="Arial" panose="020B0604020202020204" pitchFamily="34" charset="0"/>
              </a:rPr>
              <a:t>Measuring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and</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Enhancing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the</a:t>
            </a:r>
            <a:r>
              <a:rPr lang="de-AT" sz="1600" dirty="0">
                <a:latin typeface="Arial" panose="020B0604020202020204" pitchFamily="34" charset="0"/>
                <a:cs typeface="Arial" panose="020B0604020202020204" pitchFamily="34" charset="0"/>
              </a:rPr>
              <a:t> Performance </a:t>
            </a:r>
            <a:r>
              <a:rPr lang="de-AT" sz="1600" dirty="0" err="1">
                <a:latin typeface="Arial" panose="020B0604020202020204" pitchFamily="34" charset="0"/>
                <a:cs typeface="Arial" panose="020B0604020202020204" pitchFamily="34" charset="0"/>
              </a:rPr>
              <a:t>of</a:t>
            </a:r>
            <a:r>
              <a:rPr lang="de-AT" sz="1600" dirty="0">
                <a:latin typeface="Arial" panose="020B0604020202020204" pitchFamily="34" charset="0"/>
                <a:cs typeface="Arial" panose="020B0604020202020204" pitchFamily="34" charset="0"/>
              </a:rPr>
              <a:t> Agile Teams. 1st. Greenwich, CT, USA: Manning Publications Co., 2015.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978-1-61729-248-4</a:t>
            </a:r>
          </a:p>
          <a:p>
            <a:pPr algn="l"/>
            <a:endParaRPr lang="de-AT" sz="1600" dirty="0">
              <a:latin typeface="Arial" panose="020B0604020202020204" pitchFamily="34" charset="0"/>
              <a:cs typeface="Arial" panose="020B0604020202020204" pitchFamily="34" charset="0"/>
            </a:endParaRPr>
          </a:p>
        </p:txBody>
      </p:sp>
      <p:sp>
        <p:nvSpPr>
          <p:cNvPr id="25" name="Textfeld 24">
            <a:extLst>
              <a:ext uri="{FF2B5EF4-FFF2-40B4-BE49-F238E27FC236}">
                <a16:creationId xmlns:a16="http://schemas.microsoft.com/office/drawing/2014/main" id="{D40FCE55-0142-4E4C-A0C3-FA9FC98F28E9}"/>
              </a:ext>
            </a:extLst>
          </p:cNvPr>
          <p:cNvSpPr txBox="1"/>
          <p:nvPr/>
        </p:nvSpPr>
        <p:spPr>
          <a:xfrm>
            <a:off x="15115590" y="12827948"/>
            <a:ext cx="5967352" cy="338554"/>
          </a:xfrm>
          <a:prstGeom prst="rect">
            <a:avLst/>
          </a:prstGeom>
          <a:noFill/>
        </p:spPr>
        <p:txBody>
          <a:bodyPr wrap="square" rtlCol="0">
            <a:spAutoFit/>
          </a:bodyPr>
          <a:lstStyle/>
          <a:p>
            <a:r>
              <a:rPr lang="de-DE" sz="1600">
                <a:latin typeface="Arial" panose="020B0604020202020204" pitchFamily="34" charset="0"/>
                <a:cs typeface="Arial" panose="020B0604020202020204" pitchFamily="34" charset="0"/>
              </a:rPr>
              <a:t>Langzeit-Metriken auf dem Team-Dashboard in </a:t>
            </a:r>
            <a:r>
              <a:rPr lang="de-DE" sz="1600" err="1">
                <a:latin typeface="Arial" panose="020B0604020202020204" pitchFamily="34" charset="0"/>
                <a:cs typeface="Arial" panose="020B0604020202020204" pitchFamily="34" charset="0"/>
              </a:rPr>
              <a:t>Kibana</a:t>
            </a:r>
            <a:endParaRPr lang="de-DE" sz="1600">
              <a:latin typeface="Arial" panose="020B0604020202020204" pitchFamily="34" charset="0"/>
              <a:cs typeface="Arial" panose="020B0604020202020204" pitchFamily="34" charset="0"/>
            </a:endParaRPr>
          </a:p>
        </p:txBody>
      </p:sp>
      <p:sp>
        <p:nvSpPr>
          <p:cNvPr id="45" name="Textfeld 44">
            <a:extLst>
              <a:ext uri="{FF2B5EF4-FFF2-40B4-BE49-F238E27FC236}">
                <a16:creationId xmlns:a16="http://schemas.microsoft.com/office/drawing/2014/main" id="{D0753500-9659-D541-BF55-D63ACD6ED2F5}"/>
              </a:ext>
            </a:extLst>
          </p:cNvPr>
          <p:cNvSpPr txBox="1"/>
          <p:nvPr/>
        </p:nvSpPr>
        <p:spPr>
          <a:xfrm>
            <a:off x="15109200" y="20129876"/>
            <a:ext cx="5967352" cy="338554"/>
          </a:xfrm>
          <a:prstGeom prst="rect">
            <a:avLst/>
          </a:prstGeom>
          <a:noFill/>
        </p:spPr>
        <p:txBody>
          <a:bodyPr wrap="square" rtlCol="0">
            <a:spAutoFit/>
          </a:bodyPr>
          <a:lstStyle/>
          <a:p>
            <a:r>
              <a:rPr lang="de-DE" sz="1600">
                <a:latin typeface="Arial" panose="020B0604020202020204" pitchFamily="34" charset="0"/>
                <a:cs typeface="Arial" panose="020B0604020202020204" pitchFamily="34" charset="0"/>
              </a:rPr>
              <a:t>Kurzzeit-Metriken auf dem Team-Dashboard in </a:t>
            </a:r>
            <a:r>
              <a:rPr lang="de-DE" sz="1600" err="1">
                <a:latin typeface="Arial" panose="020B0604020202020204" pitchFamily="34" charset="0"/>
                <a:cs typeface="Arial" panose="020B0604020202020204" pitchFamily="34" charset="0"/>
              </a:rPr>
              <a:t>Kibana</a:t>
            </a:r>
            <a:endParaRPr lang="de-DE" sz="1600">
              <a:latin typeface="Arial" panose="020B0604020202020204" pitchFamily="34" charset="0"/>
              <a:cs typeface="Arial" panose="020B0604020202020204" pitchFamily="34" charset="0"/>
            </a:endParaRPr>
          </a:p>
        </p:txBody>
      </p:sp>
      <p:sp>
        <p:nvSpPr>
          <p:cNvPr id="46" name="Rechteck 45">
            <a:extLst>
              <a:ext uri="{FF2B5EF4-FFF2-40B4-BE49-F238E27FC236}">
                <a16:creationId xmlns:a16="http://schemas.microsoft.com/office/drawing/2014/main" id="{E4CA037B-48CC-DA45-8837-231137E100D2}"/>
              </a:ext>
            </a:extLst>
          </p:cNvPr>
          <p:cNvSpPr/>
          <p:nvPr/>
        </p:nvSpPr>
        <p:spPr bwMode="auto">
          <a:xfrm>
            <a:off x="8393810" y="12827949"/>
            <a:ext cx="6257384" cy="6109988"/>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Schlussfolgerungen</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In dieser Arbeit konnte in einer Fallstudie gezeigt werden, dass mithilfe der GQM- Methodik, </a:t>
            </a:r>
            <a:r>
              <a:rPr lang="de-AT" sz="1600" err="1">
                <a:latin typeface="Arial" panose="020B0604020202020204" pitchFamily="34" charset="0"/>
                <a:cs typeface="Arial" panose="020B0604020202020204" pitchFamily="34" charset="0"/>
              </a:rPr>
              <a:t>ergänzt</a:t>
            </a:r>
            <a:r>
              <a:rPr lang="de-AT" sz="1600">
                <a:latin typeface="Arial" panose="020B0604020202020204" pitchFamily="34" charset="0"/>
                <a:cs typeface="Arial" panose="020B0604020202020204" pitchFamily="34" charset="0"/>
              </a:rPr>
              <a:t> durch eine Umfrage im entsprechenden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-Team, Metriken er- mittelt werden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die es </a:t>
            </a:r>
            <a:r>
              <a:rPr lang="de-AT" sz="1600" err="1">
                <a:latin typeface="Arial" panose="020B0604020202020204" pitchFamily="34" charset="0"/>
                <a:cs typeface="Arial" panose="020B0604020202020204" pitchFamily="34" charset="0"/>
              </a:rPr>
              <a:t>ermöglichen</a:t>
            </a:r>
            <a:r>
              <a:rPr lang="de-AT" sz="1600">
                <a:latin typeface="Arial" panose="020B0604020202020204" pitchFamily="34" charset="0"/>
                <a:cs typeface="Arial" panose="020B0604020202020204" pitchFamily="34" charset="0"/>
              </a:rPr>
              <a:t>, die Schwachstellen in einem Produkt und im agilen Prozess in Zahlen zu fassen. Die entwickelte Software hilft dabei, die Daten aus den unterschiedlichen Systemen im Entwicklungsprozess als Metriken aufzubereiten und zu speichern.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einen einfachen Zugang und eine </a:t>
            </a:r>
            <a:r>
              <a:rPr lang="de-AT" sz="1600" err="1">
                <a:latin typeface="Arial" panose="020B0604020202020204" pitchFamily="34" charset="0"/>
                <a:cs typeface="Arial" panose="020B0604020202020204" pitchFamily="34" charset="0"/>
              </a:rPr>
              <a:t>uneingeschränkte</a:t>
            </a:r>
            <a:r>
              <a:rPr lang="de-AT" sz="1600">
                <a:latin typeface="Arial" panose="020B0604020202020204" pitchFamily="34" charset="0"/>
                <a:cs typeface="Arial" panose="020B0604020202020204" pitchFamily="34" charset="0"/>
              </a:rPr>
              <a:t> Erweiterbarkeit wurde der Quellcode der Software unter der quelloffenen MIT-Lizenz </a:t>
            </a:r>
            <a:r>
              <a:rPr lang="de-AT" sz="1600" err="1">
                <a:latin typeface="Arial" panose="020B0604020202020204" pitchFamily="34" charset="0"/>
                <a:cs typeface="Arial" panose="020B0604020202020204" pitchFamily="34" charset="0"/>
              </a:rPr>
              <a:t>veröffentlicht</a:t>
            </a:r>
            <a:r>
              <a:rPr lang="de-AT" sz="1600">
                <a:latin typeface="Arial" panose="020B0604020202020204" pitchFamily="34" charset="0"/>
                <a:cs typeface="Arial" panose="020B0604020202020204" pitchFamily="34" charset="0"/>
              </a:rPr>
              <a:t>. </a:t>
            </a:r>
          </a:p>
          <a:p>
            <a:pPr algn="l"/>
            <a:r>
              <a:rPr lang="de-AT" sz="1600">
                <a:latin typeface="Arial" panose="020B0604020202020204" pitchFamily="34" charset="0"/>
                <a:cs typeface="Arial" panose="020B0604020202020204" pitchFamily="34" charset="0"/>
              </a:rPr>
              <a:t>Bei der Visualisierung von Metriken bietet </a:t>
            </a:r>
            <a:r>
              <a:rPr lang="de-AT" sz="1600" err="1">
                <a:latin typeface="Arial" panose="020B0604020202020204" pitchFamily="34" charset="0"/>
                <a:cs typeface="Arial" panose="020B0604020202020204" pitchFamily="34" charset="0"/>
              </a:rPr>
              <a:t>Kibana</a:t>
            </a:r>
            <a:r>
              <a:rPr lang="de-AT" sz="1600">
                <a:latin typeface="Arial" panose="020B0604020202020204" pitchFamily="34" charset="0"/>
                <a:cs typeface="Arial" panose="020B0604020202020204" pitchFamily="34" charset="0"/>
              </a:rPr>
              <a:t> eine geeignete Plattform, um aus den gespeicherten Metriken einfach Dashboards mit unterschiedlichen Visualisierungen bereitzustellen. Durch den Einsatz der entwickelten Software und der vorgestellten Modelle zur Identifizierung von relevanten Metriken, kann die </a:t>
            </a:r>
            <a:r>
              <a:rPr lang="de-AT" sz="1600" err="1">
                <a:latin typeface="Arial" panose="020B0604020202020204" pitchFamily="34" charset="0"/>
                <a:cs typeface="Arial" panose="020B0604020202020204" pitchFamily="34" charset="0"/>
              </a:rPr>
              <a:t>Qualität</a:t>
            </a:r>
            <a:r>
              <a:rPr lang="de-AT" sz="1600">
                <a:latin typeface="Arial" panose="020B0604020202020204" pitchFamily="34" charset="0"/>
                <a:cs typeface="Arial" panose="020B0604020202020204" pitchFamily="34" charset="0"/>
              </a:rPr>
              <a:t> in einem agilen Team dadurch </a:t>
            </a:r>
            <a:r>
              <a:rPr lang="de-AT" sz="1600" err="1">
                <a:latin typeface="Arial" panose="020B0604020202020204" pitchFamily="34" charset="0"/>
                <a:cs typeface="Arial" panose="020B0604020202020204" pitchFamily="34" charset="0"/>
              </a:rPr>
              <a:t>erhöht</a:t>
            </a:r>
            <a:r>
              <a:rPr lang="de-AT" sz="1600">
                <a:latin typeface="Arial" panose="020B0604020202020204" pitchFamily="34" charset="0"/>
                <a:cs typeface="Arial" panose="020B0604020202020204" pitchFamily="34" charset="0"/>
              </a:rPr>
              <a:t> werden, dass </a:t>
            </a:r>
            <a:r>
              <a:rPr lang="de-AT" sz="1600" err="1">
                <a:latin typeface="Arial" panose="020B0604020202020204" pitchFamily="34" charset="0"/>
                <a:cs typeface="Arial" panose="020B0604020202020204" pitchFamily="34" charset="0"/>
              </a:rPr>
              <a:t>Qualitätsprobleme</a:t>
            </a:r>
            <a:r>
              <a:rPr lang="de-AT" sz="1600">
                <a:latin typeface="Arial" panose="020B0604020202020204" pitchFamily="34" charset="0"/>
                <a:cs typeface="Arial" panose="020B0604020202020204" pitchFamily="34" charset="0"/>
              </a:rPr>
              <a:t> durch Metriken sichtbar gemacht und in den Retrospektiven Gegenmaßnahmen </a:t>
            </a:r>
            <a:r>
              <a:rPr lang="de-AT" sz="1600" err="1">
                <a:latin typeface="Arial" panose="020B0604020202020204" pitchFamily="34" charset="0"/>
                <a:cs typeface="Arial" panose="020B0604020202020204" pitchFamily="34" charset="0"/>
              </a:rPr>
              <a:t>dafür</a:t>
            </a:r>
            <a:r>
              <a:rPr lang="de-AT" sz="1600">
                <a:latin typeface="Arial" panose="020B0604020202020204" pitchFamily="34" charset="0"/>
                <a:cs typeface="Arial" panose="020B0604020202020204" pitchFamily="34" charset="0"/>
              </a:rPr>
              <a:t> getroffen werden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a:t>
            </a:r>
          </a:p>
          <a:p>
            <a:pPr algn="l"/>
            <a:endParaRPr lang="de-AT" sz="1600">
              <a:latin typeface="Arial" panose="020B0604020202020204" pitchFamily="34" charset="0"/>
              <a:cs typeface="Arial" panose="020B0604020202020204" pitchFamily="34" charset="0"/>
            </a:endParaRPr>
          </a:p>
          <a:p>
            <a:pPr algn="l"/>
            <a:endParaRPr lang="de-AT" sz="1600">
              <a:latin typeface="Arial" panose="020B0604020202020204" pitchFamily="34" charset="0"/>
              <a:cs typeface="Arial" panose="020B0604020202020204" pitchFamily="34" charset="0"/>
            </a:endParaRPr>
          </a:p>
        </p:txBody>
      </p:sp>
      <p:grpSp>
        <p:nvGrpSpPr>
          <p:cNvPr id="43" name="Gruppieren 42">
            <a:extLst>
              <a:ext uri="{FF2B5EF4-FFF2-40B4-BE49-F238E27FC236}">
                <a16:creationId xmlns:a16="http://schemas.microsoft.com/office/drawing/2014/main" id="{9652E12F-5AB1-F142-A9AC-E062604FF847}"/>
              </a:ext>
            </a:extLst>
          </p:cNvPr>
          <p:cNvGrpSpPr/>
          <p:nvPr/>
        </p:nvGrpSpPr>
        <p:grpSpPr>
          <a:xfrm>
            <a:off x="1736726" y="23396147"/>
            <a:ext cx="2799449" cy="2443763"/>
            <a:chOff x="1153480" y="23045760"/>
            <a:chExt cx="2799449" cy="2443763"/>
          </a:xfrm>
        </p:grpSpPr>
        <p:pic>
          <p:nvPicPr>
            <p:cNvPr id="30" name="Grafik 29">
              <a:extLst>
                <a:ext uri="{FF2B5EF4-FFF2-40B4-BE49-F238E27FC236}">
                  <a16:creationId xmlns:a16="http://schemas.microsoft.com/office/drawing/2014/main" id="{FEABAA87-F9D0-F649-8BE4-AD11724654BA}"/>
                </a:ext>
              </a:extLst>
            </p:cNvPr>
            <p:cNvPicPr>
              <a:picLocks noChangeAspect="1"/>
            </p:cNvPicPr>
            <p:nvPr/>
          </p:nvPicPr>
          <p:blipFill>
            <a:blip r:embed="rId7"/>
            <a:stretch>
              <a:fillRect/>
            </a:stretch>
          </p:blipFill>
          <p:spPr>
            <a:xfrm>
              <a:off x="1800777" y="23045760"/>
              <a:ext cx="1504856" cy="504204"/>
            </a:xfrm>
            <a:prstGeom prst="rect">
              <a:avLst/>
            </a:prstGeom>
          </p:spPr>
        </p:pic>
        <p:pic>
          <p:nvPicPr>
            <p:cNvPr id="31" name="Grafik 30">
              <a:extLst>
                <a:ext uri="{FF2B5EF4-FFF2-40B4-BE49-F238E27FC236}">
                  <a16:creationId xmlns:a16="http://schemas.microsoft.com/office/drawing/2014/main" id="{A19BAF3C-79EC-814A-8831-2EF26901203D}"/>
                </a:ext>
              </a:extLst>
            </p:cNvPr>
            <p:cNvPicPr>
              <a:picLocks noChangeAspect="1"/>
            </p:cNvPicPr>
            <p:nvPr/>
          </p:nvPicPr>
          <p:blipFill>
            <a:blip r:embed="rId8"/>
            <a:stretch>
              <a:fillRect/>
            </a:stretch>
          </p:blipFill>
          <p:spPr>
            <a:xfrm>
              <a:off x="1153480" y="23987152"/>
              <a:ext cx="2799449" cy="403524"/>
            </a:xfrm>
            <a:prstGeom prst="rect">
              <a:avLst/>
            </a:prstGeom>
          </p:spPr>
        </p:pic>
        <p:pic>
          <p:nvPicPr>
            <p:cNvPr id="42" name="Grafik 41">
              <a:extLst>
                <a:ext uri="{FF2B5EF4-FFF2-40B4-BE49-F238E27FC236}">
                  <a16:creationId xmlns:a16="http://schemas.microsoft.com/office/drawing/2014/main" id="{11661ABB-83CA-3742-BB8B-F276A5BC02D9}"/>
                </a:ext>
              </a:extLst>
            </p:cNvPr>
            <p:cNvPicPr>
              <a:picLocks noChangeAspect="1"/>
            </p:cNvPicPr>
            <p:nvPr/>
          </p:nvPicPr>
          <p:blipFill>
            <a:blip r:embed="rId9"/>
            <a:stretch>
              <a:fillRect/>
            </a:stretch>
          </p:blipFill>
          <p:spPr>
            <a:xfrm>
              <a:off x="1291723" y="24827864"/>
              <a:ext cx="2522962" cy="661659"/>
            </a:xfrm>
            <a:prstGeom prst="rect">
              <a:avLst/>
            </a:prstGeom>
          </p:spPr>
        </p:pic>
      </p:grpSp>
      <p:pic>
        <p:nvPicPr>
          <p:cNvPr id="47" name="Grafik 46">
            <a:extLst>
              <a:ext uri="{FF2B5EF4-FFF2-40B4-BE49-F238E27FC236}">
                <a16:creationId xmlns:a16="http://schemas.microsoft.com/office/drawing/2014/main" id="{2B580384-21A1-BB4D-B6FE-8B56606B2C5D}"/>
              </a:ext>
            </a:extLst>
          </p:cNvPr>
          <p:cNvPicPr>
            <a:picLocks noChangeAspect="1"/>
          </p:cNvPicPr>
          <p:nvPr/>
        </p:nvPicPr>
        <p:blipFill>
          <a:blip r:embed="rId10"/>
          <a:stretch>
            <a:fillRect/>
          </a:stretch>
        </p:blipFill>
        <p:spPr>
          <a:xfrm>
            <a:off x="17403865" y="24183761"/>
            <a:ext cx="2882900" cy="698500"/>
          </a:xfrm>
          <a:prstGeom prst="rect">
            <a:avLst/>
          </a:prstGeom>
        </p:spPr>
      </p:pic>
      <p:sp>
        <p:nvSpPr>
          <p:cNvPr id="48" name="Textfeld 47">
            <a:extLst>
              <a:ext uri="{FF2B5EF4-FFF2-40B4-BE49-F238E27FC236}">
                <a16:creationId xmlns:a16="http://schemas.microsoft.com/office/drawing/2014/main" id="{97696C29-3642-0041-8E75-82C90B8DB477}"/>
              </a:ext>
            </a:extLst>
          </p:cNvPr>
          <p:cNvSpPr txBox="1"/>
          <p:nvPr/>
        </p:nvSpPr>
        <p:spPr>
          <a:xfrm>
            <a:off x="3829397" y="26195523"/>
            <a:ext cx="14263479"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Die entwickelte Software sammelt Metriken in den Systemen entlang des Entwicklungsprozesses und speichert diese aufbereitet zur Visualisierung ab.</a:t>
            </a:r>
          </a:p>
        </p:txBody>
      </p:sp>
    </p:spTree>
    <p:extLst>
      <p:ext uri="{BB962C8B-B14F-4D97-AF65-F5344CB8AC3E}">
        <p14:creationId xmlns:p14="http://schemas.microsoft.com/office/powerpoint/2010/main" val="41032602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736</Words>
  <Characters>0</Characters>
  <Application>Microsoft Macintosh PowerPoint</Application>
  <PresentationFormat>Benutzerdefiniert</PresentationFormat>
  <Lines>0</Lines>
  <Paragraphs>45</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14</vt:i4>
      </vt:variant>
      <vt:variant>
        <vt:lpstr>Folientitel</vt:lpstr>
      </vt:variant>
      <vt:variant>
        <vt:i4>1</vt:i4>
      </vt:variant>
    </vt:vector>
  </HeadingPairs>
  <TitlesOfParts>
    <vt:vector size="20" baseType="lpstr">
      <vt:lpstr>ヒラギノ角ゴ ProN W3</vt:lpstr>
      <vt:lpstr>Arial</vt:lpstr>
      <vt:lpstr>Arial Bold</vt:lpstr>
      <vt:lpstr>Calibri</vt:lpstr>
      <vt:lpstr>Gill Sans</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PowerPoint-Präsentation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FUNDER Bianca</dc:creator>
  <cp:keywords/>
  <dc:description/>
  <cp:lastModifiedBy>GRIESSER Daniel Ludwig</cp:lastModifiedBy>
  <cp:revision>31</cp:revision>
  <cp:lastPrinted>2018-08-12T08:50:21Z</cp:lastPrinted>
  <dcterms:modified xsi:type="dcterms:W3CDTF">2018-08-12T08:58:33Z</dcterms:modified>
</cp:coreProperties>
</file>