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 id="2147483651" r:id="rId2"/>
    <p:sldMasterId id="2147483648" r:id="rId3"/>
  </p:sldMasterIdLst>
  <p:notesMasterIdLst>
    <p:notesMasterId r:id="rId21"/>
  </p:notesMasterIdLst>
  <p:sldIdLst>
    <p:sldId id="256" r:id="rId4"/>
    <p:sldId id="257" r:id="rId5"/>
    <p:sldId id="262" r:id="rId6"/>
    <p:sldId id="272" r:id="rId7"/>
    <p:sldId id="273" r:id="rId8"/>
    <p:sldId id="275" r:id="rId9"/>
    <p:sldId id="274" r:id="rId10"/>
    <p:sldId id="284" r:id="rId11"/>
    <p:sldId id="285" r:id="rId12"/>
    <p:sldId id="276" r:id="rId13"/>
    <p:sldId id="277" r:id="rId14"/>
    <p:sldId id="278" r:id="rId15"/>
    <p:sldId id="280" r:id="rId16"/>
    <p:sldId id="281" r:id="rId17"/>
    <p:sldId id="282" r:id="rId18"/>
    <p:sldId id="283" r:id="rId19"/>
    <p:sldId id="27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16"/>
    <p:restoredTop sz="95837" autoAdjust="0"/>
  </p:normalViewPr>
  <p:slideViewPr>
    <p:cSldViewPr snapToGrid="0" snapToObjects="1">
      <p:cViewPr varScale="1">
        <p:scale>
          <a:sx n="89" d="100"/>
          <a:sy n="89" d="100"/>
        </p:scale>
        <p:origin x="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C3790-C1C3-455A-956C-84F388296A38}" type="datetimeFigureOut">
              <a:rPr lang="zh-CN" altLang="en-US" smtClean="0"/>
              <a:t>2020/5/27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4919B-B002-4539-821F-BD04228A122A}" type="slidenum">
              <a:rPr lang="zh-CN" altLang="en-US" smtClean="0"/>
              <a:t>‹#›</a:t>
            </a:fld>
            <a:endParaRPr lang="zh-CN" altLang="en-US"/>
          </a:p>
        </p:txBody>
      </p:sp>
    </p:spTree>
    <p:extLst>
      <p:ext uri="{BB962C8B-B14F-4D97-AF65-F5344CB8AC3E}">
        <p14:creationId xmlns:p14="http://schemas.microsoft.com/office/powerpoint/2010/main" val="104787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E4919B-B002-4539-821F-BD04228A122A}" type="slidenum">
              <a:rPr lang="zh-CN" altLang="en-US" smtClean="0"/>
              <a:t>11</a:t>
            </a:fld>
            <a:endParaRPr lang="zh-CN" altLang="en-US"/>
          </a:p>
        </p:txBody>
      </p:sp>
    </p:spTree>
    <p:extLst>
      <p:ext uri="{BB962C8B-B14F-4D97-AF65-F5344CB8AC3E}">
        <p14:creationId xmlns:p14="http://schemas.microsoft.com/office/powerpoint/2010/main" val="3022376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E4919B-B002-4539-821F-BD04228A122A}" type="slidenum">
              <a:rPr lang="zh-CN" altLang="en-US" smtClean="0"/>
              <a:t>15</a:t>
            </a:fld>
            <a:endParaRPr lang="zh-CN" altLang="en-US"/>
          </a:p>
        </p:txBody>
      </p:sp>
    </p:spTree>
    <p:extLst>
      <p:ext uri="{BB962C8B-B14F-4D97-AF65-F5344CB8AC3E}">
        <p14:creationId xmlns:p14="http://schemas.microsoft.com/office/powerpoint/2010/main" val="3454975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1C51F-887A-8F45-8686-D78C038535DA}"/>
              </a:ext>
            </a:extLst>
          </p:cNvPr>
          <p:cNvSpPr>
            <a:spLocks noGrp="1"/>
          </p:cNvSpPr>
          <p:nvPr>
            <p:ph type="ctrTitle"/>
          </p:nvPr>
        </p:nvSpPr>
        <p:spPr>
          <a:xfrm>
            <a:off x="1122224" y="-41565"/>
            <a:ext cx="4197928" cy="554182"/>
          </a:xfrm>
        </p:spPr>
        <p:txBody>
          <a:bodyPr anchor="b">
            <a:normAutofit/>
          </a:bodyPr>
          <a:lstStyle>
            <a:lvl1pPr algn="ctr">
              <a:defRPr sz="2400">
                <a:solidFill>
                  <a:schemeClr val="bg1"/>
                </a:solidFill>
                <a:latin typeface="Microsoft YaHei" panose="020B0503020204020204" pitchFamily="34" charset="-122"/>
                <a:ea typeface="Microsoft YaHei" panose="020B0503020204020204" pitchFamily="34" charset="-122"/>
              </a:defRPr>
            </a:lvl1pPr>
          </a:lstStyle>
          <a:p>
            <a:r>
              <a:rPr kumimoji="1" lang="zh-CN" altLang="en-US"/>
              <a:t>单击此处编辑母版标题样式</a:t>
            </a:r>
          </a:p>
        </p:txBody>
      </p:sp>
      <p:sp>
        <p:nvSpPr>
          <p:cNvPr id="3" name="副标题 2">
            <a:extLst>
              <a:ext uri="{FF2B5EF4-FFF2-40B4-BE49-F238E27FC236}">
                <a16:creationId xmlns:a16="http://schemas.microsoft.com/office/drawing/2014/main" id="{265C4F58-67AB-FA47-A031-79496F5B6188}"/>
              </a:ext>
            </a:extLst>
          </p:cNvPr>
          <p:cNvSpPr>
            <a:spLocks noGrp="1"/>
          </p:cNvSpPr>
          <p:nvPr>
            <p:ph type="subTitle" idx="1"/>
          </p:nvPr>
        </p:nvSpPr>
        <p:spPr>
          <a:xfrm>
            <a:off x="1524000" y="2410547"/>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Tree>
    <p:extLst>
      <p:ext uri="{BB962C8B-B14F-4D97-AF65-F5344CB8AC3E}">
        <p14:creationId xmlns:p14="http://schemas.microsoft.com/office/powerpoint/2010/main" val="823738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BCB61E0-6C73-AD4C-ADBC-A23834D3E38D}"/>
              </a:ext>
            </a:extLst>
          </p:cNvPr>
          <p:cNvSpPr>
            <a:spLocks noGrp="1"/>
          </p:cNvSpPr>
          <p:nvPr>
            <p:ph idx="1"/>
          </p:nvPr>
        </p:nvSpPr>
        <p:spPr>
          <a:xfrm>
            <a:off x="4774795" y="1730812"/>
            <a:ext cx="4828309" cy="4351338"/>
          </a:xfrm>
        </p:spPr>
        <p:txBody>
          <a:bodyPr/>
          <a:lstStyle>
            <a:lvl1pPr marL="0" indent="0">
              <a:buNone/>
              <a:defRPr b="1"/>
            </a:lvl1pPr>
          </a:lstStyle>
          <a:p>
            <a:r>
              <a:rPr kumimoji="1" lang="zh-CN" altLang="en-US" dirty="0"/>
              <a:t>编辑母版文本样式
第二级
第三级
第四级
第五级</a:t>
            </a:r>
          </a:p>
        </p:txBody>
      </p:sp>
      <p:cxnSp>
        <p:nvCxnSpPr>
          <p:cNvPr id="13" name="直线连接符 12">
            <a:extLst>
              <a:ext uri="{FF2B5EF4-FFF2-40B4-BE49-F238E27FC236}">
                <a16:creationId xmlns:a16="http://schemas.microsoft.com/office/drawing/2014/main" id="{95AD9452-DFBE-BC43-AC8E-41807F36D0D2}"/>
              </a:ext>
            </a:extLst>
          </p:cNvPr>
          <p:cNvCxnSpPr>
            <a:cxnSpLocks/>
          </p:cNvCxnSpPr>
          <p:nvPr userDrawn="1"/>
        </p:nvCxnSpPr>
        <p:spPr>
          <a:xfrm>
            <a:off x="3269675" y="1730812"/>
            <a:ext cx="0" cy="2342428"/>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49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66986-BCFC-FD4A-A360-7C5B56F6A165}"/>
              </a:ext>
            </a:extLst>
          </p:cNvPr>
          <p:cNvSpPr>
            <a:spLocks noGrp="1"/>
          </p:cNvSpPr>
          <p:nvPr>
            <p:ph type="ctrTitle"/>
          </p:nvPr>
        </p:nvSpPr>
        <p:spPr>
          <a:xfrm>
            <a:off x="1524000" y="1600199"/>
            <a:ext cx="9144000" cy="1177925"/>
          </a:xfrm>
        </p:spPr>
        <p:txBody>
          <a:bodyPr anchor="b">
            <a:normAutofit/>
          </a:bodyPr>
          <a:lstStyle>
            <a:lvl1pPr algn="ctr">
              <a:defRPr sz="5400">
                <a:solidFill>
                  <a:schemeClr val="bg1"/>
                </a:solidFill>
                <a:latin typeface="Microsoft YaHei" panose="020B0503020204020204" pitchFamily="34" charset="-122"/>
                <a:ea typeface="Microsoft YaHei" panose="020B0503020204020204" pitchFamily="34" charset="-122"/>
              </a:defRPr>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9D461940-AAAD-E24E-899A-D1528503D263}"/>
              </a:ext>
            </a:extLst>
          </p:cNvPr>
          <p:cNvSpPr>
            <a:spLocks noGrp="1"/>
          </p:cNvSpPr>
          <p:nvPr>
            <p:ph type="subTitle" idx="1"/>
          </p:nvPr>
        </p:nvSpPr>
        <p:spPr>
          <a:xfrm>
            <a:off x="1524000" y="3602038"/>
            <a:ext cx="9144000" cy="477839"/>
          </a:xfrm>
        </p:spPr>
        <p:txBody>
          <a:bodyPr/>
          <a:lstStyle>
            <a:lvl1pPr marL="0" indent="0" algn="ctr">
              <a:buNone/>
              <a:defRPr sz="2400">
                <a:solidFill>
                  <a:schemeClr val="bg1"/>
                </a:solidFill>
                <a:latin typeface="Microsoft YaHei" panose="020B0503020204020204" pitchFamily="34" charset="-122"/>
                <a:ea typeface="Microsoft YaHe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单击此处编辑母版副标题样式</a:t>
            </a:r>
          </a:p>
        </p:txBody>
      </p:sp>
    </p:spTree>
    <p:extLst>
      <p:ext uri="{BB962C8B-B14F-4D97-AF65-F5344CB8AC3E}">
        <p14:creationId xmlns:p14="http://schemas.microsoft.com/office/powerpoint/2010/main" val="3084317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C99A0-3EC6-E941-AAAF-B38F1EA6AE38}"/>
              </a:ext>
            </a:extLst>
          </p:cNvPr>
          <p:cNvSpPr>
            <a:spLocks noGrp="1"/>
          </p:cNvSpPr>
          <p:nvPr>
            <p:ph type="title"/>
          </p:nvPr>
        </p:nvSpPr>
        <p:spPr/>
        <p:txBody>
          <a:body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3AE2DEA3-DEB5-414D-848E-AED65E0F2B1B}"/>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4C9D369-83F7-4D45-B406-EA2E4E5D96CB}"/>
              </a:ext>
            </a:extLst>
          </p:cNvPr>
          <p:cNvSpPr>
            <a:spLocks noGrp="1"/>
          </p:cNvSpPr>
          <p:nvPr>
            <p:ph type="dt" sz="half" idx="10"/>
          </p:nvPr>
        </p:nvSpPr>
        <p:spPr/>
        <p:txBody>
          <a:bodyPr/>
          <a:lstStyle/>
          <a:p>
            <a:fld id="{540FF469-C287-AD4E-AA1E-493BA46C54FF}" type="datetimeFigureOut">
              <a:rPr kumimoji="1" lang="zh-CN" altLang="en-US" smtClean="0"/>
              <a:t>2020/5/27</a:t>
            </a:fld>
            <a:endParaRPr kumimoji="1" lang="zh-CN" altLang="en-US"/>
          </a:p>
        </p:txBody>
      </p:sp>
      <p:sp>
        <p:nvSpPr>
          <p:cNvPr id="5" name="页脚占位符 4">
            <a:extLst>
              <a:ext uri="{FF2B5EF4-FFF2-40B4-BE49-F238E27FC236}">
                <a16:creationId xmlns:a16="http://schemas.microsoft.com/office/drawing/2014/main" id="{8E1B7866-7439-434D-8E84-514768A9161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76E76E5-586E-F946-B102-A46A3A84ED3B}"/>
              </a:ext>
            </a:extLst>
          </p:cNvPr>
          <p:cNvSpPr>
            <a:spLocks noGrp="1"/>
          </p:cNvSpPr>
          <p:nvPr>
            <p:ph type="sldNum" sz="quarter" idx="12"/>
          </p:nvPr>
        </p:nvSpPr>
        <p:spPr/>
        <p:txBody>
          <a:bodyPr/>
          <a:lstStyle/>
          <a:p>
            <a:fld id="{A69F45A1-2B3E-C44E-B874-8F94D9163E8A}" type="slidenum">
              <a:rPr kumimoji="1" lang="zh-CN" altLang="en-US" smtClean="0"/>
              <a:t>‹#›</a:t>
            </a:fld>
            <a:endParaRPr kumimoji="1" lang="zh-CN" altLang="en-US"/>
          </a:p>
        </p:txBody>
      </p:sp>
    </p:spTree>
    <p:extLst>
      <p:ext uri="{BB962C8B-B14F-4D97-AF65-F5344CB8AC3E}">
        <p14:creationId xmlns:p14="http://schemas.microsoft.com/office/powerpoint/2010/main" val="1773700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A47906D-FAE3-1C42-9936-AE16E5C2ED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2531244-3F23-1243-9394-FD05A3E87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843B0C18-DD56-2540-A049-8DE8090F4B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36F10-2B4A-FC4A-A970-894C9A8EB57E}" type="datetimeFigureOut">
              <a:rPr kumimoji="1" lang="zh-CN" altLang="en-US" smtClean="0"/>
              <a:t>2020/5/27</a:t>
            </a:fld>
            <a:endParaRPr kumimoji="1" lang="zh-CN" altLang="en-US"/>
          </a:p>
        </p:txBody>
      </p:sp>
      <p:sp>
        <p:nvSpPr>
          <p:cNvPr id="5" name="页脚占位符 4">
            <a:extLst>
              <a:ext uri="{FF2B5EF4-FFF2-40B4-BE49-F238E27FC236}">
                <a16:creationId xmlns:a16="http://schemas.microsoft.com/office/drawing/2014/main" id="{05025823-F18D-DC40-AB72-B51C257A7D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319645FC-AF53-674C-BCAB-254E2C82AB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30173-E11E-4F4E-B512-ADAD07024649}" type="slidenum">
              <a:rPr kumimoji="1" lang="zh-CN" altLang="en-US" smtClean="0"/>
              <a:t>‹#›</a:t>
            </a:fld>
            <a:endParaRPr kumimoji="1" lang="zh-CN" altLang="en-US"/>
          </a:p>
        </p:txBody>
      </p:sp>
    </p:spTree>
    <p:extLst>
      <p:ext uri="{BB962C8B-B14F-4D97-AF65-F5344CB8AC3E}">
        <p14:creationId xmlns:p14="http://schemas.microsoft.com/office/powerpoint/2010/main" val="2377102134"/>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796144-B85F-DE4C-B06E-DCB21BD21F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A840F64-AFB4-744B-8D30-A16D56B20C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81A54BD-D6A0-004C-AA5A-1345454F84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40B49F-BB62-564D-B68B-41552A6C348F}" type="datetimeFigureOut">
              <a:rPr kumimoji="1" lang="zh-CN" altLang="en-US" smtClean="0"/>
              <a:t>2020/5/27</a:t>
            </a:fld>
            <a:endParaRPr kumimoji="1" lang="zh-CN" altLang="en-US"/>
          </a:p>
        </p:txBody>
      </p:sp>
      <p:sp>
        <p:nvSpPr>
          <p:cNvPr id="5" name="页脚占位符 4">
            <a:extLst>
              <a:ext uri="{FF2B5EF4-FFF2-40B4-BE49-F238E27FC236}">
                <a16:creationId xmlns:a16="http://schemas.microsoft.com/office/drawing/2014/main" id="{D5D73C73-7A44-9B45-83D8-178FF7030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84707483-D397-7549-A6CB-878A58CA0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42F9A-0392-714E-9945-9EA44A2FFEDD}" type="slidenum">
              <a:rPr kumimoji="1" lang="zh-CN" altLang="en-US" smtClean="0"/>
              <a:t>‹#›</a:t>
            </a:fld>
            <a:endParaRPr kumimoji="1" lang="zh-CN" altLang="en-US"/>
          </a:p>
        </p:txBody>
      </p:sp>
    </p:spTree>
    <p:extLst>
      <p:ext uri="{BB962C8B-B14F-4D97-AF65-F5344CB8AC3E}">
        <p14:creationId xmlns:p14="http://schemas.microsoft.com/office/powerpoint/2010/main" val="1959386659"/>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94B678-4075-3845-B7C2-35495777D6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B0DBBF3-03E0-9D47-9CB8-2125A40D97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C9CE138B-C912-D949-8226-37797B0D28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FF469-C287-AD4E-AA1E-493BA46C54FF}" type="datetimeFigureOut">
              <a:rPr kumimoji="1" lang="zh-CN" altLang="en-US" smtClean="0"/>
              <a:t>2020/5/27</a:t>
            </a:fld>
            <a:endParaRPr kumimoji="1" lang="zh-CN" altLang="en-US"/>
          </a:p>
        </p:txBody>
      </p:sp>
      <p:sp>
        <p:nvSpPr>
          <p:cNvPr id="5" name="页脚占位符 4">
            <a:extLst>
              <a:ext uri="{FF2B5EF4-FFF2-40B4-BE49-F238E27FC236}">
                <a16:creationId xmlns:a16="http://schemas.microsoft.com/office/drawing/2014/main" id="{812E7FC9-BDA8-CE4F-8F91-0C46745A4A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FEB1CA8-2CB8-4C40-9282-4E9A29CC7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F45A1-2B3E-C44E-B874-8F94D9163E8A}" type="slidenum">
              <a:rPr kumimoji="1" lang="zh-CN" altLang="en-US" smtClean="0"/>
              <a:t>‹#›</a:t>
            </a:fld>
            <a:endParaRPr kumimoji="1" lang="zh-CN" altLang="en-US"/>
          </a:p>
        </p:txBody>
      </p:sp>
    </p:spTree>
    <p:extLst>
      <p:ext uri="{BB962C8B-B14F-4D97-AF65-F5344CB8AC3E}">
        <p14:creationId xmlns:p14="http://schemas.microsoft.com/office/powerpoint/2010/main" val="1788225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4.xml"/><Relationship Id="rId5" Type="http://schemas.openxmlformats.org/officeDocument/2006/relationships/image" Target="../media/image17.emf"/><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 Id="rId5" Type="http://schemas.openxmlformats.org/officeDocument/2006/relationships/image" Target="../media/image21.emf"/><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0B6CAB48-9F09-5A4F-90A3-BDC18817B7AF}"/>
              </a:ext>
            </a:extLst>
          </p:cNvPr>
          <p:cNvSpPr txBox="1"/>
          <p:nvPr/>
        </p:nvSpPr>
        <p:spPr>
          <a:xfrm>
            <a:off x="3599118" y="1786270"/>
            <a:ext cx="4666202" cy="1138773"/>
          </a:xfrm>
          <a:prstGeom prst="rect">
            <a:avLst/>
          </a:prstGeom>
          <a:noFill/>
        </p:spPr>
        <p:txBody>
          <a:bodyPr wrap="square" rtlCol="0">
            <a:spAutoFit/>
          </a:bodyPr>
          <a:lstStyle/>
          <a:p>
            <a:pPr algn="ctr"/>
            <a:r>
              <a:rPr kumimoji="1" lang="zh-CN" altLang="en-US" sz="4400" b="1" dirty="0">
                <a:solidFill>
                  <a:srgbClr val="FFFF00"/>
                </a:solidFill>
                <a:latin typeface="Microsoft YaHei" panose="020B0503020204020204" pitchFamily="34" charset="-122"/>
                <a:ea typeface="Microsoft YaHei" panose="020B0503020204020204" pitchFamily="34" charset="-122"/>
              </a:rPr>
              <a:t>毕业设计答辩</a:t>
            </a:r>
            <a:endParaRPr kumimoji="1" lang="en-US" altLang="zh-CN" sz="4400" b="1" dirty="0">
              <a:solidFill>
                <a:srgbClr val="FFFF00"/>
              </a:solidFill>
              <a:latin typeface="Microsoft YaHei" panose="020B0503020204020204" pitchFamily="34" charset="-122"/>
              <a:ea typeface="Microsoft YaHei" panose="020B0503020204020204" pitchFamily="34" charset="-122"/>
            </a:endParaRPr>
          </a:p>
          <a:p>
            <a:pPr algn="ctr"/>
            <a:r>
              <a:rPr kumimoji="1" lang="en-US" altLang="zh-CN" sz="2400" b="1" dirty="0">
                <a:solidFill>
                  <a:srgbClr val="FFFF00"/>
                </a:solidFill>
                <a:latin typeface="Microsoft YaHei" panose="020B0503020204020204" pitchFamily="34" charset="-122"/>
                <a:ea typeface="Microsoft YaHei" panose="020B0503020204020204" pitchFamily="34" charset="-122"/>
              </a:rPr>
              <a:t>--</a:t>
            </a:r>
            <a:r>
              <a:rPr kumimoji="1" lang="zh-CN" altLang="en-US" sz="2400" b="1" dirty="0">
                <a:solidFill>
                  <a:srgbClr val="FFFF00"/>
                </a:solidFill>
                <a:latin typeface="Microsoft YaHei" panose="020B0503020204020204" pitchFamily="34" charset="-122"/>
                <a:ea typeface="Microsoft YaHei" panose="020B0503020204020204" pitchFamily="34" charset="-122"/>
              </a:rPr>
              <a:t>精准多波束发射控制技术</a:t>
            </a:r>
          </a:p>
        </p:txBody>
      </p:sp>
      <p:sp>
        <p:nvSpPr>
          <p:cNvPr id="9" name="文本框 8">
            <a:extLst>
              <a:ext uri="{FF2B5EF4-FFF2-40B4-BE49-F238E27FC236}">
                <a16:creationId xmlns:a16="http://schemas.microsoft.com/office/drawing/2014/main" id="{76688CD6-FD8B-8448-AF6D-EAA3684B88C8}"/>
              </a:ext>
            </a:extLst>
          </p:cNvPr>
          <p:cNvSpPr txBox="1"/>
          <p:nvPr/>
        </p:nvSpPr>
        <p:spPr>
          <a:xfrm>
            <a:off x="4861175" y="3167390"/>
            <a:ext cx="4086882" cy="954107"/>
          </a:xfrm>
          <a:prstGeom prst="rect">
            <a:avLst/>
          </a:prstGeom>
          <a:noFill/>
        </p:spPr>
        <p:txBody>
          <a:bodyPr wrap="square" rtlCol="0">
            <a:spAutoFit/>
          </a:bodyPr>
          <a:lstStyle/>
          <a:p>
            <a:r>
              <a:rPr kumimoji="1" lang="zh-CN" altLang="en-US" sz="2800" b="1" dirty="0">
                <a:solidFill>
                  <a:srgbClr val="FFFF00"/>
                </a:solidFill>
                <a:latin typeface="Microsoft YaHei" panose="020B0503020204020204" pitchFamily="34" charset="-122"/>
                <a:ea typeface="Microsoft YaHei" panose="020B0503020204020204" pitchFamily="34" charset="-122"/>
              </a:rPr>
              <a:t>报告人：赵岳</a:t>
            </a:r>
            <a:endParaRPr kumimoji="1" lang="en-US" altLang="zh-CN" sz="2800" b="1" dirty="0">
              <a:solidFill>
                <a:srgbClr val="FFFF00"/>
              </a:solidFill>
              <a:latin typeface="Microsoft YaHei" panose="020B0503020204020204" pitchFamily="34" charset="-122"/>
              <a:ea typeface="Microsoft YaHei" panose="020B0503020204020204" pitchFamily="34" charset="-122"/>
            </a:endParaRPr>
          </a:p>
          <a:p>
            <a:r>
              <a:rPr kumimoji="1" lang="zh-CN" altLang="en-US" sz="2800" b="1" dirty="0">
                <a:solidFill>
                  <a:srgbClr val="FFFF00"/>
                </a:solidFill>
                <a:latin typeface="Microsoft YaHei" panose="020B0503020204020204" pitchFamily="34" charset="-122"/>
                <a:ea typeface="Microsoft YaHei" panose="020B0503020204020204" pitchFamily="34" charset="-122"/>
              </a:rPr>
              <a:t>导   师：甘露</a:t>
            </a:r>
            <a:endParaRPr kumimoji="1" lang="en-US" altLang="zh-CN" sz="2800" b="1" dirty="0">
              <a:solidFill>
                <a:srgbClr val="FFFF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72757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设计原理（单点控制算法）</a:t>
            </a:r>
          </a:p>
        </p:txBody>
      </p:sp>
      <p:sp>
        <p:nvSpPr>
          <p:cNvPr id="9" name="椭圆 8">
            <a:extLst>
              <a:ext uri="{FF2B5EF4-FFF2-40B4-BE49-F238E27FC236}">
                <a16:creationId xmlns:a16="http://schemas.microsoft.com/office/drawing/2014/main" id="{30A58988-FDFD-4614-AA0F-0B841B108253}"/>
              </a:ext>
            </a:extLst>
          </p:cNvPr>
          <p:cNvSpPr/>
          <p:nvPr/>
        </p:nvSpPr>
        <p:spPr>
          <a:xfrm>
            <a:off x="2039080" y="2448156"/>
            <a:ext cx="320172" cy="983445"/>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D2130415-7337-4316-9155-A1DC362993DE}"/>
                  </a:ext>
                </a:extLst>
              </p:cNvPr>
              <p:cNvSpPr/>
              <p:nvPr/>
            </p:nvSpPr>
            <p:spPr>
              <a:xfrm>
                <a:off x="662439" y="2572375"/>
                <a:ext cx="2562688" cy="7350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𝐿</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0">
                              <a:latin typeface="Cambria Math" panose="02040503050406030204" pitchFamily="18" charset="0"/>
                            </a:rPr>
                            <m:t>0</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r>
                                <a:rPr lang="zh-CN" altLang="en-US" i="0">
                                  <a:latin typeface="Cambria Math" panose="02040503050406030204" pitchFamily="18" charset="0"/>
                                </a:rPr>
                                <m:t>|</m:t>
                              </m:r>
                              <m:d>
                                <m:dPr>
                                  <m:begChr m:val=""/>
                                  <m:ctrlPr>
                                    <a:rPr lang="zh-CN" altLang="en-US" i="1">
                                      <a:latin typeface="Cambria Math" panose="02040503050406030204" pitchFamily="18" charset="0"/>
                                    </a:rPr>
                                  </m:ctrlPr>
                                </m:dPr>
                                <m:e>
                                  <m:sSubSup>
                                    <m:sSubSupPr>
                                      <m:ctrlPr>
                                        <a:rPr lang="en-US" altLang="zh-CN" i="1" smtClean="0">
                                          <a:latin typeface="Cambria Math" panose="02040503050406030204" pitchFamily="18" charset="0"/>
                                        </a:rPr>
                                      </m:ctrlPr>
                                    </m:sSubSupPr>
                                    <m:e>
                                      <m:r>
                                        <a:rPr lang="zh-CN" altLang="en-US" b="1">
                                          <a:latin typeface="Cambria Math" panose="02040503050406030204" pitchFamily="18" charset="0"/>
                                        </a:rPr>
                                        <m:t>𝐰</m:t>
                                      </m:r>
                                    </m:e>
                                    <m:sub>
                                      <m:r>
                                        <a:rPr lang="en-US" altLang="zh-CN" i="1">
                                          <a:latin typeface="Cambria Math" panose="02040503050406030204" pitchFamily="18" charset="0"/>
                                        </a:rPr>
                                        <m:t>𝑘</m:t>
                                      </m:r>
                                    </m:sub>
                                    <m:sup>
                                      <m:r>
                                        <a:rPr lang="zh-CN" altLang="en-US" i="1">
                                          <a:latin typeface="Cambria Math" panose="02040503050406030204" pitchFamily="18" charset="0"/>
                                        </a:rPr>
                                        <m:t>𝐻</m:t>
                                      </m:r>
                                    </m:sup>
                                  </m:sSubSup>
                                  <m:r>
                                    <a:rPr lang="zh-CN" altLang="en-US" b="1">
                                      <a:latin typeface="Cambria Math" panose="02040503050406030204" pitchFamily="18" charset="0"/>
                                    </a:rPr>
                                    <m:t>𝐚</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en-US" altLang="zh-CN" i="1">
                                          <a:latin typeface="Cambria Math" panose="02040503050406030204" pitchFamily="18" charset="0"/>
                                        </a:rPr>
                                        <m:t>𝑘</m:t>
                                      </m:r>
                                    </m:sub>
                                  </m:sSub>
                                </m:e>
                              </m:d>
                              <m:r>
                                <a:rPr lang="zh-CN" altLang="en-US">
                                  <a:latin typeface="Cambria Math" panose="02040503050406030204" pitchFamily="18" charset="0"/>
                                </a:rPr>
                                <m:t>|</m:t>
                              </m:r>
                            </m:e>
                            <m:sup>
                              <m:r>
                                <a:rPr lang="zh-CN" altLang="en-US">
                                  <a:latin typeface="Cambria Math" panose="02040503050406030204" pitchFamily="18" charset="0"/>
                                </a:rPr>
                                <m:t>2</m:t>
                              </m:r>
                            </m:sup>
                          </m:sSup>
                        </m:num>
                        <m:den>
                          <m:sSup>
                            <m:sSupPr>
                              <m:ctrlPr>
                                <a:rPr lang="zh-CN" altLang="en-US" i="1">
                                  <a:latin typeface="Cambria Math" panose="02040503050406030204" pitchFamily="18" charset="0"/>
                                </a:rPr>
                              </m:ctrlPr>
                            </m:sSupPr>
                            <m:e>
                              <m:r>
                                <a:rPr lang="zh-CN" altLang="en-US">
                                  <a:latin typeface="Cambria Math" panose="02040503050406030204" pitchFamily="18" charset="0"/>
                                </a:rPr>
                                <m:t>|</m:t>
                              </m:r>
                              <m:d>
                                <m:dPr>
                                  <m:begChr m:val=""/>
                                  <m:ctrlPr>
                                    <a:rPr lang="zh-CN" altLang="en-US" i="1">
                                      <a:latin typeface="Cambria Math" panose="02040503050406030204" pitchFamily="18" charset="0"/>
                                    </a:rPr>
                                  </m:ctrlPr>
                                </m:dPr>
                                <m:e>
                                  <m:sSubSup>
                                    <m:sSubSupPr>
                                      <m:ctrlPr>
                                        <a:rPr lang="en-US" altLang="zh-CN" i="1">
                                          <a:latin typeface="Cambria Math" panose="02040503050406030204" pitchFamily="18" charset="0"/>
                                        </a:rPr>
                                      </m:ctrlPr>
                                    </m:sSubSupPr>
                                    <m:e>
                                      <m:r>
                                        <a:rPr lang="zh-CN" altLang="en-US" b="1">
                                          <a:latin typeface="Cambria Math" panose="02040503050406030204" pitchFamily="18" charset="0"/>
                                        </a:rPr>
                                        <m:t>𝐰</m:t>
                                      </m:r>
                                    </m:e>
                                    <m:sub>
                                      <m:r>
                                        <a:rPr lang="en-US" altLang="zh-CN" i="1">
                                          <a:latin typeface="Cambria Math" panose="02040503050406030204" pitchFamily="18" charset="0"/>
                                        </a:rPr>
                                        <m:t>𝑘</m:t>
                                      </m:r>
                                    </m:sub>
                                    <m:sup>
                                      <m:r>
                                        <a:rPr lang="zh-CN" altLang="en-US" i="1">
                                          <a:latin typeface="Cambria Math" panose="02040503050406030204" pitchFamily="18" charset="0"/>
                                        </a:rPr>
                                        <m:t>𝐻</m:t>
                                      </m:r>
                                    </m:sup>
                                  </m:sSubSup>
                                  <m:r>
                                    <a:rPr lang="zh-CN" altLang="en-US" b="1">
                                      <a:latin typeface="Cambria Math" panose="02040503050406030204" pitchFamily="18" charset="0"/>
                                    </a:rPr>
                                    <m:t>𝐚</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a:latin typeface="Cambria Math" panose="02040503050406030204" pitchFamily="18" charset="0"/>
                                        </a:rPr>
                                        <m:t>0</m:t>
                                      </m:r>
                                    </m:sub>
                                  </m:sSub>
                                </m:e>
                              </m:d>
                              <m:r>
                                <a:rPr lang="zh-CN" altLang="en-US">
                                  <a:latin typeface="Cambria Math" panose="02040503050406030204" pitchFamily="18" charset="0"/>
                                </a:rPr>
                                <m:t>|</m:t>
                              </m:r>
                            </m:e>
                            <m:sup>
                              <m:r>
                                <a:rPr lang="zh-CN" altLang="en-US">
                                  <a:latin typeface="Cambria Math" panose="02040503050406030204" pitchFamily="18" charset="0"/>
                                </a:rPr>
                                <m:t>2</m:t>
                              </m:r>
                            </m:sup>
                          </m:sSup>
                        </m:den>
                      </m:f>
                    </m:oMath>
                  </m:oMathPara>
                </a14:m>
                <a:endParaRPr lang="zh-CN" altLang="en-US" dirty="0"/>
              </a:p>
            </p:txBody>
          </p:sp>
        </mc:Choice>
        <mc:Fallback xmlns="">
          <p:sp>
            <p:nvSpPr>
              <p:cNvPr id="8" name="矩形 7">
                <a:extLst>
                  <a:ext uri="{FF2B5EF4-FFF2-40B4-BE49-F238E27FC236}">
                    <a16:creationId xmlns:a16="http://schemas.microsoft.com/office/drawing/2014/main" id="{D2130415-7337-4316-9155-A1DC362993DE}"/>
                  </a:ext>
                </a:extLst>
              </p:cNvPr>
              <p:cNvSpPr>
                <a:spLocks noRot="1" noChangeAspect="1" noMove="1" noResize="1" noEditPoints="1" noAdjustHandles="1" noChangeArrowheads="1" noChangeShapeType="1" noTextEdit="1"/>
              </p:cNvSpPr>
              <p:nvPr/>
            </p:nvSpPr>
            <p:spPr>
              <a:xfrm>
                <a:off x="662439" y="2572375"/>
                <a:ext cx="2562688" cy="73500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332409DB-DBA5-4F94-8AEF-A7D6B897C86E}"/>
                  </a:ext>
                </a:extLst>
              </p:cNvPr>
              <p:cNvSpPr/>
              <p:nvPr/>
            </p:nvSpPr>
            <p:spPr>
              <a:xfrm>
                <a:off x="3656941" y="1823451"/>
                <a:ext cx="221932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b="1" i="1" smtClean="0">
                              <a:latin typeface="Cambria Math" panose="02040503050406030204" pitchFamily="18" charset="0"/>
                            </a:rPr>
                          </m:ctrlPr>
                        </m:dPr>
                        <m:e>
                          <m:sSub>
                            <m:sSubPr>
                              <m:ctrlPr>
                                <a:rPr lang="zh-CN" altLang="en-US" b="1" i="1">
                                  <a:latin typeface="Cambria Math" panose="02040503050406030204" pitchFamily="18" charset="0"/>
                                </a:rPr>
                              </m:ctrlPr>
                            </m:sSubPr>
                            <m:e>
                              <m:r>
                                <a:rPr lang="zh-CN" altLang="en-US" b="1">
                                  <a:latin typeface="Cambria Math" panose="02040503050406030204" pitchFamily="18" charset="0"/>
                                </a:rPr>
                                <m:t>𝐰</m:t>
                              </m:r>
                            </m:e>
                            <m:sub>
                              <m:r>
                                <a:rPr lang="en-US" altLang="zh-CN" b="0" i="1" smtClean="0">
                                  <a:latin typeface="Cambria Math" panose="02040503050406030204" pitchFamily="18" charset="0"/>
                                </a:rPr>
                                <m:t>𝑘</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𝐰</m:t>
                              </m:r>
                            </m:e>
                            <m:sub>
                              <m:r>
                                <a:rPr lang="zh-CN" altLang="en-US">
                                  <a:latin typeface="Cambria Math" panose="02040503050406030204" pitchFamily="18" charset="0"/>
                                </a:rPr>
                                <m:t>0</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𝜇</m:t>
                              </m:r>
                            </m:e>
                            <m:sub>
                              <m:r>
                                <a:rPr lang="zh-CN" altLang="en-US" i="1">
                                  <a:latin typeface="Cambria Math" panose="02040503050406030204" pitchFamily="18" charset="0"/>
                                </a:rPr>
                                <m:t>𝑘</m:t>
                              </m:r>
                            </m:sub>
                          </m:sSub>
                          <m:r>
                            <a:rPr lang="zh-CN" altLang="en-US" b="1">
                              <a:latin typeface="Cambria Math" panose="02040503050406030204" pitchFamily="18" charset="0"/>
                            </a:rPr>
                            <m:t>𝐚</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𝑖</m:t>
                              </m:r>
                            </m:sub>
                          </m:sSub>
                        </m:e>
                      </m:d>
                    </m:oMath>
                  </m:oMathPara>
                </a14:m>
                <a:endParaRPr lang="zh-CN" altLang="en-US" dirty="0"/>
              </a:p>
            </p:txBody>
          </p:sp>
        </mc:Choice>
        <mc:Fallback xmlns="">
          <p:sp>
            <p:nvSpPr>
              <p:cNvPr id="11" name="矩形 10">
                <a:extLst>
                  <a:ext uri="{FF2B5EF4-FFF2-40B4-BE49-F238E27FC236}">
                    <a16:creationId xmlns:a16="http://schemas.microsoft.com/office/drawing/2014/main" id="{332409DB-DBA5-4F94-8AEF-A7D6B897C86E}"/>
                  </a:ext>
                </a:extLst>
              </p:cNvPr>
              <p:cNvSpPr>
                <a:spLocks noRot="1" noChangeAspect="1" noMove="1" noResize="1" noEditPoints="1" noAdjustHandles="1" noChangeArrowheads="1" noChangeShapeType="1" noTextEdit="1"/>
              </p:cNvSpPr>
              <p:nvPr/>
            </p:nvSpPr>
            <p:spPr>
              <a:xfrm>
                <a:off x="3656941" y="1823451"/>
                <a:ext cx="2219325" cy="369332"/>
              </a:xfrm>
              <a:prstGeom prst="rect">
                <a:avLst/>
              </a:prstGeom>
              <a:blipFill>
                <a:blip r:embed="rId3"/>
                <a:stretch>
                  <a:fillRect t="-119672" r="-21154" b="-183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BC4721CD-A2A3-4873-A8CD-C58FE01AA160}"/>
                  </a:ext>
                </a:extLst>
              </p:cNvPr>
              <p:cNvSpPr/>
              <p:nvPr/>
            </p:nvSpPr>
            <p:spPr>
              <a:xfrm>
                <a:off x="6398348" y="1464549"/>
                <a:ext cx="3575466" cy="8141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a:latin typeface="Cambria Math" panose="02040503050406030204" pitchFamily="18" charset="0"/>
                            </a:rPr>
                          </m:ctrlPr>
                        </m:mPr>
                        <m:mr>
                          <m:e/>
                        </m:mr>
                        <m:mr>
                          <m:e>
                            <m:sSub>
                              <m:sSubPr>
                                <m:ctrlPr>
                                  <a:rPr lang="zh-CN" altLang="en-US" i="1">
                                    <a:latin typeface="Cambria Math" panose="02040503050406030204" pitchFamily="18" charset="0"/>
                                  </a:rPr>
                                </m:ctrlPr>
                              </m:sSubPr>
                              <m:e>
                                <m:r>
                                  <a:rPr lang="zh-CN" altLang="en-US" i="1" smtClean="0">
                                    <a:latin typeface="Cambria Math" panose="02040503050406030204" pitchFamily="18" charset="0"/>
                                  </a:rPr>
                                  <m:t>𝜇</m:t>
                                </m:r>
                              </m:e>
                              <m:sub>
                                <m:r>
                                  <a:rPr lang="zh-CN" altLang="en-US" i="1" smtClean="0">
                                    <a:latin typeface="Cambria Math" panose="02040503050406030204" pitchFamily="18" charset="0"/>
                                  </a:rPr>
                                  <m:t>𝑘</m:t>
                                </m:r>
                              </m:sub>
                            </m:sSub>
                            <m:r>
                              <a:rPr lang="zh-CN" altLang="en-US">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b="1">
                                            <a:latin typeface="Cambria Math" panose="02040503050406030204" pitchFamily="18" charset="0"/>
                                          </a:rPr>
                                          <m:t>𝐐</m:t>
                                        </m:r>
                                      </m:e>
                                      <m:sub>
                                        <m:r>
                                          <a:rPr lang="zh-CN" altLang="en-US" i="1">
                                            <a:latin typeface="Cambria Math" panose="02040503050406030204" pitchFamily="18" charset="0"/>
                                          </a:rPr>
                                          <m:t>𝑘</m:t>
                                        </m:r>
                                      </m:sub>
                                      <m:sup>
                                        <m:r>
                                          <a:rPr lang="zh-CN" altLang="en-US">
                                            <a:latin typeface="Cambria Math" panose="02040503050406030204" pitchFamily="18" charset="0"/>
                                          </a:rPr>
                                          <m:t>∗</m:t>
                                        </m:r>
                                      </m:sup>
                                    </m:sSubSup>
                                    <m:r>
                                      <a:rPr lang="zh-CN" altLang="en-US">
                                        <a:latin typeface="Cambria Math" panose="02040503050406030204" pitchFamily="18" charset="0"/>
                                      </a:rPr>
                                      <m:t>(1,2</m:t>
                                    </m:r>
                                  </m:e>
                                </m:d>
                              </m:num>
                              <m:den>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b="1">
                                            <a:latin typeface="Cambria Math" panose="02040503050406030204" pitchFamily="18" charset="0"/>
                                          </a:rPr>
                                          <m:t>𝐐</m:t>
                                        </m:r>
                                      </m:e>
                                      <m:sub>
                                        <m:r>
                                          <a:rPr lang="zh-CN" altLang="en-US" i="1">
                                            <a:latin typeface="Cambria Math" panose="02040503050406030204" pitchFamily="18" charset="0"/>
                                          </a:rPr>
                                          <m:t>𝑘</m:t>
                                        </m:r>
                                      </m:sub>
                                    </m:sSub>
                                    <m:r>
                                      <a:rPr lang="zh-CN" altLang="en-US">
                                        <a:latin typeface="Cambria Math" panose="02040503050406030204" pitchFamily="18" charset="0"/>
                                      </a:rPr>
                                      <m:t>(2,2</m:t>
                                    </m:r>
                                  </m:e>
                                </m:d>
                              </m:den>
                            </m:f>
                            <m:r>
                              <a:rPr lang="zh-CN" altLang="en-US">
                                <a:latin typeface="Cambria Math" panose="02040503050406030204" pitchFamily="18" charset="0"/>
                              </a:rPr>
                              <m:t>+</m:t>
                            </m:r>
                            <m:f>
                              <m:fPr>
                                <m:ctrlPr>
                                  <a:rPr lang="zh-CN" altLang="en-US" i="1">
                                    <a:latin typeface="Cambria Math" panose="02040503050406030204" pitchFamily="18" charset="0"/>
                                  </a:rPr>
                                </m:ctrlPr>
                              </m:fPr>
                              <m:num>
                                <m:rad>
                                  <m:radPr>
                                    <m:degHide m:val="on"/>
                                    <m:ctrlPr>
                                      <a:rPr lang="zh-CN" altLang="en-US" i="1">
                                        <a:latin typeface="Cambria Math" panose="02040503050406030204" pitchFamily="18" charset="0"/>
                                      </a:rPr>
                                    </m:ctrlPr>
                                  </m:radPr>
                                  <m:deg/>
                                  <m:e>
                                    <m:d>
                                      <m:dPr>
                                        <m:begChr m:val=""/>
                                        <m:ctrlPr>
                                          <a:rPr lang="zh-CN" altLang="en-US" i="1">
                                            <a:latin typeface="Cambria Math" panose="02040503050406030204" pitchFamily="18" charset="0"/>
                                          </a:rPr>
                                        </m:ctrlPr>
                                      </m:dPr>
                                      <m:e>
                                        <m:r>
                                          <a:rPr lang="zh-CN" altLang="en-US">
                                            <a:latin typeface="Cambria Math" panose="02040503050406030204" pitchFamily="18" charset="0"/>
                                          </a:rPr>
                                          <m:t>−</m:t>
                                        </m:r>
                                        <m:r>
                                          <m:rPr>
                                            <m:sty m:val="p"/>
                                          </m:rPr>
                                          <a:rPr lang="zh-CN" altLang="en-US">
                                            <a:latin typeface="Cambria Math" panose="02040503050406030204" pitchFamily="18" charset="0"/>
                                          </a:rPr>
                                          <m:t>det</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𝐐</m:t>
                                            </m:r>
                                          </m:e>
                                          <m:sub>
                                            <m:r>
                                              <a:rPr lang="zh-CN" altLang="en-US" i="1">
                                                <a:latin typeface="Cambria Math" panose="02040503050406030204" pitchFamily="18" charset="0"/>
                                              </a:rPr>
                                              <m:t>𝑘</m:t>
                                            </m:r>
                                          </m:sub>
                                        </m:sSub>
                                      </m:e>
                                    </m:d>
                                  </m:e>
                                </m:rad>
                              </m:num>
                              <m:den>
                                <m:r>
                                  <a:rPr lang="zh-CN" altLang="en-US">
                                    <a:latin typeface="Cambria Math" panose="02040503050406030204" pitchFamily="18" charset="0"/>
                                  </a:rPr>
                                  <m:t>|</m:t>
                                </m:r>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b="1">
                                            <a:latin typeface="Cambria Math" panose="02040503050406030204" pitchFamily="18" charset="0"/>
                                          </a:rPr>
                                          <m:t>𝐐</m:t>
                                        </m:r>
                                      </m:e>
                                      <m:sub>
                                        <m:r>
                                          <a:rPr lang="zh-CN" altLang="en-US" i="1">
                                            <a:latin typeface="Cambria Math" panose="02040503050406030204" pitchFamily="18" charset="0"/>
                                          </a:rPr>
                                          <m:t>𝑘</m:t>
                                        </m:r>
                                      </m:sub>
                                    </m:sSub>
                                    <m:r>
                                      <a:rPr lang="zh-CN" altLang="en-US">
                                        <a:latin typeface="Cambria Math" panose="02040503050406030204" pitchFamily="18" charset="0"/>
                                      </a:rPr>
                                      <m:t>(2,2</m:t>
                                    </m:r>
                                  </m:e>
                                </m:d>
                                <m:r>
                                  <a:rPr lang="zh-CN" altLang="en-US">
                                    <a:latin typeface="Cambria Math" panose="02040503050406030204" pitchFamily="18" charset="0"/>
                                  </a:rPr>
                                  <m:t>|</m:t>
                                </m:r>
                              </m:den>
                            </m:f>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r>
                                  <a:rPr lang="zh-CN" altLang="en-US" i="1">
                                    <a:latin typeface="Cambria Math" panose="02040503050406030204" pitchFamily="18" charset="0"/>
                                  </a:rPr>
                                  <m:t>𝑗</m:t>
                                </m:r>
                                <m:r>
                                  <a:rPr lang="zh-CN" altLang="en-US" i="1">
                                    <a:latin typeface="Cambria Math" panose="02040503050406030204" pitchFamily="18" charset="0"/>
                                  </a:rPr>
                                  <m:t>𝜙</m:t>
                                </m:r>
                              </m:sup>
                            </m:sSup>
                          </m:e>
                        </m:mr>
                      </m:m>
                    </m:oMath>
                  </m:oMathPara>
                </a14:m>
                <a:endParaRPr lang="zh-CN" altLang="en-US" dirty="0"/>
              </a:p>
            </p:txBody>
          </p:sp>
        </mc:Choice>
        <mc:Fallback xmlns="">
          <p:sp>
            <p:nvSpPr>
              <p:cNvPr id="12" name="矩形 11">
                <a:extLst>
                  <a:ext uri="{FF2B5EF4-FFF2-40B4-BE49-F238E27FC236}">
                    <a16:creationId xmlns:a16="http://schemas.microsoft.com/office/drawing/2014/main" id="{BC4721CD-A2A3-4873-A8CD-C58FE01AA160}"/>
                  </a:ext>
                </a:extLst>
              </p:cNvPr>
              <p:cNvSpPr>
                <a:spLocks noRot="1" noChangeAspect="1" noMove="1" noResize="1" noEditPoints="1" noAdjustHandles="1" noChangeArrowheads="1" noChangeShapeType="1" noTextEdit="1"/>
              </p:cNvSpPr>
              <p:nvPr/>
            </p:nvSpPr>
            <p:spPr>
              <a:xfrm>
                <a:off x="6398348" y="1464549"/>
                <a:ext cx="3575466" cy="81419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265A4BCA-BCE4-4692-B545-FEF3B8A9B119}"/>
                  </a:ext>
                </a:extLst>
              </p:cNvPr>
              <p:cNvSpPr/>
              <p:nvPr/>
            </p:nvSpPr>
            <p:spPr>
              <a:xfrm>
                <a:off x="3656941" y="3673641"/>
                <a:ext cx="2330573" cy="396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smtClean="0">
                              <a:latin typeface="Cambria Math" panose="02040503050406030204" pitchFamily="18" charset="0"/>
                            </a:rPr>
                          </m:ctrlPr>
                        </m:sSubPr>
                        <m:e>
                          <m:r>
                            <a:rPr lang="zh-CN" altLang="en-US" b="1" i="0">
                              <a:latin typeface="Cambria Math" panose="02040503050406030204" pitchFamily="18" charset="0"/>
                            </a:rPr>
                            <m:t>𝐰</m:t>
                          </m:r>
                        </m:e>
                        <m:sub>
                          <m:r>
                            <a:rPr lang="en-US" altLang="zh-CN" b="0" i="1" smtClean="0">
                              <a:latin typeface="Cambria Math" panose="02040503050406030204" pitchFamily="18" charset="0"/>
                            </a:rPr>
                            <m:t>𝑘</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𝐰</m:t>
                          </m:r>
                        </m:e>
                        <m:sub>
                          <m:d>
                            <m:dPr>
                              <m:endChr m:val=""/>
                              <m:ctrlPr>
                                <a:rPr lang="zh-CN" altLang="en-US" b="1" i="1">
                                  <a:latin typeface="Cambria Math" panose="02040503050406030204" pitchFamily="18" charset="0"/>
                                </a:rPr>
                              </m:ctrlPr>
                            </m:dPr>
                            <m:e>
                              <m:r>
                                <a:rPr lang="zh-CN" altLang="en-US">
                                  <a:latin typeface="Cambria Math" panose="02040503050406030204" pitchFamily="18" charset="0"/>
                                </a:rPr>
                                <m:t>0)⊥</m:t>
                              </m:r>
                            </m:e>
                          </m:d>
                        </m:sub>
                      </m:sSub>
                      <m:r>
                        <a:rPr lang="zh-CN" altLang="en-US">
                          <a:latin typeface="Cambria Math" panose="02040503050406030204" pitchFamily="18" charset="0"/>
                        </a:rPr>
                        <m:t>+</m:t>
                      </m:r>
                      <m:r>
                        <a:rPr lang="zh-CN" altLang="en-US" i="1">
                          <a:latin typeface="Cambria Math" panose="02040503050406030204" pitchFamily="18" charset="0"/>
                        </a:rPr>
                        <m:t>𝛽</m:t>
                      </m:r>
                      <m:sSub>
                        <m:sSubPr>
                          <m:ctrlPr>
                            <a:rPr lang="zh-CN" altLang="en-US" i="1">
                              <a:latin typeface="Cambria Math" panose="02040503050406030204" pitchFamily="18" charset="0"/>
                            </a:rPr>
                          </m:ctrlPr>
                        </m:sSubPr>
                        <m:e>
                          <m:r>
                            <a:rPr lang="zh-CN" altLang="en-US" b="1">
                              <a:latin typeface="Cambria Math" panose="02040503050406030204" pitchFamily="18" charset="0"/>
                            </a:rPr>
                            <m:t>𝐰</m:t>
                          </m:r>
                        </m:e>
                        <m:sub>
                          <m:d>
                            <m:dPr>
                              <m:endChr m:val=""/>
                              <m:ctrlPr>
                                <a:rPr lang="zh-CN" altLang="en-US" b="1" i="1">
                                  <a:latin typeface="Cambria Math" panose="02040503050406030204" pitchFamily="18" charset="0"/>
                                </a:rPr>
                              </m:ctrlPr>
                            </m:dPr>
                            <m:e>
                              <m:r>
                                <a:rPr lang="zh-CN" altLang="en-US">
                                  <a:latin typeface="Cambria Math" panose="02040503050406030204" pitchFamily="18" charset="0"/>
                                </a:rPr>
                                <m:t>0)∥</m:t>
                              </m:r>
                            </m:e>
                          </m:d>
                        </m:sub>
                      </m:sSub>
                    </m:oMath>
                  </m:oMathPara>
                </a14:m>
                <a:endParaRPr lang="zh-CN" altLang="en-US" dirty="0"/>
              </a:p>
            </p:txBody>
          </p:sp>
        </mc:Choice>
        <mc:Fallback xmlns="">
          <p:sp>
            <p:nvSpPr>
              <p:cNvPr id="14" name="矩形 13">
                <a:extLst>
                  <a:ext uri="{FF2B5EF4-FFF2-40B4-BE49-F238E27FC236}">
                    <a16:creationId xmlns:a16="http://schemas.microsoft.com/office/drawing/2014/main" id="{265A4BCA-BCE4-4692-B545-FEF3B8A9B119}"/>
                  </a:ext>
                </a:extLst>
              </p:cNvPr>
              <p:cNvSpPr>
                <a:spLocks noRot="1" noChangeAspect="1" noMove="1" noResize="1" noEditPoints="1" noAdjustHandles="1" noChangeArrowheads="1" noChangeShapeType="1" noTextEdit="1"/>
              </p:cNvSpPr>
              <p:nvPr/>
            </p:nvSpPr>
            <p:spPr>
              <a:xfrm>
                <a:off x="3656941" y="3673641"/>
                <a:ext cx="2330573" cy="396006"/>
              </a:xfrm>
              <a:prstGeom prst="rect">
                <a:avLst/>
              </a:prstGeom>
              <a:blipFill>
                <a:blip r:embed="rId5"/>
                <a:stretch>
                  <a:fillRect t="-53846" r="-4450" b="-1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400E9C19-FA7F-47E8-8568-681B12268FB3}"/>
                  </a:ext>
                </a:extLst>
              </p:cNvPr>
              <p:cNvSpPr/>
              <p:nvPr/>
            </p:nvSpPr>
            <p:spPr>
              <a:xfrm>
                <a:off x="6476481" y="3202550"/>
                <a:ext cx="2399888"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𝑎</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m:t>
                          </m:r>
                          <m:r>
                            <a:rPr lang="zh-CN" altLang="en-US" i="0">
                              <a:latin typeface="Cambria Math" panose="02040503050406030204" pitchFamily="18" charset="0"/>
                            </a:rPr>
                            <m:t>ℜ</m:t>
                          </m:r>
                          <m:r>
                            <a:rPr lang="zh-CN" altLang="en-US" i="0">
                              <a:latin typeface="Cambria Math" panose="02040503050406030204" pitchFamily="18" charset="0"/>
                            </a:rPr>
                            <m:t>(</m:t>
                          </m:r>
                          <m:r>
                            <a:rPr lang="zh-CN" altLang="en-US" b="1">
                              <a:latin typeface="Cambria Math" panose="02040503050406030204" pitchFamily="18" charset="0"/>
                            </a:rPr>
                            <m:t>𝐁</m:t>
                          </m:r>
                          <m:r>
                            <a:rPr lang="zh-CN" altLang="en-US">
                              <a:latin typeface="Cambria Math" panose="02040503050406030204" pitchFamily="18" charset="0"/>
                            </a:rPr>
                            <m:t>(1,2))+</m:t>
                          </m:r>
                          <m:r>
                            <a:rPr lang="zh-CN" altLang="en-US" i="1">
                              <a:latin typeface="Cambria Math" panose="02040503050406030204" pitchFamily="18" charset="0"/>
                            </a:rPr>
                            <m:t>𝑑</m:t>
                          </m:r>
                        </m:num>
                        <m:den>
                          <m:d>
                            <m:dPr>
                              <m:begChr m:val=""/>
                              <m:ctrlPr>
                                <a:rPr lang="zh-CN" altLang="en-US" i="1">
                                  <a:latin typeface="Cambria Math" panose="02040503050406030204" pitchFamily="18" charset="0"/>
                                </a:rPr>
                              </m:ctrlPr>
                            </m:dPr>
                            <m:e>
                              <m:r>
                                <a:rPr lang="zh-CN" altLang="en-US" b="1">
                                  <a:latin typeface="Cambria Math" panose="02040503050406030204" pitchFamily="18" charset="0"/>
                                </a:rPr>
                                <m:t>𝐁</m:t>
                              </m:r>
                              <m:r>
                                <a:rPr lang="zh-CN" altLang="en-US">
                                  <a:latin typeface="Cambria Math" panose="02040503050406030204" pitchFamily="18" charset="0"/>
                                </a:rPr>
                                <m:t>(2,2</m:t>
                              </m:r>
                            </m:e>
                          </m:d>
                        </m:den>
                      </m:f>
                    </m:oMath>
                  </m:oMathPara>
                </a14:m>
                <a:endParaRPr lang="zh-CN" altLang="en-US" dirty="0"/>
              </a:p>
            </p:txBody>
          </p:sp>
        </mc:Choice>
        <mc:Fallback xmlns="">
          <p:sp>
            <p:nvSpPr>
              <p:cNvPr id="15" name="矩形 14">
                <a:extLst>
                  <a:ext uri="{FF2B5EF4-FFF2-40B4-BE49-F238E27FC236}">
                    <a16:creationId xmlns:a16="http://schemas.microsoft.com/office/drawing/2014/main" id="{400E9C19-FA7F-47E8-8568-681B12268FB3}"/>
                  </a:ext>
                </a:extLst>
              </p:cNvPr>
              <p:cNvSpPr>
                <a:spLocks noRot="1" noChangeAspect="1" noMove="1" noResize="1" noEditPoints="1" noAdjustHandles="1" noChangeArrowheads="1" noChangeShapeType="1" noTextEdit="1"/>
              </p:cNvSpPr>
              <p:nvPr/>
            </p:nvSpPr>
            <p:spPr>
              <a:xfrm>
                <a:off x="6476481" y="3202550"/>
                <a:ext cx="2399888" cy="66909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CB1E7BF5-05C6-4C52-A4AE-D13AD080EA78}"/>
                  </a:ext>
                </a:extLst>
              </p:cNvPr>
              <p:cNvSpPr/>
              <p:nvPr/>
            </p:nvSpPr>
            <p:spPr>
              <a:xfrm>
                <a:off x="6480905" y="3924798"/>
                <a:ext cx="2395464"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𝑏</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m:t>
                          </m:r>
                          <m:r>
                            <a:rPr lang="zh-CN" altLang="en-US" i="0">
                              <a:latin typeface="Cambria Math" panose="02040503050406030204" pitchFamily="18" charset="0"/>
                            </a:rPr>
                            <m:t>ℜ</m:t>
                          </m:r>
                          <m:r>
                            <a:rPr lang="zh-CN" altLang="en-US" i="0">
                              <a:latin typeface="Cambria Math" panose="02040503050406030204" pitchFamily="18" charset="0"/>
                            </a:rPr>
                            <m:t>(</m:t>
                          </m:r>
                          <m:r>
                            <a:rPr lang="zh-CN" altLang="en-US" b="1">
                              <a:latin typeface="Cambria Math" panose="02040503050406030204" pitchFamily="18" charset="0"/>
                            </a:rPr>
                            <m:t>𝐁</m:t>
                          </m:r>
                          <m:r>
                            <a:rPr lang="zh-CN" altLang="en-US">
                              <a:latin typeface="Cambria Math" panose="02040503050406030204" pitchFamily="18" charset="0"/>
                            </a:rPr>
                            <m:t>(1,2))−</m:t>
                          </m:r>
                          <m:r>
                            <a:rPr lang="zh-CN" altLang="en-US" i="1">
                              <a:latin typeface="Cambria Math" panose="02040503050406030204" pitchFamily="18" charset="0"/>
                            </a:rPr>
                            <m:t>𝑑</m:t>
                          </m:r>
                        </m:num>
                        <m:den>
                          <m:d>
                            <m:dPr>
                              <m:begChr m:val=""/>
                              <m:ctrlPr>
                                <a:rPr lang="zh-CN" altLang="en-US" i="1">
                                  <a:latin typeface="Cambria Math" panose="02040503050406030204" pitchFamily="18" charset="0"/>
                                </a:rPr>
                              </m:ctrlPr>
                            </m:dPr>
                            <m:e>
                              <m:r>
                                <a:rPr lang="zh-CN" altLang="en-US" b="1">
                                  <a:latin typeface="Cambria Math" panose="02040503050406030204" pitchFamily="18" charset="0"/>
                                </a:rPr>
                                <m:t>𝐁</m:t>
                              </m:r>
                              <m:r>
                                <a:rPr lang="zh-CN" altLang="en-US">
                                  <a:latin typeface="Cambria Math" panose="02040503050406030204" pitchFamily="18" charset="0"/>
                                </a:rPr>
                                <m:t>(2,2</m:t>
                              </m:r>
                            </m:e>
                          </m:d>
                        </m:den>
                      </m:f>
                    </m:oMath>
                  </m:oMathPara>
                </a14:m>
                <a:endParaRPr lang="zh-CN" altLang="en-US" dirty="0"/>
              </a:p>
            </p:txBody>
          </p:sp>
        </mc:Choice>
        <mc:Fallback xmlns="">
          <p:sp>
            <p:nvSpPr>
              <p:cNvPr id="16" name="矩形 15">
                <a:extLst>
                  <a:ext uri="{FF2B5EF4-FFF2-40B4-BE49-F238E27FC236}">
                    <a16:creationId xmlns:a16="http://schemas.microsoft.com/office/drawing/2014/main" id="{CB1E7BF5-05C6-4C52-A4AE-D13AD080EA78}"/>
                  </a:ext>
                </a:extLst>
              </p:cNvPr>
              <p:cNvSpPr>
                <a:spLocks noRot="1" noChangeAspect="1" noMove="1" noResize="1" noEditPoints="1" noAdjustHandles="1" noChangeArrowheads="1" noChangeShapeType="1" noTextEdit="1"/>
              </p:cNvSpPr>
              <p:nvPr/>
            </p:nvSpPr>
            <p:spPr>
              <a:xfrm>
                <a:off x="6480905" y="3924798"/>
                <a:ext cx="2395464" cy="669094"/>
              </a:xfrm>
              <a:prstGeom prst="rect">
                <a:avLst/>
              </a:prstGeom>
              <a:blipFill>
                <a:blip r:embed="rId7"/>
                <a:stretch>
                  <a:fillRect/>
                </a:stretch>
              </a:blipFill>
            </p:spPr>
            <p:txBody>
              <a:bodyPr/>
              <a:lstStyle/>
              <a:p>
                <a:r>
                  <a:rPr lang="zh-CN" altLang="en-US">
                    <a:noFill/>
                  </a:rPr>
                  <a:t> </a:t>
                </a:r>
              </a:p>
            </p:txBody>
          </p:sp>
        </mc:Fallback>
      </mc:AlternateContent>
      <p:sp>
        <p:nvSpPr>
          <p:cNvPr id="18" name="左大括号 17">
            <a:extLst>
              <a:ext uri="{FF2B5EF4-FFF2-40B4-BE49-F238E27FC236}">
                <a16:creationId xmlns:a16="http://schemas.microsoft.com/office/drawing/2014/main" id="{38628F84-2205-4D7E-A933-B2E34CD3051B}"/>
              </a:ext>
            </a:extLst>
          </p:cNvPr>
          <p:cNvSpPr/>
          <p:nvPr/>
        </p:nvSpPr>
        <p:spPr>
          <a:xfrm>
            <a:off x="3225127" y="2008117"/>
            <a:ext cx="522071" cy="186352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dirty="0"/>
          </a:p>
        </p:txBody>
      </p:sp>
      <p:sp>
        <p:nvSpPr>
          <p:cNvPr id="19" name="椭圆 18">
            <a:extLst>
              <a:ext uri="{FF2B5EF4-FFF2-40B4-BE49-F238E27FC236}">
                <a16:creationId xmlns:a16="http://schemas.microsoft.com/office/drawing/2014/main" id="{FB3CB978-EE54-4366-A2BC-7C6D9ECBEC51}"/>
              </a:ext>
            </a:extLst>
          </p:cNvPr>
          <p:cNvSpPr/>
          <p:nvPr/>
        </p:nvSpPr>
        <p:spPr>
          <a:xfrm>
            <a:off x="4933245" y="1864063"/>
            <a:ext cx="286454" cy="396006"/>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bg1"/>
              </a:solidFill>
            </a:endParaRPr>
          </a:p>
        </p:txBody>
      </p:sp>
      <p:sp>
        <p:nvSpPr>
          <p:cNvPr id="20" name="椭圆 19">
            <a:extLst>
              <a:ext uri="{FF2B5EF4-FFF2-40B4-BE49-F238E27FC236}">
                <a16:creationId xmlns:a16="http://schemas.microsoft.com/office/drawing/2014/main" id="{D5A56EFC-6159-4FC6-A36D-4F67C149EE11}"/>
              </a:ext>
            </a:extLst>
          </p:cNvPr>
          <p:cNvSpPr/>
          <p:nvPr/>
        </p:nvSpPr>
        <p:spPr>
          <a:xfrm>
            <a:off x="5162549" y="3686977"/>
            <a:ext cx="180976" cy="396005"/>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bg1"/>
              </a:solidFill>
            </a:endParaRPr>
          </a:p>
        </p:txBody>
      </p:sp>
      <p:sp>
        <p:nvSpPr>
          <p:cNvPr id="21" name="箭头: 右 20">
            <a:extLst>
              <a:ext uri="{FF2B5EF4-FFF2-40B4-BE49-F238E27FC236}">
                <a16:creationId xmlns:a16="http://schemas.microsoft.com/office/drawing/2014/main" id="{C8A83A97-E87C-4AB7-8284-A46472AC1E72}"/>
              </a:ext>
            </a:extLst>
          </p:cNvPr>
          <p:cNvSpPr/>
          <p:nvPr/>
        </p:nvSpPr>
        <p:spPr>
          <a:xfrm>
            <a:off x="5884471" y="1870461"/>
            <a:ext cx="494827" cy="2753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2" name="箭头: 右 21">
            <a:extLst>
              <a:ext uri="{FF2B5EF4-FFF2-40B4-BE49-F238E27FC236}">
                <a16:creationId xmlns:a16="http://schemas.microsoft.com/office/drawing/2014/main" id="{F8B07A39-12A6-448E-938B-4ED0FC90444E}"/>
              </a:ext>
            </a:extLst>
          </p:cNvPr>
          <p:cNvSpPr/>
          <p:nvPr/>
        </p:nvSpPr>
        <p:spPr>
          <a:xfrm>
            <a:off x="5888831" y="3787142"/>
            <a:ext cx="494827" cy="2753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3" name="波形 22">
            <a:extLst>
              <a:ext uri="{FF2B5EF4-FFF2-40B4-BE49-F238E27FC236}">
                <a16:creationId xmlns:a16="http://schemas.microsoft.com/office/drawing/2014/main" id="{EA48E952-35AF-4779-860F-4AE631798A8F}"/>
              </a:ext>
            </a:extLst>
          </p:cNvPr>
          <p:cNvSpPr/>
          <p:nvPr/>
        </p:nvSpPr>
        <p:spPr>
          <a:xfrm>
            <a:off x="9964219" y="1295366"/>
            <a:ext cx="1385887" cy="1150189"/>
          </a:xfrm>
          <a:prstGeom prst="wav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a:t>
            </a:r>
            <a:r>
              <a:rPr lang="en-US" altLang="zh-CN" baseline="30000" dirty="0"/>
              <a:t>2</a:t>
            </a:r>
            <a:r>
              <a:rPr lang="en-US" altLang="zh-CN" dirty="0"/>
              <a:t>RC</a:t>
            </a:r>
            <a:r>
              <a:rPr lang="zh-CN" altLang="en-US" dirty="0"/>
              <a:t>算法</a:t>
            </a:r>
          </a:p>
        </p:txBody>
      </p:sp>
      <p:sp>
        <p:nvSpPr>
          <p:cNvPr id="24" name="波形 23">
            <a:extLst>
              <a:ext uri="{FF2B5EF4-FFF2-40B4-BE49-F238E27FC236}">
                <a16:creationId xmlns:a16="http://schemas.microsoft.com/office/drawing/2014/main" id="{E8F132E0-EFF8-4C2A-AFF0-00CB95B41700}"/>
              </a:ext>
            </a:extLst>
          </p:cNvPr>
          <p:cNvSpPr/>
          <p:nvPr/>
        </p:nvSpPr>
        <p:spPr>
          <a:xfrm>
            <a:off x="9964218" y="3212047"/>
            <a:ext cx="1385887" cy="1150189"/>
          </a:xfrm>
          <a:prstGeom prst="wav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WORD</a:t>
            </a:r>
            <a:r>
              <a:rPr lang="zh-CN" altLang="en-US" dirty="0"/>
              <a:t>算法</a:t>
            </a:r>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E5047C35-7817-4EE1-A6EC-70F0DBA8F6AA}"/>
                  </a:ext>
                </a:extLst>
              </p:cNvPr>
              <p:cNvSpPr/>
              <p:nvPr/>
            </p:nvSpPr>
            <p:spPr>
              <a:xfrm>
                <a:off x="1052113" y="4979578"/>
                <a:ext cx="10420750" cy="707886"/>
              </a:xfrm>
              <a:prstGeom prst="rect">
                <a:avLst/>
              </a:prstGeom>
            </p:spPr>
            <p:txBody>
              <a:bodyPr wrap="square">
                <a:spAutoFit/>
              </a:bodyPr>
              <a:lstStyle/>
              <a:p>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其中，</a:t>
                </a:r>
                <a:r>
                  <a:rPr lang="zh-CN" altLang="en-US" sz="2000" dirty="0"/>
                  <a:t> </a:t>
                </a:r>
                <a14:m>
                  <m:oMath xmlns:m="http://schemas.openxmlformats.org/officeDocument/2006/math">
                    <m:sSub>
                      <m:sSubPr>
                        <m:ctrlPr>
                          <a:rPr lang="zh-CN" altLang="en-US" sz="2000" i="1">
                            <a:latin typeface="Cambria Math" panose="02040503050406030204" pitchFamily="18" charset="0"/>
                          </a:rPr>
                        </m:ctrlPr>
                      </m:sSubPr>
                      <m:e>
                        <m:r>
                          <a:rPr lang="zh-CN" altLang="en-US" sz="2000" b="1">
                            <a:latin typeface="Cambria Math" panose="02040503050406030204" pitchFamily="18" charset="0"/>
                          </a:rPr>
                          <m:t>𝐰</m:t>
                        </m:r>
                      </m:e>
                      <m:sub>
                        <m:r>
                          <a:rPr lang="zh-CN" altLang="en-US" sz="2000">
                            <a:latin typeface="Cambria Math" panose="02040503050406030204" pitchFamily="18" charset="0"/>
                          </a:rPr>
                          <m:t>0</m:t>
                        </m:r>
                      </m:sub>
                    </m:sSub>
                  </m:oMath>
                </a14:m>
                <a:r>
                  <a:rPr lang="zh-CN" altLang="en-US" sz="2000" dirty="0">
                    <a:latin typeface="微软雅黑" panose="020B0503020204020204" pitchFamily="34" charset="-122"/>
                    <a:ea typeface="微软雅黑" panose="020B0503020204020204" pitchFamily="34" charset="-122"/>
                  </a:rPr>
                  <a:t>为初始权重向量，</a:t>
                </a:r>
                <a:r>
                  <a:rPr lang="zh-CN" altLang="en-US" sz="2000" b="1" dirty="0"/>
                  <a:t> </a:t>
                </a:r>
                <a14:m>
                  <m:oMath xmlns:m="http://schemas.openxmlformats.org/officeDocument/2006/math">
                    <m:sSub>
                      <m:sSubPr>
                        <m:ctrlPr>
                          <a:rPr lang="zh-CN" altLang="en-US" sz="2000" b="1" i="1">
                            <a:latin typeface="Cambria Math" panose="02040503050406030204" pitchFamily="18" charset="0"/>
                          </a:rPr>
                        </m:ctrlPr>
                      </m:sSubPr>
                      <m:e>
                        <m:r>
                          <a:rPr lang="zh-CN" altLang="en-US" sz="2000" b="1">
                            <a:latin typeface="Cambria Math" panose="02040503050406030204" pitchFamily="18" charset="0"/>
                          </a:rPr>
                          <m:t>𝐰</m:t>
                        </m:r>
                      </m:e>
                      <m:sub>
                        <m:r>
                          <a:rPr lang="en-US" altLang="zh-CN" sz="2000" i="1">
                            <a:latin typeface="Cambria Math" panose="02040503050406030204" pitchFamily="18" charset="0"/>
                          </a:rPr>
                          <m:t>𝑘</m:t>
                        </m:r>
                      </m:sub>
                    </m:sSub>
                  </m:oMath>
                </a14:m>
                <a:r>
                  <a:rPr lang="zh-CN" altLang="en-US" sz="2000" dirty="0">
                    <a:latin typeface="微软雅黑" panose="020B0503020204020204" pitchFamily="34" charset="-122"/>
                    <a:ea typeface="微软雅黑" panose="020B0503020204020204" pitchFamily="34" charset="-122"/>
                  </a:rPr>
                  <a:t>为目标权重向量。</a:t>
                </a:r>
                <a:r>
                  <a:rPr lang="zh-CN" altLang="en-US" sz="2000" dirty="0"/>
                  <a:t> </a:t>
                </a:r>
                <a14:m>
                  <m:oMath xmlns:m="http://schemas.openxmlformats.org/officeDocument/2006/math">
                    <m:sSub>
                      <m:sSubPr>
                        <m:ctrlPr>
                          <a:rPr lang="zh-CN" altLang="en-US" sz="2000" i="1">
                            <a:latin typeface="Cambria Math" panose="02040503050406030204" pitchFamily="18" charset="0"/>
                          </a:rPr>
                        </m:ctrlPr>
                      </m:sSubPr>
                      <m:e>
                        <m:r>
                          <a:rPr lang="zh-CN" altLang="en-US" sz="2000" b="1">
                            <a:latin typeface="Cambria Math" panose="02040503050406030204" pitchFamily="18" charset="0"/>
                          </a:rPr>
                          <m:t>𝐐</m:t>
                        </m:r>
                      </m:e>
                      <m:sub>
                        <m:r>
                          <a:rPr lang="zh-CN" altLang="en-US" sz="2000" i="1">
                            <a:latin typeface="Cambria Math" panose="02040503050406030204" pitchFamily="18" charset="0"/>
                          </a:rPr>
                          <m:t>𝑘</m:t>
                        </m:r>
                      </m:sub>
                    </m:sSub>
                    <m:r>
                      <a:rPr lang="en-US" altLang="zh-CN" sz="2000" b="1" i="1" smtClean="0">
                        <a:latin typeface="Cambria Math" panose="02040503050406030204" pitchFamily="18" charset="0"/>
                      </a:rPr>
                      <m:t>,</m:t>
                    </m:r>
                    <m:r>
                      <a:rPr lang="zh-CN" altLang="en-US" sz="2000" b="1">
                        <a:latin typeface="Cambria Math" panose="02040503050406030204" pitchFamily="18" charset="0"/>
                      </a:rPr>
                      <m:t>𝐁</m:t>
                    </m:r>
                    <m:r>
                      <a:rPr lang="en-US" altLang="zh-CN" sz="2000" b="1" i="1" smtClean="0">
                        <a:latin typeface="Cambria Math" panose="02040503050406030204" pitchFamily="18" charset="0"/>
                      </a:rPr>
                      <m:t>,</m:t>
                    </m:r>
                    <m:r>
                      <a:rPr lang="en-US" altLang="zh-CN" sz="2000" b="0" i="1" smtClean="0">
                        <a:latin typeface="Cambria Math" panose="02040503050406030204" pitchFamily="18" charset="0"/>
                      </a:rPr>
                      <m:t>𝑑</m:t>
                    </m:r>
                  </m:oMath>
                </a14:m>
                <a:r>
                  <a:rPr lang="zh-CN" altLang="en-US" sz="2000" dirty="0">
                    <a:latin typeface="微软雅黑" panose="020B0503020204020204" pitchFamily="34" charset="-122"/>
                    <a:ea typeface="微软雅黑" panose="020B0503020204020204" pitchFamily="34" charset="-122"/>
                  </a:rPr>
                  <a:t>仅与阵列流形，初始权向量，目标归一化功率有关。</a:t>
                </a:r>
                <a14:m>
                  <m:oMath xmlns:m="http://schemas.openxmlformats.org/officeDocument/2006/math">
                    <m:r>
                      <a:rPr lang="zh-CN" altLang="en-US" sz="2000" i="1">
                        <a:latin typeface="Cambria Math" panose="02040503050406030204" pitchFamily="18" charset="0"/>
                      </a:rPr>
                      <m:t>𝜙</m:t>
                    </m:r>
                  </m:oMath>
                </a14:m>
                <a:r>
                  <a:rPr lang="zh-CN" altLang="en-US" sz="2000" dirty="0">
                    <a:latin typeface="微软雅黑" panose="020B0503020204020204" pitchFamily="34" charset="-122"/>
                    <a:ea typeface="微软雅黑" panose="020B0503020204020204" pitchFamily="34" charset="-122"/>
                  </a:rPr>
                  <a:t>可以取任意实数</a:t>
                </a:r>
              </a:p>
            </p:txBody>
          </p:sp>
        </mc:Choice>
        <mc:Fallback xmlns="">
          <p:sp>
            <p:nvSpPr>
              <p:cNvPr id="27" name="矩形 26">
                <a:extLst>
                  <a:ext uri="{FF2B5EF4-FFF2-40B4-BE49-F238E27FC236}">
                    <a16:creationId xmlns:a16="http://schemas.microsoft.com/office/drawing/2014/main" id="{E5047C35-7817-4EE1-A6EC-70F0DBA8F6AA}"/>
                  </a:ext>
                </a:extLst>
              </p:cNvPr>
              <p:cNvSpPr>
                <a:spLocks noRot="1" noChangeAspect="1" noMove="1" noResize="1" noEditPoints="1" noAdjustHandles="1" noChangeArrowheads="1" noChangeShapeType="1" noTextEdit="1"/>
              </p:cNvSpPr>
              <p:nvPr/>
            </p:nvSpPr>
            <p:spPr>
              <a:xfrm>
                <a:off x="1052113" y="4979578"/>
                <a:ext cx="10420750" cy="707886"/>
              </a:xfrm>
              <a:prstGeom prst="rect">
                <a:avLst/>
              </a:prstGeom>
              <a:blipFill>
                <a:blip r:embed="rId8"/>
                <a:stretch>
                  <a:fillRect l="-644" t="-6034"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7955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设计原理（多点控制算法）</a:t>
            </a:r>
          </a:p>
        </p:txBody>
      </p:sp>
      <p:sp>
        <p:nvSpPr>
          <p:cNvPr id="6" name="矩形 5">
            <a:extLst>
              <a:ext uri="{FF2B5EF4-FFF2-40B4-BE49-F238E27FC236}">
                <a16:creationId xmlns:a16="http://schemas.microsoft.com/office/drawing/2014/main" id="{7B59107C-4DEA-4F44-962B-4481E1443910}"/>
              </a:ext>
            </a:extLst>
          </p:cNvPr>
          <p:cNvSpPr/>
          <p:nvPr/>
        </p:nvSpPr>
        <p:spPr>
          <a:xfrm>
            <a:off x="1269243" y="921928"/>
            <a:ext cx="10420750"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理论上，只需要对单点控制算法进行</a:t>
            </a:r>
            <a:r>
              <a:rPr lang="zh-CN" altLang="en-US" sz="2000" dirty="0">
                <a:solidFill>
                  <a:srgbClr val="FF0000"/>
                </a:solidFill>
                <a:latin typeface="微软雅黑" panose="020B0503020204020204" pitchFamily="34" charset="-122"/>
                <a:ea typeface="微软雅黑" panose="020B0503020204020204" pitchFamily="34" charset="-122"/>
              </a:rPr>
              <a:t>迭代</a:t>
            </a:r>
            <a:r>
              <a:rPr lang="zh-CN" altLang="en-US" sz="2000" dirty="0">
                <a:latin typeface="微软雅黑" panose="020B0503020204020204" pitchFamily="34" charset="-122"/>
                <a:ea typeface="微软雅黑" panose="020B0503020204020204" pitchFamily="34" charset="-122"/>
              </a:rPr>
              <a:t>，即可完成对阵个波束图的控制。为了方便，这里对多点控制调整进行一些</a:t>
            </a:r>
            <a:r>
              <a:rPr lang="zh-CN" altLang="en-US" sz="2000" dirty="0">
                <a:solidFill>
                  <a:srgbClr val="FF0000"/>
                </a:solidFill>
                <a:latin typeface="微软雅黑" panose="020B0503020204020204" pitchFamily="34" charset="-122"/>
                <a:ea typeface="微软雅黑" panose="020B0503020204020204" pitchFamily="34" charset="-122"/>
              </a:rPr>
              <a:t>准则</a:t>
            </a:r>
            <a:r>
              <a:rPr lang="zh-CN" altLang="en-US" sz="2000" dirty="0">
                <a:latin typeface="微软雅黑" panose="020B0503020204020204" pitchFamily="34" charset="-122"/>
                <a:ea typeface="微软雅黑" panose="020B0503020204020204" pitchFamily="34" charset="-122"/>
              </a:rPr>
              <a:t>上的约束。</a:t>
            </a:r>
          </a:p>
        </p:txBody>
      </p:sp>
      <p:sp>
        <p:nvSpPr>
          <p:cNvPr id="7" name="文本框 6">
            <a:extLst>
              <a:ext uri="{FF2B5EF4-FFF2-40B4-BE49-F238E27FC236}">
                <a16:creationId xmlns:a16="http://schemas.microsoft.com/office/drawing/2014/main" id="{495040CA-6ABC-41C6-A5A6-D6B1B7F5B0C7}"/>
              </a:ext>
            </a:extLst>
          </p:cNvPr>
          <p:cNvSpPr txBox="1"/>
          <p:nvPr/>
        </p:nvSpPr>
        <p:spPr>
          <a:xfrm>
            <a:off x="1269243" y="2006046"/>
            <a:ext cx="10420750" cy="557793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准则一：优先对</a:t>
            </a:r>
            <a:r>
              <a:rPr lang="zh-CN" altLang="en-US" sz="2000" dirty="0">
                <a:solidFill>
                  <a:srgbClr val="FF0000"/>
                </a:solidFill>
                <a:latin typeface="微软雅黑" panose="020B0503020204020204" pitchFamily="34" charset="-122"/>
                <a:ea typeface="微软雅黑" panose="020B0503020204020204" pitchFamily="34" charset="-122"/>
              </a:rPr>
              <a:t>主瓣</a:t>
            </a:r>
            <a:r>
              <a:rPr lang="zh-CN" altLang="en-US" sz="2000" dirty="0">
                <a:latin typeface="微软雅黑" panose="020B0503020204020204" pitchFamily="34" charset="-122"/>
                <a:ea typeface="微软雅黑" panose="020B0503020204020204" pitchFamily="34" charset="-122"/>
              </a:rPr>
              <a:t>进行综合。主瓣综合完成后再对旁瓣进行综合。</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准则二：优先对</a:t>
            </a:r>
            <a:r>
              <a:rPr lang="zh-CN" altLang="en-US" sz="2000" dirty="0">
                <a:solidFill>
                  <a:srgbClr val="FF0000"/>
                </a:solidFill>
                <a:latin typeface="微软雅黑" panose="020B0503020204020204" pitchFamily="34" charset="-122"/>
                <a:ea typeface="微软雅黑" panose="020B0503020204020204" pitchFamily="34" charset="-122"/>
              </a:rPr>
              <a:t>偏离</a:t>
            </a:r>
            <a:r>
              <a:rPr lang="zh-CN" altLang="en-US" sz="2000" dirty="0">
                <a:latin typeface="微软雅黑" panose="020B0503020204020204" pitchFamily="34" charset="-122"/>
                <a:ea typeface="微软雅黑" panose="020B0503020204020204" pitchFamily="34" charset="-122"/>
              </a:rPr>
              <a:t>目标波束</a:t>
            </a:r>
            <a:r>
              <a:rPr lang="zh-CN" altLang="en-US" sz="2000" dirty="0">
                <a:solidFill>
                  <a:srgbClr val="FF0000"/>
                </a:solidFill>
                <a:latin typeface="微软雅黑" panose="020B0503020204020204" pitchFamily="34" charset="-122"/>
                <a:ea typeface="微软雅黑" panose="020B0503020204020204" pitchFamily="34" charset="-122"/>
              </a:rPr>
              <a:t>最多</a:t>
            </a:r>
            <a:r>
              <a:rPr lang="zh-CN" altLang="en-US" sz="2000" dirty="0">
                <a:latin typeface="微软雅黑" panose="020B0503020204020204" pitchFamily="34" charset="-122"/>
                <a:ea typeface="微软雅黑" panose="020B0503020204020204" pitchFamily="34" charset="-122"/>
              </a:rPr>
              <a:t>的点进行调整</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准则三：当对目标到达角处的归一化功率做调整的时候，其他到达角上的响应可能也会随之变化。所以，这里约束在对一个点进行控制时，其他方向上的响应</a:t>
            </a:r>
            <a:r>
              <a:rPr lang="zh-CN" altLang="en-US" sz="2000" dirty="0">
                <a:solidFill>
                  <a:srgbClr val="FF0000"/>
                </a:solidFill>
                <a:latin typeface="微软雅黑" panose="020B0503020204020204" pitchFamily="34" charset="-122"/>
                <a:ea typeface="微软雅黑" panose="020B0503020204020204" pitchFamily="34" charset="-122"/>
              </a:rPr>
              <a:t>变化最小</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pP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3" name="箭头: 右 12">
            <a:extLst>
              <a:ext uri="{FF2B5EF4-FFF2-40B4-BE49-F238E27FC236}">
                <a16:creationId xmlns:a16="http://schemas.microsoft.com/office/drawing/2014/main" id="{D41CCE67-5B32-46D0-925A-C69446A514B3}"/>
              </a:ext>
            </a:extLst>
          </p:cNvPr>
          <p:cNvSpPr/>
          <p:nvPr/>
        </p:nvSpPr>
        <p:spPr>
          <a:xfrm>
            <a:off x="1269243" y="5052636"/>
            <a:ext cx="835818" cy="5143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4F2E7730-704B-43FC-86E3-C69F42B60228}"/>
                  </a:ext>
                </a:extLst>
              </p:cNvPr>
              <p:cNvSpPr/>
              <p:nvPr/>
            </p:nvSpPr>
            <p:spPr>
              <a:xfrm>
                <a:off x="3918737" y="4957599"/>
                <a:ext cx="4354525" cy="7044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𝜇</m:t>
                          </m:r>
                        </m:e>
                        <m:sub>
                          <m:r>
                            <a:rPr lang="zh-CN" altLang="en-US" i="1">
                              <a:latin typeface="Cambria Math" panose="02040503050406030204" pitchFamily="18" charset="0"/>
                            </a:rPr>
                            <m:t>𝑘</m:t>
                          </m:r>
                        </m:sub>
                        <m:sup>
                          <m:d>
                            <m:dPr>
                              <m:ctrlPr>
                                <a:rPr lang="zh-CN" altLang="en-US" i="1">
                                  <a:latin typeface="Cambria Math" panose="02040503050406030204" pitchFamily="18" charset="0"/>
                                </a:rPr>
                              </m:ctrlPr>
                            </m:dPr>
                            <m:e>
                              <m:r>
                                <a:rPr lang="zh-CN" altLang="en-US" i="1">
                                  <a:latin typeface="Cambria Math" panose="02040503050406030204" pitchFamily="18" charset="0"/>
                                </a:rPr>
                                <m:t>𝑜𝑝𝑡</m:t>
                              </m:r>
                            </m:e>
                          </m:d>
                        </m:sup>
                      </m:sSubSup>
                      <m:r>
                        <a:rPr lang="zh-CN" altLang="en-US">
                          <a:latin typeface="Cambria Math" panose="02040503050406030204" pitchFamily="18" charset="0"/>
                        </a:rPr>
                        <m:t>=</m:t>
                      </m:r>
                      <m:f>
                        <m:fPr>
                          <m:ctrlPr>
                            <a:rPr lang="zh-CN" altLang="en-US" i="1">
                              <a:latin typeface="Cambria Math" panose="02040503050406030204" pitchFamily="18" charset="0"/>
                            </a:rPr>
                          </m:ctrlPr>
                        </m:fPr>
                        <m:num>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𝐜</m:t>
                              </m:r>
                            </m:e>
                            <m:sub>
                              <m:r>
                                <a:rPr lang="zh-CN" altLang="en-US" i="1">
                                  <a:latin typeface="Cambria Math" panose="02040503050406030204" pitchFamily="18" charset="0"/>
                                </a:rPr>
                                <m:t>𝜇</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𝜇</m:t>
                              </m:r>
                            </m:sub>
                          </m:sSub>
                        </m:num>
                        <m:den>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𝐜</m:t>
                              </m:r>
                            </m:e>
                            <m:sub>
                              <m:r>
                                <a:rPr lang="zh-CN" altLang="en-US" i="1">
                                  <a:latin typeface="Cambria Math" panose="02040503050406030204" pitchFamily="18" charset="0"/>
                                </a:rPr>
                                <m:t>𝜇</m:t>
                              </m:r>
                            </m:sub>
                          </m:sSub>
                          <m:r>
                            <a:rPr lang="zh-CN" altLang="en-US">
                              <a:latin typeface="Cambria Math" panose="02040503050406030204" pitchFamily="18" charset="0"/>
                            </a:rPr>
                            <m:t>|</m:t>
                          </m:r>
                        </m:den>
                      </m:f>
                      <m:sSub>
                        <m:sSubPr>
                          <m:ctrlPr>
                            <a:rPr lang="zh-CN" altLang="en-US" i="1">
                              <a:latin typeface="Cambria Math" panose="02040503050406030204" pitchFamily="18" charset="0"/>
                            </a:rPr>
                          </m:ctrlPr>
                        </m:sSubPr>
                        <m:e>
                          <m:r>
                            <a:rPr lang="zh-CN" altLang="en-US" b="1">
                              <a:latin typeface="Cambria Math" panose="02040503050406030204" pitchFamily="18" charset="0"/>
                            </a:rPr>
                            <m:t>𝐜</m:t>
                          </m:r>
                        </m:e>
                        <m:sub>
                          <m:r>
                            <a:rPr lang="zh-CN" altLang="en-US" i="1">
                              <a:latin typeface="Cambria Math" panose="02040503050406030204" pitchFamily="18" charset="0"/>
                            </a:rPr>
                            <m:t>𝜇</m:t>
                          </m:r>
                        </m:sub>
                      </m:sSub>
                      <m:r>
                        <a:rPr lang="zh-CN" altLang="en-US">
                          <a:latin typeface="Cambria Math" panose="02040503050406030204" pitchFamily="18" charset="0"/>
                        </a:rPr>
                        <m:t>(1)+</m:t>
                      </m:r>
                      <m:r>
                        <a:rPr lang="zh-CN" altLang="en-US" i="1">
                          <a:latin typeface="Cambria Math" panose="02040503050406030204" pitchFamily="18" charset="0"/>
                        </a:rPr>
                        <m:t>𝑗</m:t>
                      </m:r>
                      <m:f>
                        <m:fPr>
                          <m:ctrlPr>
                            <a:rPr lang="zh-CN" altLang="en-US" i="1">
                              <a:latin typeface="Cambria Math" panose="02040503050406030204" pitchFamily="18" charset="0"/>
                            </a:rPr>
                          </m:ctrlPr>
                        </m:fPr>
                        <m:num>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𝐜</m:t>
                              </m:r>
                            </m:e>
                            <m:sub>
                              <m:r>
                                <a:rPr lang="zh-CN" altLang="en-US" i="1">
                                  <a:latin typeface="Cambria Math" panose="02040503050406030204" pitchFamily="18" charset="0"/>
                                </a:rPr>
                                <m:t>𝜇</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𝜇</m:t>
                              </m:r>
                            </m:sub>
                          </m:sSub>
                        </m:num>
                        <m:den>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𝐜</m:t>
                              </m:r>
                            </m:e>
                            <m:sub>
                              <m:r>
                                <a:rPr lang="zh-CN" altLang="en-US" i="1">
                                  <a:latin typeface="Cambria Math" panose="02040503050406030204" pitchFamily="18" charset="0"/>
                                </a:rPr>
                                <m:t>𝜇</m:t>
                              </m:r>
                            </m:sub>
                          </m:sSub>
                          <m:r>
                            <a:rPr lang="zh-CN" altLang="en-US">
                              <a:latin typeface="Cambria Math" panose="02040503050406030204" pitchFamily="18" charset="0"/>
                            </a:rPr>
                            <m:t>|</m:t>
                          </m:r>
                        </m:den>
                      </m:f>
                      <m:sSub>
                        <m:sSubPr>
                          <m:ctrlPr>
                            <a:rPr lang="zh-CN" altLang="en-US" i="1">
                              <a:latin typeface="Cambria Math" panose="02040503050406030204" pitchFamily="18" charset="0"/>
                            </a:rPr>
                          </m:ctrlPr>
                        </m:sSubPr>
                        <m:e>
                          <m:r>
                            <a:rPr lang="zh-CN" altLang="en-US" b="1">
                              <a:latin typeface="Cambria Math" panose="02040503050406030204" pitchFamily="18" charset="0"/>
                            </a:rPr>
                            <m:t>𝐜</m:t>
                          </m:r>
                        </m:e>
                        <m:sub>
                          <m:r>
                            <a:rPr lang="zh-CN" altLang="en-US" i="1">
                              <a:latin typeface="Cambria Math" panose="02040503050406030204" pitchFamily="18" charset="0"/>
                            </a:rPr>
                            <m:t>𝜇</m:t>
                          </m:r>
                        </m:sub>
                      </m:sSub>
                      <m:r>
                        <a:rPr lang="zh-CN" altLang="en-US">
                          <a:latin typeface="Cambria Math" panose="02040503050406030204" pitchFamily="18" charset="0"/>
                        </a:rPr>
                        <m:t>(</m:t>
                      </m:r>
                      <m:r>
                        <a:rPr lang="en-US" altLang="zh-CN" i="1">
                          <a:latin typeface="Cambria Math" panose="02040503050406030204" pitchFamily="18" charset="0"/>
                        </a:rPr>
                        <m:t>2</m:t>
                      </m:r>
                      <m:r>
                        <a:rPr lang="zh-CN" altLang="en-US">
                          <a:latin typeface="Cambria Math" panose="02040503050406030204" pitchFamily="18" charset="0"/>
                        </a:rPr>
                        <m:t>)</m:t>
                      </m:r>
                    </m:oMath>
                  </m:oMathPara>
                </a14:m>
                <a:endParaRPr lang="zh-CN" altLang="en-US" dirty="0"/>
              </a:p>
            </p:txBody>
          </p:sp>
        </mc:Choice>
        <mc:Fallback xmlns="">
          <p:sp>
            <p:nvSpPr>
              <p:cNvPr id="15" name="矩形 14">
                <a:extLst>
                  <a:ext uri="{FF2B5EF4-FFF2-40B4-BE49-F238E27FC236}">
                    <a16:creationId xmlns:a16="http://schemas.microsoft.com/office/drawing/2014/main" id="{4F2E7730-704B-43FC-86E3-C69F42B60228}"/>
                  </a:ext>
                </a:extLst>
              </p:cNvPr>
              <p:cNvSpPr>
                <a:spLocks noRot="1" noChangeAspect="1" noMove="1" noResize="1" noEditPoints="1" noAdjustHandles="1" noChangeArrowheads="1" noChangeShapeType="1" noTextEdit="1"/>
              </p:cNvSpPr>
              <p:nvPr/>
            </p:nvSpPr>
            <p:spPr>
              <a:xfrm>
                <a:off x="3918737" y="4957599"/>
                <a:ext cx="4354525" cy="70442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9C3E2E8F-13C1-402E-AA37-23B522EA81ED}"/>
                  </a:ext>
                </a:extLst>
              </p:cNvPr>
              <p:cNvSpPr/>
              <p:nvPr/>
            </p:nvSpPr>
            <p:spPr>
              <a:xfrm>
                <a:off x="3032777" y="5716732"/>
                <a:ext cx="6893682" cy="9680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latin typeface="Cambria Math" panose="02040503050406030204" pitchFamily="18" charset="0"/>
                            </a:rPr>
                          </m:ctrlPr>
                        </m:sSubSupPr>
                        <m:e>
                          <m:r>
                            <a:rPr lang="zh-CN" altLang="en-US" i="1">
                              <a:latin typeface="Cambria Math" panose="02040503050406030204" pitchFamily="18" charset="0"/>
                            </a:rPr>
                            <m:t>𝛽</m:t>
                          </m:r>
                        </m:e>
                        <m:sub>
                          <m:r>
                            <a:rPr lang="zh-CN" altLang="en-US" i="1">
                              <a:latin typeface="Cambria Math" panose="02040503050406030204" pitchFamily="18" charset="0"/>
                            </a:rPr>
                            <m:t>𝑘</m:t>
                          </m:r>
                        </m:sub>
                        <m:sup>
                          <m:d>
                            <m:dPr>
                              <m:ctrlPr>
                                <a:rPr lang="zh-CN" altLang="en-US" i="1">
                                  <a:latin typeface="Cambria Math" panose="02040503050406030204" pitchFamily="18" charset="0"/>
                                </a:rPr>
                              </m:ctrlPr>
                            </m:dPr>
                            <m:e>
                              <m:r>
                                <a:rPr lang="zh-CN" altLang="en-US" i="1">
                                  <a:latin typeface="Cambria Math" panose="02040503050406030204" pitchFamily="18" charset="0"/>
                                </a:rPr>
                                <m:t>𝑜𝑝𝑡</m:t>
                              </m:r>
                            </m:e>
                          </m:d>
                        </m:sup>
                      </m:sSubSup>
                      <m:r>
                        <a:rPr lang="en-US" altLang="zh-CN" i="1">
                          <a:latin typeface="Cambria Math" panose="02040503050406030204" pitchFamily="18" charset="0"/>
                        </a:rPr>
                        <m:t>=</m:t>
                      </m:r>
                      <m:r>
                        <m:rPr>
                          <m:sty m:val="p"/>
                        </m:rPr>
                        <a:rPr lang="zh-CN" altLang="en-US">
                          <a:latin typeface="Cambria Math" panose="02040503050406030204" pitchFamily="18" charset="0"/>
                        </a:rPr>
                        <m:t>arg</m:t>
                      </m:r>
                      <m:limLow>
                        <m:limLowPr>
                          <m:ctrlPr>
                            <a:rPr lang="zh-CN" altLang="en-US" i="1">
                              <a:latin typeface="Cambria Math" panose="02040503050406030204" pitchFamily="18" charset="0"/>
                            </a:rPr>
                          </m:ctrlPr>
                        </m:limLowPr>
                        <m:e>
                          <m:r>
                            <a:rPr lang="en-US" altLang="zh-CN" b="0" i="0" smtClean="0">
                              <a:latin typeface="Cambria Math" panose="02040503050406030204" pitchFamily="18" charset="0"/>
                            </a:rPr>
                            <m:t> </m:t>
                          </m:r>
                          <m:r>
                            <m:rPr>
                              <m:sty m:val="p"/>
                            </m:rPr>
                            <a:rPr lang="zh-CN" altLang="en-US">
                              <a:latin typeface="Cambria Math" panose="02040503050406030204" pitchFamily="18" charset="0"/>
                            </a:rPr>
                            <m:t>min</m:t>
                          </m:r>
                        </m:e>
                        <m:lim>
                          <m:r>
                            <a:rPr lang="zh-CN" altLang="en-US" i="1">
                              <a:latin typeface="Cambria Math" panose="02040503050406030204" pitchFamily="18" charset="0"/>
                            </a:rPr>
                            <m:t>𝛽</m:t>
                          </m:r>
                        </m:lim>
                      </m:limLow>
                      <m:r>
                        <a:rPr lang="zh-CN" altLang="en-US" i="1">
                          <a:latin typeface="Cambria Math" panose="02040503050406030204" pitchFamily="18" charset="0"/>
                        </a:rPr>
                        <m:t>𝐹</m:t>
                      </m:r>
                      <m:r>
                        <a:rPr lang="zh-CN" altLang="en-US" i="0">
                          <a:latin typeface="Cambria Math" panose="02040503050406030204" pitchFamily="18" charset="0"/>
                        </a:rPr>
                        <m:t>(</m:t>
                      </m:r>
                      <m:r>
                        <a:rPr lang="zh-CN" altLang="en-US" i="1">
                          <a:latin typeface="Cambria Math" panose="02040503050406030204" pitchFamily="18" charset="0"/>
                        </a:rPr>
                        <m:t>𝛽</m:t>
                      </m:r>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0">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b="1">
                                  <a:latin typeface="Cambria Math" panose="02040503050406030204" pitchFamily="18" charset="0"/>
                                </a:rPr>
                                <m:t>𝐏</m:t>
                              </m:r>
                            </m:e>
                            <m:sub>
                              <m:d>
                                <m:dPr>
                                  <m:begChr m:val="["/>
                                  <m:endChr m:val="]"/>
                                  <m:ctrlPr>
                                    <a:rPr lang="zh-CN" altLang="en-US" b="1" i="1">
                                      <a:latin typeface="Cambria Math" panose="02040503050406030204" pitchFamily="18" charset="0"/>
                                    </a:rPr>
                                  </m:ctrlPr>
                                </m:dPr>
                                <m:e>
                                  <m:sSub>
                                    <m:sSubPr>
                                      <m:ctrlPr>
                                        <a:rPr lang="zh-CN" altLang="en-US" b="1" i="1">
                                          <a:latin typeface="Cambria Math" panose="02040503050406030204" pitchFamily="18" charset="0"/>
                                        </a:rPr>
                                      </m:ctrlPr>
                                    </m:sSubPr>
                                    <m:e>
                                      <m:r>
                                        <a:rPr lang="zh-CN" altLang="en-US" b="1">
                                          <a:latin typeface="Cambria Math" panose="02040503050406030204" pitchFamily="18" charset="0"/>
                                        </a:rPr>
                                        <m:t>𝐰</m:t>
                                      </m:r>
                                    </m:e>
                                    <m:sub>
                                      <m:d>
                                        <m:dPr>
                                          <m:ctrlPr>
                                            <a:rPr lang="zh-CN" altLang="en-US" b="1" i="1">
                                              <a:latin typeface="Cambria Math" panose="02040503050406030204" pitchFamily="18" charset="0"/>
                                            </a:rPr>
                                          </m:ctrlPr>
                                        </m:dPr>
                                        <m:e>
                                          <m:r>
                                            <a:rPr lang="zh-CN" altLang="en-US" i="1">
                                              <a:latin typeface="Cambria Math" panose="02040503050406030204" pitchFamily="18" charset="0"/>
                                            </a:rPr>
                                            <m:t>𝑘</m:t>
                                          </m:r>
                                          <m:r>
                                            <a:rPr lang="zh-CN" altLang="en-US">
                                              <a:latin typeface="Cambria Math" panose="02040503050406030204" pitchFamily="18" charset="0"/>
                                            </a:rPr>
                                            <m:t>−1</m:t>
                                          </m:r>
                                        </m:e>
                                      </m:d>
                                    </m:sub>
                                  </m:sSub>
                                </m:e>
                              </m:d>
                            </m:sub>
                            <m:sup>
                              <m:r>
                                <a:rPr lang="zh-CN" altLang="en-US">
                                  <a:latin typeface="Cambria Math" panose="02040503050406030204" pitchFamily="18" charset="0"/>
                                </a:rPr>
                                <m:t>⊥</m:t>
                              </m:r>
                            </m:sup>
                          </m:sSubSup>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b="1">
                                      <a:latin typeface="Cambria Math" panose="02040503050406030204" pitchFamily="18" charset="0"/>
                                    </a:rPr>
                                    <m:t>𝐰</m:t>
                                  </m:r>
                                </m:e>
                                <m:sub>
                                  <m:d>
                                    <m:dPr>
                                      <m:ctrlPr>
                                        <a:rPr lang="zh-CN" altLang="en-US" b="1" i="1">
                                          <a:latin typeface="Cambria Math" panose="02040503050406030204" pitchFamily="18" charset="0"/>
                                        </a:rPr>
                                      </m:ctrlPr>
                                    </m:dPr>
                                    <m:e>
                                      <m:r>
                                        <a:rPr lang="zh-CN" altLang="en-US" i="1">
                                          <a:latin typeface="Cambria Math" panose="02040503050406030204" pitchFamily="18" charset="0"/>
                                        </a:rPr>
                                        <m:t>𝑘</m:t>
                                      </m:r>
                                      <m:r>
                                        <a:rPr lang="zh-CN" altLang="en-US">
                                          <a:latin typeface="Cambria Math" panose="02040503050406030204" pitchFamily="18" charset="0"/>
                                        </a:rPr>
                                        <m:t>−1</m:t>
                                      </m:r>
                                    </m:e>
                                  </m:d>
                                  <m:r>
                                    <a:rPr lang="zh-CN" altLang="en-US">
                                      <a:latin typeface="Cambria Math" panose="02040503050406030204" pitchFamily="18" charset="0"/>
                                    </a:rPr>
                                    <m:t>⊥</m:t>
                                  </m:r>
                                </m:sub>
                              </m:sSub>
                              <m:r>
                                <a:rPr lang="zh-CN" altLang="en-US">
                                  <a:latin typeface="Cambria Math" panose="02040503050406030204" pitchFamily="18" charset="0"/>
                                </a:rPr>
                                <m:t>+</m:t>
                              </m:r>
                              <m:r>
                                <a:rPr lang="zh-CN" altLang="en-US" i="1">
                                  <a:latin typeface="Cambria Math" panose="02040503050406030204" pitchFamily="18" charset="0"/>
                                </a:rPr>
                                <m:t>𝛽</m:t>
                              </m:r>
                              <m:sSub>
                                <m:sSubPr>
                                  <m:ctrlPr>
                                    <a:rPr lang="zh-CN" altLang="en-US" i="1">
                                      <a:latin typeface="Cambria Math" panose="02040503050406030204" pitchFamily="18" charset="0"/>
                                    </a:rPr>
                                  </m:ctrlPr>
                                </m:sSubPr>
                                <m:e>
                                  <m:r>
                                    <a:rPr lang="zh-CN" altLang="en-US" b="1">
                                      <a:latin typeface="Cambria Math" panose="02040503050406030204" pitchFamily="18" charset="0"/>
                                    </a:rPr>
                                    <m:t>𝐰</m:t>
                                  </m:r>
                                </m:e>
                                <m:sub>
                                  <m:d>
                                    <m:dPr>
                                      <m:ctrlPr>
                                        <a:rPr lang="zh-CN" altLang="en-US" b="1" i="1">
                                          <a:latin typeface="Cambria Math" panose="02040503050406030204" pitchFamily="18" charset="0"/>
                                        </a:rPr>
                                      </m:ctrlPr>
                                    </m:dPr>
                                    <m:e>
                                      <m:r>
                                        <a:rPr lang="zh-CN" altLang="en-US" i="1">
                                          <a:latin typeface="Cambria Math" panose="02040503050406030204" pitchFamily="18" charset="0"/>
                                        </a:rPr>
                                        <m:t>𝑘</m:t>
                                      </m:r>
                                      <m:r>
                                        <a:rPr lang="zh-CN" altLang="en-US">
                                          <a:latin typeface="Cambria Math" panose="02040503050406030204" pitchFamily="18" charset="0"/>
                                        </a:rPr>
                                        <m:t>−1</m:t>
                                      </m:r>
                                    </m:e>
                                  </m:d>
                                  <m:r>
                                    <a:rPr lang="zh-CN" altLang="en-US">
                                      <a:latin typeface="Cambria Math" panose="02040503050406030204" pitchFamily="18" charset="0"/>
                                    </a:rPr>
                                    <m:t>∥</m:t>
                                  </m:r>
                                </m:sub>
                              </m:sSub>
                            </m:num>
                            <m:den>
                              <m:rad>
                                <m:radPr>
                                  <m:degHide m:val="on"/>
                                  <m:ctrlPr>
                                    <a:rPr lang="zh-CN" altLang="en-US" i="1">
                                      <a:latin typeface="Cambria Math" panose="02040503050406030204" pitchFamily="18" charset="0"/>
                                    </a:rPr>
                                  </m:ctrlPr>
                                </m:radPr>
                                <m:deg/>
                                <m:e>
                                  <m:sSubSup>
                                    <m:sSubSupPr>
                                      <m:ctrlPr>
                                        <a:rPr lang="zh-CN" altLang="en-US" i="1">
                                          <a:latin typeface="Cambria Math" panose="02040503050406030204" pitchFamily="18" charset="0"/>
                                        </a:rPr>
                                      </m:ctrlPr>
                                    </m:sSubSupPr>
                                    <m:e>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𝐰</m:t>
                                          </m:r>
                                        </m:e>
                                        <m:sub>
                                          <m:d>
                                            <m:dPr>
                                              <m:ctrlPr>
                                                <a:rPr lang="zh-CN" altLang="en-US" b="1" i="1">
                                                  <a:latin typeface="Cambria Math" panose="02040503050406030204" pitchFamily="18" charset="0"/>
                                                </a:rPr>
                                              </m:ctrlPr>
                                            </m:dPr>
                                            <m:e>
                                              <m:r>
                                                <a:rPr lang="zh-CN" altLang="en-US" i="1">
                                                  <a:latin typeface="Cambria Math" panose="02040503050406030204" pitchFamily="18" charset="0"/>
                                                </a:rPr>
                                                <m:t>𝑘</m:t>
                                              </m:r>
                                              <m:r>
                                                <a:rPr lang="zh-CN" altLang="en-US">
                                                  <a:latin typeface="Cambria Math" panose="02040503050406030204" pitchFamily="18" charset="0"/>
                                                </a:rPr>
                                                <m:t>−1</m:t>
                                              </m:r>
                                            </m:e>
                                          </m:d>
                                          <m:r>
                                            <a:rPr lang="zh-CN" altLang="en-US">
                                              <a:latin typeface="Cambria Math" panose="02040503050406030204" pitchFamily="18" charset="0"/>
                                            </a:rPr>
                                            <m:t>⊥</m:t>
                                          </m:r>
                                        </m:sub>
                                      </m:sSub>
                                      <m:r>
                                        <a:rPr lang="zh-CN" altLang="en-US">
                                          <a:latin typeface="Cambria Math" panose="02040503050406030204" pitchFamily="18" charset="0"/>
                                        </a:rPr>
                                        <m:t>‖</m:t>
                                      </m:r>
                                    </m:e>
                                    <m:sub>
                                      <m:r>
                                        <a:rPr lang="zh-CN" altLang="en-US">
                                          <a:latin typeface="Cambria Math" panose="02040503050406030204" pitchFamily="18" charset="0"/>
                                        </a:rPr>
                                        <m:t>2</m:t>
                                      </m:r>
                                    </m:sub>
                                    <m:sup>
                                      <m:r>
                                        <a:rPr lang="zh-CN" altLang="en-US">
                                          <a:latin typeface="Cambria Math" panose="02040503050406030204" pitchFamily="18" charset="0"/>
                                        </a:rPr>
                                        <m:t>2</m:t>
                                      </m:r>
                                    </m:sup>
                                  </m:sSubSup>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𝛽</m:t>
                                      </m:r>
                                    </m:e>
                                    <m:sup>
                                      <m:r>
                                        <a:rPr lang="zh-CN" altLang="en-US">
                                          <a:latin typeface="Cambria Math" panose="02040503050406030204" pitchFamily="18" charset="0"/>
                                        </a:rPr>
                                        <m:t>2</m:t>
                                      </m:r>
                                    </m:sup>
                                  </m:sSup>
                                  <m:sSubSup>
                                    <m:sSubSupPr>
                                      <m:ctrlPr>
                                        <a:rPr lang="zh-CN" altLang="en-US" i="1">
                                          <a:latin typeface="Cambria Math" panose="02040503050406030204" pitchFamily="18" charset="0"/>
                                        </a:rPr>
                                      </m:ctrlPr>
                                    </m:sSubSupPr>
                                    <m:e>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b="1">
                                              <a:latin typeface="Cambria Math" panose="02040503050406030204" pitchFamily="18" charset="0"/>
                                            </a:rPr>
                                            <m:t>𝐰</m:t>
                                          </m:r>
                                        </m:e>
                                        <m:sub>
                                          <m:d>
                                            <m:dPr>
                                              <m:ctrlPr>
                                                <a:rPr lang="zh-CN" altLang="en-US" b="1" i="1">
                                                  <a:latin typeface="Cambria Math" panose="02040503050406030204" pitchFamily="18" charset="0"/>
                                                </a:rPr>
                                              </m:ctrlPr>
                                            </m:dPr>
                                            <m:e>
                                              <m:r>
                                                <a:rPr lang="zh-CN" altLang="en-US" i="1">
                                                  <a:latin typeface="Cambria Math" panose="02040503050406030204" pitchFamily="18" charset="0"/>
                                                </a:rPr>
                                                <m:t>𝑘</m:t>
                                              </m:r>
                                              <m:r>
                                                <a:rPr lang="zh-CN" altLang="en-US">
                                                  <a:latin typeface="Cambria Math" panose="02040503050406030204" pitchFamily="18" charset="0"/>
                                                </a:rPr>
                                                <m:t>−1</m:t>
                                              </m:r>
                                            </m:e>
                                          </m:d>
                                          <m:r>
                                            <a:rPr lang="zh-CN" altLang="en-US">
                                              <a:latin typeface="Cambria Math" panose="02040503050406030204" pitchFamily="18" charset="0"/>
                                            </a:rPr>
                                            <m:t>∥</m:t>
                                          </m:r>
                                        </m:sub>
                                      </m:sSub>
                                      <m:r>
                                        <a:rPr lang="zh-CN" altLang="en-US">
                                          <a:latin typeface="Cambria Math" panose="02040503050406030204" pitchFamily="18" charset="0"/>
                                        </a:rPr>
                                        <m:t>‖</m:t>
                                      </m:r>
                                    </m:e>
                                    <m:sub>
                                      <m:r>
                                        <a:rPr lang="zh-CN" altLang="en-US">
                                          <a:latin typeface="Cambria Math" panose="02040503050406030204" pitchFamily="18" charset="0"/>
                                        </a:rPr>
                                        <m:t>2</m:t>
                                      </m:r>
                                    </m:sub>
                                    <m:sup>
                                      <m:r>
                                        <a:rPr lang="zh-CN" altLang="en-US">
                                          <a:latin typeface="Cambria Math" panose="02040503050406030204" pitchFamily="18" charset="0"/>
                                        </a:rPr>
                                        <m:t>2</m:t>
                                      </m:r>
                                    </m:sup>
                                  </m:sSubSup>
                                </m:e>
                              </m:rad>
                            </m:den>
                          </m:f>
                          <m:r>
                            <a:rPr lang="zh-CN" altLang="en-US">
                              <a:latin typeface="Cambria Math" panose="02040503050406030204" pitchFamily="18" charset="0"/>
                            </a:rPr>
                            <m:t>‖</m:t>
                          </m:r>
                        </m:e>
                        <m:sub>
                          <m:r>
                            <a:rPr lang="zh-CN" altLang="en-US">
                              <a:latin typeface="Cambria Math" panose="02040503050406030204" pitchFamily="18" charset="0"/>
                            </a:rPr>
                            <m:t>2</m:t>
                          </m:r>
                        </m:sub>
                        <m:sup>
                          <m:r>
                            <a:rPr lang="zh-CN" altLang="en-US">
                              <a:latin typeface="Cambria Math" panose="02040503050406030204" pitchFamily="18" charset="0"/>
                            </a:rPr>
                            <m:t>2</m:t>
                          </m:r>
                        </m:sup>
                      </m:sSubSup>
                    </m:oMath>
                  </m:oMathPara>
                </a14:m>
                <a:endParaRPr lang="zh-CN" altLang="en-US" dirty="0"/>
              </a:p>
            </p:txBody>
          </p:sp>
        </mc:Choice>
        <mc:Fallback xmlns="">
          <p:sp>
            <p:nvSpPr>
              <p:cNvPr id="16" name="矩形 15">
                <a:extLst>
                  <a:ext uri="{FF2B5EF4-FFF2-40B4-BE49-F238E27FC236}">
                    <a16:creationId xmlns:a16="http://schemas.microsoft.com/office/drawing/2014/main" id="{9C3E2E8F-13C1-402E-AA37-23B522EA81ED}"/>
                  </a:ext>
                </a:extLst>
              </p:cNvPr>
              <p:cNvSpPr>
                <a:spLocks noRot="1" noChangeAspect="1" noMove="1" noResize="1" noEditPoints="1" noAdjustHandles="1" noChangeArrowheads="1" noChangeShapeType="1" noTextEdit="1"/>
              </p:cNvSpPr>
              <p:nvPr/>
            </p:nvSpPr>
            <p:spPr>
              <a:xfrm>
                <a:off x="3032777" y="5716732"/>
                <a:ext cx="6893682" cy="96808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344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A94AC4-D483-9149-889E-92DC83F65163}"/>
              </a:ext>
            </a:extLst>
          </p:cNvPr>
          <p:cNvSpPr>
            <a:spLocks noGrp="1"/>
          </p:cNvSpPr>
          <p:nvPr>
            <p:ph idx="1"/>
          </p:nvPr>
        </p:nvSpPr>
        <p:spPr>
          <a:xfrm>
            <a:off x="3613476" y="4025107"/>
            <a:ext cx="5984081" cy="2042212"/>
          </a:xfrm>
        </p:spPr>
        <p:txBody>
          <a:bodyPr/>
          <a:lstStyle/>
          <a:p>
            <a:pPr>
              <a:buFont typeface="Wingdings" panose="05000000000000000000" pitchFamily="2" charset="2"/>
              <a:buChar char="Ø"/>
            </a:pPr>
            <a:r>
              <a:rPr kumimoji="1" lang="zh-CN" altLang="en-US" dirty="0"/>
              <a:t>主瓣个数：</a:t>
            </a:r>
            <a:r>
              <a:rPr kumimoji="1" lang="en-US" altLang="zh-CN" dirty="0"/>
              <a:t>2</a:t>
            </a:r>
            <a:r>
              <a:rPr kumimoji="1" lang="zh-CN" altLang="en-US" dirty="0"/>
              <a:t>个</a:t>
            </a:r>
            <a:endParaRPr kumimoji="1" lang="en-US" altLang="zh-CN" dirty="0"/>
          </a:p>
          <a:p>
            <a:pPr>
              <a:buFont typeface="Wingdings" panose="05000000000000000000" pitchFamily="2" charset="2"/>
              <a:buChar char="Ø"/>
            </a:pPr>
            <a:r>
              <a:rPr kumimoji="1" lang="zh-CN" altLang="en-US" dirty="0"/>
              <a:t>主瓣纹波控制：小于</a:t>
            </a:r>
            <a:r>
              <a:rPr kumimoji="1" lang="en-US" altLang="zh-CN" dirty="0"/>
              <a:t>1dB</a:t>
            </a:r>
          </a:p>
          <a:p>
            <a:pPr>
              <a:buFont typeface="Wingdings" panose="05000000000000000000" pitchFamily="2" charset="2"/>
              <a:buChar char="Ø"/>
            </a:pPr>
            <a:r>
              <a:rPr kumimoji="1" lang="zh-CN" altLang="en-US" dirty="0"/>
              <a:t>零陷深度：</a:t>
            </a:r>
            <a:r>
              <a:rPr kumimoji="1" lang="en-US" altLang="zh-CN" dirty="0"/>
              <a:t>25dB</a:t>
            </a:r>
          </a:p>
          <a:p>
            <a:pPr>
              <a:buFont typeface="Wingdings" panose="05000000000000000000" pitchFamily="2" charset="2"/>
              <a:buChar char="Ø"/>
            </a:pPr>
            <a:r>
              <a:rPr kumimoji="1" lang="zh-CN" altLang="en-US" dirty="0"/>
              <a:t>阵列类型：均匀线阵；非均匀线阵</a:t>
            </a:r>
            <a:endParaRPr kumimoji="1" lang="en-US" altLang="zh-CN" dirty="0"/>
          </a:p>
        </p:txBody>
      </p:sp>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结果展示（指标要求）</a:t>
            </a:r>
          </a:p>
        </p:txBody>
      </p:sp>
      <p:pic>
        <p:nvPicPr>
          <p:cNvPr id="2" name="图片 1">
            <a:extLst>
              <a:ext uri="{FF2B5EF4-FFF2-40B4-BE49-F238E27FC236}">
                <a16:creationId xmlns:a16="http://schemas.microsoft.com/office/drawing/2014/main" id="{AC121F6A-8F4F-4603-9584-D3311799EDD8}"/>
              </a:ext>
            </a:extLst>
          </p:cNvPr>
          <p:cNvPicPr>
            <a:picLocks noChangeAspect="1"/>
          </p:cNvPicPr>
          <p:nvPr/>
        </p:nvPicPr>
        <p:blipFill>
          <a:blip r:embed="rId2"/>
          <a:stretch>
            <a:fillRect/>
          </a:stretch>
        </p:blipFill>
        <p:spPr>
          <a:xfrm>
            <a:off x="4138542" y="847832"/>
            <a:ext cx="4091058" cy="2942037"/>
          </a:xfrm>
          <a:prstGeom prst="rect">
            <a:avLst/>
          </a:prstGeom>
        </p:spPr>
      </p:pic>
    </p:spTree>
    <p:extLst>
      <p:ext uri="{BB962C8B-B14F-4D97-AF65-F5344CB8AC3E}">
        <p14:creationId xmlns:p14="http://schemas.microsoft.com/office/powerpoint/2010/main" val="249118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结果展示（均匀线阵）</a:t>
            </a:r>
          </a:p>
        </p:txBody>
      </p:sp>
      <p:pic>
        <p:nvPicPr>
          <p:cNvPr id="6" name="图片 5">
            <a:extLst>
              <a:ext uri="{FF2B5EF4-FFF2-40B4-BE49-F238E27FC236}">
                <a16:creationId xmlns:a16="http://schemas.microsoft.com/office/drawing/2014/main" id="{2D5776DE-9E12-422B-95BB-681FAABFC6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5960" y="269738"/>
            <a:ext cx="5400040" cy="3191510"/>
          </a:xfrm>
          <a:prstGeom prst="rect">
            <a:avLst/>
          </a:prstGeom>
          <a:noFill/>
          <a:ln>
            <a:noFill/>
          </a:ln>
        </p:spPr>
      </p:pic>
      <p:pic>
        <p:nvPicPr>
          <p:cNvPr id="7" name="图片 6">
            <a:extLst>
              <a:ext uri="{FF2B5EF4-FFF2-40B4-BE49-F238E27FC236}">
                <a16:creationId xmlns:a16="http://schemas.microsoft.com/office/drawing/2014/main" id="{F06CF4A0-2085-4879-9188-9018781615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3388"/>
            <a:ext cx="5400040" cy="3208655"/>
          </a:xfrm>
          <a:prstGeom prst="rect">
            <a:avLst/>
          </a:prstGeom>
          <a:noFill/>
          <a:ln>
            <a:noFill/>
          </a:ln>
        </p:spPr>
      </p:pic>
      <p:pic>
        <p:nvPicPr>
          <p:cNvPr id="8" name="图片 7">
            <a:extLst>
              <a:ext uri="{FF2B5EF4-FFF2-40B4-BE49-F238E27FC236}">
                <a16:creationId xmlns:a16="http://schemas.microsoft.com/office/drawing/2014/main" id="{9FF40F21-12C0-460F-B956-6671D5C0A53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5960" y="3383456"/>
            <a:ext cx="5400040" cy="3221355"/>
          </a:xfrm>
          <a:prstGeom prst="rect">
            <a:avLst/>
          </a:prstGeom>
          <a:noFill/>
          <a:ln>
            <a:noFill/>
          </a:ln>
        </p:spPr>
      </p:pic>
      <p:pic>
        <p:nvPicPr>
          <p:cNvPr id="9" name="图片 8">
            <a:extLst>
              <a:ext uri="{FF2B5EF4-FFF2-40B4-BE49-F238E27FC236}">
                <a16:creationId xmlns:a16="http://schemas.microsoft.com/office/drawing/2014/main" id="{29F88167-31B5-4BE3-8960-9D1B6F111A99}"/>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383456"/>
            <a:ext cx="5400040" cy="3222000"/>
          </a:xfrm>
          <a:prstGeom prst="rect">
            <a:avLst/>
          </a:prstGeom>
          <a:noFill/>
          <a:ln>
            <a:noFill/>
          </a:ln>
        </p:spPr>
      </p:pic>
      <p:sp>
        <p:nvSpPr>
          <p:cNvPr id="10" name="矩形 9">
            <a:extLst>
              <a:ext uri="{FF2B5EF4-FFF2-40B4-BE49-F238E27FC236}">
                <a16:creationId xmlns:a16="http://schemas.microsoft.com/office/drawing/2014/main" id="{74B6D8B5-876A-48EA-A79B-9258242E5702}"/>
              </a:ext>
            </a:extLst>
          </p:cNvPr>
          <p:cNvSpPr/>
          <p:nvPr/>
        </p:nvSpPr>
        <p:spPr>
          <a:xfrm>
            <a:off x="2719741" y="3327927"/>
            <a:ext cx="1516820"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A</a:t>
            </a:r>
            <a:r>
              <a:rPr lang="en-US" altLang="zh-CN" sz="1600" baseline="30000" dirty="0">
                <a:latin typeface="微软雅黑" panose="020B0503020204020204" pitchFamily="34" charset="-122"/>
                <a:ea typeface="微软雅黑" panose="020B0503020204020204" pitchFamily="34" charset="-122"/>
              </a:rPr>
              <a:t>2</a:t>
            </a:r>
            <a:r>
              <a:rPr lang="en-US" altLang="zh-CN" sz="1600" dirty="0">
                <a:latin typeface="微软雅黑" panose="020B0503020204020204" pitchFamily="34" charset="-122"/>
                <a:ea typeface="微软雅黑" panose="020B0503020204020204" pitchFamily="34" charset="-122"/>
              </a:rPr>
              <a:t>RC</a:t>
            </a:r>
            <a:r>
              <a:rPr lang="zh-CN" altLang="en-US" sz="1600" dirty="0">
                <a:latin typeface="微软雅黑" panose="020B0503020204020204" pitchFamily="34" charset="-122"/>
                <a:ea typeface="微软雅黑" panose="020B0503020204020204" pitchFamily="34" charset="-122"/>
              </a:rPr>
              <a:t>主瓣控制</a:t>
            </a:r>
          </a:p>
        </p:txBody>
      </p:sp>
      <p:sp>
        <p:nvSpPr>
          <p:cNvPr id="11" name="矩形 10">
            <a:extLst>
              <a:ext uri="{FF2B5EF4-FFF2-40B4-BE49-F238E27FC236}">
                <a16:creationId xmlns:a16="http://schemas.microsoft.com/office/drawing/2014/main" id="{5471F2A1-618E-4DF2-A227-C7A7A46FC815}"/>
              </a:ext>
            </a:extLst>
          </p:cNvPr>
          <p:cNvSpPr/>
          <p:nvPr/>
        </p:nvSpPr>
        <p:spPr>
          <a:xfrm>
            <a:off x="8186010" y="3327927"/>
            <a:ext cx="1496023"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A</a:t>
            </a:r>
            <a:r>
              <a:rPr lang="en-US" altLang="zh-CN" sz="1600" baseline="30000" dirty="0">
                <a:latin typeface="微软雅黑" panose="020B0503020204020204" pitchFamily="34" charset="-122"/>
                <a:ea typeface="微软雅黑" panose="020B0503020204020204" pitchFamily="34" charset="-122"/>
              </a:rPr>
              <a:t>2</a:t>
            </a:r>
            <a:r>
              <a:rPr lang="en-US" altLang="zh-CN" sz="1600" dirty="0">
                <a:latin typeface="微软雅黑" panose="020B0503020204020204" pitchFamily="34" charset="-122"/>
                <a:ea typeface="微软雅黑" panose="020B0503020204020204" pitchFamily="34" charset="-122"/>
              </a:rPr>
              <a:t>RC</a:t>
            </a:r>
            <a:r>
              <a:rPr lang="zh-CN" altLang="en-US" sz="1600" dirty="0">
                <a:latin typeface="微软雅黑" panose="020B0503020204020204" pitchFamily="34" charset="-122"/>
                <a:ea typeface="微软雅黑" panose="020B0503020204020204" pitchFamily="34" charset="-122"/>
              </a:rPr>
              <a:t>最终结果</a:t>
            </a:r>
          </a:p>
        </p:txBody>
      </p:sp>
      <p:sp>
        <p:nvSpPr>
          <p:cNvPr id="12" name="矩形 11">
            <a:extLst>
              <a:ext uri="{FF2B5EF4-FFF2-40B4-BE49-F238E27FC236}">
                <a16:creationId xmlns:a16="http://schemas.microsoft.com/office/drawing/2014/main" id="{5C465138-0530-452C-8187-56B0E0E922D5}"/>
              </a:ext>
            </a:extLst>
          </p:cNvPr>
          <p:cNvSpPr/>
          <p:nvPr/>
        </p:nvSpPr>
        <p:spPr>
          <a:xfrm>
            <a:off x="2637570" y="6491063"/>
            <a:ext cx="1720118"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WORD</a:t>
            </a:r>
            <a:r>
              <a:rPr lang="zh-CN" altLang="en-US" sz="1600" dirty="0">
                <a:latin typeface="微软雅黑" panose="020B0503020204020204" pitchFamily="34" charset="-122"/>
                <a:ea typeface="微软雅黑" panose="020B0503020204020204" pitchFamily="34" charset="-122"/>
              </a:rPr>
              <a:t>主瓣控制</a:t>
            </a:r>
          </a:p>
        </p:txBody>
      </p:sp>
      <p:sp>
        <p:nvSpPr>
          <p:cNvPr id="13" name="矩形 12">
            <a:extLst>
              <a:ext uri="{FF2B5EF4-FFF2-40B4-BE49-F238E27FC236}">
                <a16:creationId xmlns:a16="http://schemas.microsoft.com/office/drawing/2014/main" id="{C773A25A-570C-45DE-B8A6-8F518AF3943A}"/>
              </a:ext>
            </a:extLst>
          </p:cNvPr>
          <p:cNvSpPr/>
          <p:nvPr/>
        </p:nvSpPr>
        <p:spPr>
          <a:xfrm>
            <a:off x="8186010" y="6491063"/>
            <a:ext cx="1720118"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WORD</a:t>
            </a:r>
            <a:r>
              <a:rPr lang="zh-CN" altLang="en-US" sz="1600" dirty="0">
                <a:latin typeface="微软雅黑" panose="020B0503020204020204" pitchFamily="34" charset="-122"/>
                <a:ea typeface="微软雅黑" panose="020B0503020204020204" pitchFamily="34" charset="-122"/>
              </a:rPr>
              <a:t>最终结果</a:t>
            </a:r>
          </a:p>
        </p:txBody>
      </p:sp>
    </p:spTree>
    <p:extLst>
      <p:ext uri="{BB962C8B-B14F-4D97-AF65-F5344CB8AC3E}">
        <p14:creationId xmlns:p14="http://schemas.microsoft.com/office/powerpoint/2010/main" val="841956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结果展示（非均匀线阵）</a:t>
            </a:r>
          </a:p>
        </p:txBody>
      </p:sp>
      <p:pic>
        <p:nvPicPr>
          <p:cNvPr id="6" name="图片 5">
            <a:extLst>
              <a:ext uri="{FF2B5EF4-FFF2-40B4-BE49-F238E27FC236}">
                <a16:creationId xmlns:a16="http://schemas.microsoft.com/office/drawing/2014/main" id="{4CAF5DCC-BBA8-45D7-AB09-CC4993C2911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95960" y="246974"/>
            <a:ext cx="5400040" cy="3204000"/>
          </a:xfrm>
          <a:prstGeom prst="rect">
            <a:avLst/>
          </a:prstGeom>
          <a:noFill/>
          <a:ln>
            <a:noFill/>
          </a:ln>
        </p:spPr>
      </p:pic>
      <p:pic>
        <p:nvPicPr>
          <p:cNvPr id="7" name="图片 6">
            <a:extLst>
              <a:ext uri="{FF2B5EF4-FFF2-40B4-BE49-F238E27FC236}">
                <a16:creationId xmlns:a16="http://schemas.microsoft.com/office/drawing/2014/main" id="{1B16304F-D996-4C69-A862-BC43A7FB0F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6974"/>
            <a:ext cx="5400040" cy="3204000"/>
          </a:xfrm>
          <a:prstGeom prst="rect">
            <a:avLst/>
          </a:prstGeom>
          <a:noFill/>
          <a:ln>
            <a:noFill/>
          </a:ln>
        </p:spPr>
      </p:pic>
      <p:pic>
        <p:nvPicPr>
          <p:cNvPr id="8" name="图片 7">
            <a:extLst>
              <a:ext uri="{FF2B5EF4-FFF2-40B4-BE49-F238E27FC236}">
                <a16:creationId xmlns:a16="http://schemas.microsoft.com/office/drawing/2014/main" id="{5868AD01-7FA9-4468-9245-08F8D7EACE2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5960" y="3407451"/>
            <a:ext cx="5400040" cy="3203575"/>
          </a:xfrm>
          <a:prstGeom prst="rect">
            <a:avLst/>
          </a:prstGeom>
          <a:noFill/>
          <a:ln>
            <a:noFill/>
          </a:ln>
        </p:spPr>
      </p:pic>
      <p:pic>
        <p:nvPicPr>
          <p:cNvPr id="9" name="图片 8">
            <a:extLst>
              <a:ext uri="{FF2B5EF4-FFF2-40B4-BE49-F238E27FC236}">
                <a16:creationId xmlns:a16="http://schemas.microsoft.com/office/drawing/2014/main" id="{0D2D5187-BF98-474E-BAA0-85A8ECD7FF84}"/>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6095999" y="3407026"/>
            <a:ext cx="5591176" cy="3204000"/>
          </a:xfrm>
          <a:prstGeom prst="rect">
            <a:avLst/>
          </a:prstGeom>
          <a:noFill/>
          <a:ln>
            <a:noFill/>
          </a:ln>
        </p:spPr>
      </p:pic>
      <p:sp>
        <p:nvSpPr>
          <p:cNvPr id="10" name="矩形 9">
            <a:extLst>
              <a:ext uri="{FF2B5EF4-FFF2-40B4-BE49-F238E27FC236}">
                <a16:creationId xmlns:a16="http://schemas.microsoft.com/office/drawing/2014/main" id="{789EA9A8-302F-4B9F-9E3F-715013AA8B54}"/>
              </a:ext>
            </a:extLst>
          </p:cNvPr>
          <p:cNvSpPr/>
          <p:nvPr/>
        </p:nvSpPr>
        <p:spPr>
          <a:xfrm>
            <a:off x="2719741" y="3327927"/>
            <a:ext cx="1516820"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A</a:t>
            </a:r>
            <a:r>
              <a:rPr lang="en-US" altLang="zh-CN" sz="1600" baseline="30000" dirty="0">
                <a:latin typeface="微软雅黑" panose="020B0503020204020204" pitchFamily="34" charset="-122"/>
                <a:ea typeface="微软雅黑" panose="020B0503020204020204" pitchFamily="34" charset="-122"/>
              </a:rPr>
              <a:t>2</a:t>
            </a:r>
            <a:r>
              <a:rPr lang="en-US" altLang="zh-CN" sz="1600" dirty="0">
                <a:latin typeface="微软雅黑" panose="020B0503020204020204" pitchFamily="34" charset="-122"/>
                <a:ea typeface="微软雅黑" panose="020B0503020204020204" pitchFamily="34" charset="-122"/>
              </a:rPr>
              <a:t>RC</a:t>
            </a:r>
            <a:r>
              <a:rPr lang="zh-CN" altLang="en-US" sz="1600" dirty="0">
                <a:latin typeface="微软雅黑" panose="020B0503020204020204" pitchFamily="34" charset="-122"/>
                <a:ea typeface="微软雅黑" panose="020B0503020204020204" pitchFamily="34" charset="-122"/>
              </a:rPr>
              <a:t>主瓣控制</a:t>
            </a:r>
          </a:p>
        </p:txBody>
      </p:sp>
      <p:sp>
        <p:nvSpPr>
          <p:cNvPr id="12" name="矩形 11">
            <a:extLst>
              <a:ext uri="{FF2B5EF4-FFF2-40B4-BE49-F238E27FC236}">
                <a16:creationId xmlns:a16="http://schemas.microsoft.com/office/drawing/2014/main" id="{E7E798DE-410B-44C5-90BD-E89C000D6E50}"/>
              </a:ext>
            </a:extLst>
          </p:cNvPr>
          <p:cNvSpPr/>
          <p:nvPr/>
        </p:nvSpPr>
        <p:spPr>
          <a:xfrm>
            <a:off x="8186010" y="3327927"/>
            <a:ext cx="1496023"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A</a:t>
            </a:r>
            <a:r>
              <a:rPr lang="en-US" altLang="zh-CN" sz="1600" baseline="30000" dirty="0">
                <a:latin typeface="微软雅黑" panose="020B0503020204020204" pitchFamily="34" charset="-122"/>
                <a:ea typeface="微软雅黑" panose="020B0503020204020204" pitchFamily="34" charset="-122"/>
              </a:rPr>
              <a:t>2</a:t>
            </a:r>
            <a:r>
              <a:rPr lang="en-US" altLang="zh-CN" sz="1600" dirty="0">
                <a:latin typeface="微软雅黑" panose="020B0503020204020204" pitchFamily="34" charset="-122"/>
                <a:ea typeface="微软雅黑" panose="020B0503020204020204" pitchFamily="34" charset="-122"/>
              </a:rPr>
              <a:t>RC</a:t>
            </a:r>
            <a:r>
              <a:rPr lang="zh-CN" altLang="en-US" sz="1600" dirty="0">
                <a:latin typeface="微软雅黑" panose="020B0503020204020204" pitchFamily="34" charset="-122"/>
                <a:ea typeface="微软雅黑" panose="020B0503020204020204" pitchFamily="34" charset="-122"/>
              </a:rPr>
              <a:t>最终结果</a:t>
            </a:r>
          </a:p>
        </p:txBody>
      </p:sp>
      <p:sp>
        <p:nvSpPr>
          <p:cNvPr id="13" name="矩形 12">
            <a:extLst>
              <a:ext uri="{FF2B5EF4-FFF2-40B4-BE49-F238E27FC236}">
                <a16:creationId xmlns:a16="http://schemas.microsoft.com/office/drawing/2014/main" id="{0D464B45-5293-40C9-A4F9-40A941C61C39}"/>
              </a:ext>
            </a:extLst>
          </p:cNvPr>
          <p:cNvSpPr/>
          <p:nvPr/>
        </p:nvSpPr>
        <p:spPr>
          <a:xfrm>
            <a:off x="2637570" y="6491063"/>
            <a:ext cx="1720118"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WORD</a:t>
            </a:r>
            <a:r>
              <a:rPr lang="zh-CN" altLang="en-US" sz="1600" dirty="0">
                <a:latin typeface="微软雅黑" panose="020B0503020204020204" pitchFamily="34" charset="-122"/>
                <a:ea typeface="微软雅黑" panose="020B0503020204020204" pitchFamily="34" charset="-122"/>
              </a:rPr>
              <a:t>主瓣控制</a:t>
            </a:r>
          </a:p>
        </p:txBody>
      </p:sp>
      <p:sp>
        <p:nvSpPr>
          <p:cNvPr id="14" name="矩形 13">
            <a:extLst>
              <a:ext uri="{FF2B5EF4-FFF2-40B4-BE49-F238E27FC236}">
                <a16:creationId xmlns:a16="http://schemas.microsoft.com/office/drawing/2014/main" id="{A6F406D6-9E20-4707-89B7-2A981FC2596A}"/>
              </a:ext>
            </a:extLst>
          </p:cNvPr>
          <p:cNvSpPr/>
          <p:nvPr/>
        </p:nvSpPr>
        <p:spPr>
          <a:xfrm>
            <a:off x="8186010" y="6491063"/>
            <a:ext cx="1720118"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WORD</a:t>
            </a:r>
            <a:r>
              <a:rPr lang="zh-CN" altLang="en-US" sz="1600" dirty="0">
                <a:latin typeface="微软雅黑" panose="020B0503020204020204" pitchFamily="34" charset="-122"/>
                <a:ea typeface="微软雅黑" panose="020B0503020204020204" pitchFamily="34" charset="-122"/>
              </a:rPr>
              <a:t>最终结果</a:t>
            </a:r>
          </a:p>
        </p:txBody>
      </p:sp>
    </p:spTree>
    <p:extLst>
      <p:ext uri="{BB962C8B-B14F-4D97-AF65-F5344CB8AC3E}">
        <p14:creationId xmlns:p14="http://schemas.microsoft.com/office/powerpoint/2010/main" val="2591442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4A94AC4-D483-9149-889E-92DC83F65163}"/>
                  </a:ext>
                </a:extLst>
              </p:cNvPr>
              <p:cNvSpPr>
                <a:spLocks noGrp="1"/>
              </p:cNvSpPr>
              <p:nvPr>
                <p:ph idx="1"/>
              </p:nvPr>
            </p:nvSpPr>
            <p:spPr>
              <a:xfrm>
                <a:off x="838200" y="1403350"/>
                <a:ext cx="10515600" cy="4351338"/>
              </a:xfrm>
            </p:spPr>
            <p:txBody>
              <a:bodyPr>
                <a:normAutofit fontScale="92500" lnSpcReduction="20000"/>
              </a:bodyPr>
              <a:lstStyle/>
              <a:p>
                <a:pPr>
                  <a:lnSpc>
                    <a:spcPct val="150000"/>
                  </a:lnSpc>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A</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RC</a:t>
                </a:r>
                <a:r>
                  <a:rPr lang="zh-CN" altLang="zh-CN" sz="2000" dirty="0">
                    <a:latin typeface="微软雅黑" panose="020B0503020204020204" pitchFamily="34" charset="-122"/>
                    <a:ea typeface="微软雅黑" panose="020B0503020204020204" pitchFamily="34" charset="-122"/>
                  </a:rPr>
                  <a:t>算法和</a:t>
                </a:r>
                <a:r>
                  <a:rPr lang="en-US" altLang="zh-CN" sz="2000" dirty="0">
                    <a:latin typeface="微软雅黑" panose="020B0503020204020204" pitchFamily="34" charset="-122"/>
                    <a:ea typeface="微软雅黑" panose="020B0503020204020204" pitchFamily="34" charset="-122"/>
                  </a:rPr>
                  <a:t>WORD</a:t>
                </a:r>
                <a:r>
                  <a:rPr lang="zh-CN" altLang="zh-CN" sz="2000" dirty="0">
                    <a:latin typeface="微软雅黑" panose="020B0503020204020204" pitchFamily="34" charset="-122"/>
                    <a:ea typeface="微软雅黑" panose="020B0503020204020204" pitchFamily="34" charset="-122"/>
                  </a:rPr>
                  <a:t>算法的多点控制算法均是通过对单点控制算法的</a:t>
                </a:r>
                <a:r>
                  <a:rPr lang="zh-CN" altLang="zh-CN" sz="2000" dirty="0">
                    <a:solidFill>
                      <a:srgbClr val="FF0000"/>
                    </a:solidFill>
                    <a:latin typeface="微软雅黑" panose="020B0503020204020204" pitchFamily="34" charset="-122"/>
                    <a:ea typeface="微软雅黑" panose="020B0503020204020204" pitchFamily="34" charset="-122"/>
                  </a:rPr>
                  <a:t>迭代</a:t>
                </a:r>
                <a:r>
                  <a:rPr lang="zh-CN" altLang="zh-CN" sz="2000" dirty="0">
                    <a:latin typeface="微软雅黑" panose="020B0503020204020204" pitchFamily="34" charset="-122"/>
                    <a:ea typeface="微软雅黑" panose="020B0503020204020204" pitchFamily="34" charset="-122"/>
                  </a:rPr>
                  <a:t>来实现的。但事实上，在对主瓣和旁瓣同时进行综合的迭代过程中，可能会出现在对旁瓣进行综合时，主瓣发生了变化而不满足指标要求；在对主瓣进行综合时，旁瓣也会发生变化而不满足指标要求，由此算法会进入一个</a:t>
                </a:r>
                <a:r>
                  <a:rPr lang="zh-CN" altLang="zh-CN" sz="2000" dirty="0">
                    <a:solidFill>
                      <a:srgbClr val="FF0000"/>
                    </a:solidFill>
                    <a:latin typeface="微软雅黑" panose="020B0503020204020204" pitchFamily="34" charset="-122"/>
                    <a:ea typeface="微软雅黑" panose="020B0503020204020204" pitchFamily="34" charset="-122"/>
                  </a:rPr>
                  <a:t>无法收敛</a:t>
                </a:r>
                <a:r>
                  <a:rPr lang="zh-CN" altLang="zh-CN" sz="2000" dirty="0">
                    <a:latin typeface="微软雅黑" panose="020B0503020204020204" pitchFamily="34" charset="-122"/>
                    <a:ea typeface="微软雅黑" panose="020B0503020204020204" pitchFamily="34" charset="-122"/>
                  </a:rPr>
                  <a:t>的死循环。</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两个算法都可能会导致波束</a:t>
                </a:r>
                <a:r>
                  <a:rPr lang="zh-CN" altLang="en-US" sz="2000" dirty="0">
                    <a:solidFill>
                      <a:srgbClr val="FF0000"/>
                    </a:solidFill>
                    <a:latin typeface="微软雅黑" panose="020B0503020204020204" pitchFamily="34" charset="-122"/>
                    <a:ea typeface="微软雅黑" panose="020B0503020204020204" pitchFamily="34" charset="-122"/>
                  </a:rPr>
                  <a:t>过渡带的严重展宽</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A</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RC</a:t>
                </a:r>
                <a:r>
                  <a:rPr lang="zh-CN" altLang="en-US" sz="2000" dirty="0">
                    <a:latin typeface="微软雅黑" panose="020B0503020204020204" pitchFamily="34" charset="-122"/>
                    <a:ea typeface="微软雅黑" panose="020B0503020204020204" pitchFamily="34" charset="-122"/>
                  </a:rPr>
                  <a:t>算法和</a:t>
                </a:r>
                <a:r>
                  <a:rPr lang="en-US" altLang="zh-CN" sz="2000" dirty="0">
                    <a:latin typeface="微软雅黑" panose="020B0503020204020204" pitchFamily="34" charset="-122"/>
                    <a:ea typeface="微软雅黑" panose="020B0503020204020204" pitchFamily="34" charset="-122"/>
                  </a:rPr>
                  <a:t>WORD</a:t>
                </a:r>
                <a:r>
                  <a:rPr lang="zh-CN" altLang="en-US" sz="2000" dirty="0">
                    <a:latin typeface="微软雅黑" panose="020B0503020204020204" pitchFamily="34" charset="-122"/>
                    <a:ea typeface="微软雅黑" panose="020B0503020204020204" pitchFamily="34" charset="-122"/>
                  </a:rPr>
                  <a:t>算法对关键参数</a:t>
                </a:r>
                <a:r>
                  <a:rPr lang="en-US" altLang="zh-CN" sz="2000" dirty="0">
                    <a:latin typeface="微软雅黑" panose="020B0503020204020204" pitchFamily="34" charset="-122"/>
                    <a:ea typeface="微软雅黑" panose="020B0503020204020204" pitchFamily="34" charset="-122"/>
                  </a:rPr>
                  <a:t>μ</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β</a:t>
                </a:r>
                <a:r>
                  <a:rPr lang="zh-CN" altLang="en-US" sz="2000" dirty="0">
                    <a:latin typeface="微软雅黑" panose="020B0503020204020204" pitchFamily="34" charset="-122"/>
                    <a:ea typeface="微软雅黑" panose="020B0503020204020204" pitchFamily="34" charset="-122"/>
                  </a:rPr>
                  <a:t>的选取具有很强的经验性。在参数选取准则上，依旧有很多数学上的工作可以完成</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u"/>
                </a:pPr>
                <a:r>
                  <a:rPr lang="en-US" altLang="zh-CN" sz="2000" dirty="0">
                    <a:latin typeface="微软雅黑" panose="020B0503020204020204" pitchFamily="34" charset="-122"/>
                    <a:ea typeface="微软雅黑" panose="020B0503020204020204" pitchFamily="34" charset="-122"/>
                  </a:rPr>
                  <a:t>WORD</a:t>
                </a:r>
                <a:r>
                  <a:rPr lang="zh-CN" altLang="en-US" sz="2000" dirty="0">
                    <a:latin typeface="微软雅黑" panose="020B0503020204020204" pitchFamily="34" charset="-122"/>
                    <a:ea typeface="微软雅黑" panose="020B0503020204020204" pitchFamily="34" charset="-122"/>
                  </a:rPr>
                  <a:t>算法中允许出现</a:t>
                </a:r>
                <a:r>
                  <a:rPr lang="zh-CN" altLang="en-US" sz="2000" dirty="0">
                    <a:solidFill>
                      <a:srgbClr val="FF0000"/>
                    </a:solidFill>
                    <a:latin typeface="微软雅黑" panose="020B0503020204020204" pitchFamily="34" charset="-122"/>
                    <a:ea typeface="微软雅黑" panose="020B0503020204020204" pitchFamily="34" charset="-122"/>
                  </a:rPr>
                  <a:t>归一化功率大于</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的情况，这是由于其迭代算法的特殊性所导致的（不对</a:t>
                </a:r>
                <a14:m>
                  <m:oMath xmlns:m="http://schemas.openxmlformats.org/officeDocument/2006/math">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𝜃</m:t>
                        </m:r>
                      </m:e>
                      <m:sub>
                        <m:r>
                          <a:rPr lang="zh-CN" altLang="en-US" sz="2000">
                            <a:latin typeface="Cambria Math" panose="02040503050406030204" pitchFamily="18" charset="0"/>
                          </a:rPr>
                          <m:t>0</m:t>
                        </m:r>
                      </m:sub>
                    </m:sSub>
                  </m:oMath>
                </a14:m>
                <a:r>
                  <a:rPr lang="zh-CN" altLang="en-US" sz="2000" dirty="0">
                    <a:latin typeface="微软雅黑" panose="020B0503020204020204" pitchFamily="34" charset="-122"/>
                    <a:ea typeface="微软雅黑" panose="020B0503020204020204" pitchFamily="34" charset="-122"/>
                  </a:rPr>
                  <a:t>进行更新）。有意思的是，如果将归一化功率进行一定的约束，将其限定在</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到</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的范围内，</a:t>
                </a:r>
                <a:r>
                  <a:rPr lang="en-US" altLang="zh-CN" sz="2000" dirty="0">
                    <a:latin typeface="微软雅黑" panose="020B0503020204020204" pitchFamily="34" charset="-122"/>
                    <a:ea typeface="微软雅黑" panose="020B0503020204020204" pitchFamily="34" charset="-122"/>
                  </a:rPr>
                  <a:t>WORD</a:t>
                </a:r>
                <a:r>
                  <a:rPr lang="zh-CN" altLang="en-US" sz="2000" dirty="0">
                    <a:latin typeface="微软雅黑" panose="020B0503020204020204" pitchFamily="34" charset="-122"/>
                    <a:ea typeface="微软雅黑" panose="020B0503020204020204" pitchFamily="34" charset="-122"/>
                  </a:rPr>
                  <a:t>算法的收敛性往往会很差。</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kumimoji="1" lang="zh-CN" altLang="en-US" sz="20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3" name="内容占位符 2">
                <a:extLst>
                  <a:ext uri="{FF2B5EF4-FFF2-40B4-BE49-F238E27FC236}">
                    <a16:creationId xmlns:a16="http://schemas.microsoft.com/office/drawing/2014/main" id="{F4A94AC4-D483-9149-889E-92DC83F65163}"/>
                  </a:ext>
                </a:extLst>
              </p:cNvPr>
              <p:cNvSpPr>
                <a:spLocks noGrp="1" noRot="1" noChangeAspect="1" noMove="1" noResize="1" noEditPoints="1" noAdjustHandles="1" noChangeArrowheads="1" noChangeShapeType="1" noTextEdit="1"/>
              </p:cNvSpPr>
              <p:nvPr>
                <p:ph idx="1"/>
              </p:nvPr>
            </p:nvSpPr>
            <p:spPr>
              <a:xfrm>
                <a:off x="838200" y="1403350"/>
                <a:ext cx="10515600" cy="4351338"/>
              </a:xfrm>
              <a:blipFill>
                <a:blip r:embed="rId3"/>
                <a:stretch>
                  <a:fillRect l="-464" r="-2783"/>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总结展望</a:t>
            </a:r>
          </a:p>
        </p:txBody>
      </p:sp>
    </p:spTree>
    <p:extLst>
      <p:ext uri="{BB962C8B-B14F-4D97-AF65-F5344CB8AC3E}">
        <p14:creationId xmlns:p14="http://schemas.microsoft.com/office/powerpoint/2010/main" val="449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A94AC4-D483-9149-889E-92DC83F65163}"/>
              </a:ext>
            </a:extLst>
          </p:cNvPr>
          <p:cNvSpPr>
            <a:spLocks noGrp="1"/>
          </p:cNvSpPr>
          <p:nvPr>
            <p:ph idx="1"/>
          </p:nvPr>
        </p:nvSpPr>
        <p:spPr>
          <a:xfrm>
            <a:off x="838200" y="1403350"/>
            <a:ext cx="10515600" cy="4351338"/>
          </a:xfrm>
        </p:spPr>
        <p:txBody>
          <a:bodyPr>
            <a:normAutofit fontScale="85000" lnSpcReduction="10000"/>
          </a:bodyPr>
          <a:lstStyle/>
          <a:p>
            <a:pPr>
              <a:lnSpc>
                <a:spcPct val="150000"/>
              </a:lnSpc>
              <a:buFont typeface="Wingdings" panose="05000000000000000000" pitchFamily="2" charset="2"/>
              <a:buChar char="Ø"/>
            </a:pPr>
            <a:r>
              <a:rPr kumimoji="1" lang="zh-CN" altLang="en-US" sz="2400" dirty="0">
                <a:latin typeface="微软雅黑" panose="020B0503020204020204" pitchFamily="34" charset="-122"/>
                <a:ea typeface="微软雅黑" panose="020B0503020204020204" pitchFamily="34" charset="-122"/>
              </a:rPr>
              <a:t>本论文的工作是在我的导师甘露老师悉心指导下完成的。这里，首先对甘露老师致以最崇高的敬意与最真诚的感谢。甘露老师平易近人，治学严谨，每周都能够对我进行细致的指导，让我学到了很多受益终生的东西。衷心的感谢甘老师！</a:t>
            </a:r>
            <a:endParaRPr kumimoji="1"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kumimoji="1" lang="zh-CN" altLang="en-US" sz="2400" dirty="0">
                <a:latin typeface="微软雅黑" panose="020B0503020204020204" pitchFamily="34" charset="-122"/>
                <a:ea typeface="微软雅黑" panose="020B0503020204020204" pitchFamily="34" charset="-122"/>
              </a:rPr>
              <a:t>同时，感谢在每周组会上，廖红舒老师、艾晓宇博士和潘延学长对我的工作的支持和帮助，衷心的感谢他们！</a:t>
            </a:r>
          </a:p>
          <a:p>
            <a:pPr>
              <a:lnSpc>
                <a:spcPct val="150000"/>
              </a:lnSpc>
              <a:buFont typeface="Wingdings" panose="05000000000000000000" pitchFamily="2" charset="2"/>
              <a:buChar char="Ø"/>
            </a:pPr>
            <a:r>
              <a:rPr kumimoji="1" lang="zh-CN" altLang="en-US" sz="2400" dirty="0">
                <a:latin typeface="微软雅黑" panose="020B0503020204020204" pitchFamily="34" charset="-122"/>
                <a:ea typeface="微软雅黑" panose="020B0503020204020204" pitchFamily="34" charset="-122"/>
              </a:rPr>
              <a:t>感谢论文初期答辩和中期答辩时的各位答辩老师，他们对我的工作提出了许多极有意义的建设性建议，并对我的不足进行了及时的批评指正。衷心的感谢他们！</a:t>
            </a:r>
          </a:p>
          <a:p>
            <a:pPr>
              <a:lnSpc>
                <a:spcPct val="150000"/>
              </a:lnSpc>
              <a:buFont typeface="Wingdings" panose="05000000000000000000" pitchFamily="2" charset="2"/>
              <a:buChar char="Ø"/>
            </a:pPr>
            <a:r>
              <a:rPr kumimoji="1" lang="zh-CN" altLang="en-US" sz="2400" dirty="0">
                <a:latin typeface="微软雅黑" panose="020B0503020204020204" pitchFamily="34" charset="-122"/>
                <a:ea typeface="微软雅黑" panose="020B0503020204020204" pitchFamily="34" charset="-122"/>
              </a:rPr>
              <a:t>最后，再次向所有给予我鼓励帮助的老师，亲人，朋友致以我最真挚的感谢！感谢你们！</a:t>
            </a:r>
          </a:p>
          <a:p>
            <a:pPr>
              <a:lnSpc>
                <a:spcPct val="150000"/>
              </a:lnSpc>
              <a:buFont typeface="Wingdings" panose="05000000000000000000" pitchFamily="2" charset="2"/>
              <a:buChar char="Ø"/>
            </a:pPr>
            <a:endParaRPr kumimoji="1" lang="zh-CN" altLang="en-US" sz="24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致谢</a:t>
            </a:r>
          </a:p>
        </p:txBody>
      </p:sp>
    </p:spTree>
    <p:extLst>
      <p:ext uri="{BB962C8B-B14F-4D97-AF65-F5344CB8AC3E}">
        <p14:creationId xmlns:p14="http://schemas.microsoft.com/office/powerpoint/2010/main" val="78381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a:extLst>
              <a:ext uri="{FF2B5EF4-FFF2-40B4-BE49-F238E27FC236}">
                <a16:creationId xmlns:a16="http://schemas.microsoft.com/office/drawing/2014/main" id="{7C383557-2BCF-EE41-9A7F-2303C619F1A0}"/>
              </a:ext>
            </a:extLst>
          </p:cNvPr>
          <p:cNvSpPr txBox="1"/>
          <p:nvPr/>
        </p:nvSpPr>
        <p:spPr>
          <a:xfrm>
            <a:off x="4254636" y="1769943"/>
            <a:ext cx="3601783" cy="769441"/>
          </a:xfrm>
          <a:prstGeom prst="rect">
            <a:avLst/>
          </a:prstGeom>
          <a:noFill/>
        </p:spPr>
        <p:txBody>
          <a:bodyPr wrap="square" rtlCol="0">
            <a:spAutoFit/>
          </a:bodyPr>
          <a:lstStyle/>
          <a:p>
            <a:r>
              <a:rPr kumimoji="1" lang="zh-CN" altLang="en-US" sz="4400" b="1" dirty="0">
                <a:solidFill>
                  <a:schemeClr val="accent6">
                    <a:lumMod val="50000"/>
                  </a:schemeClr>
                </a:solidFill>
                <a:latin typeface="Microsoft YaHei" panose="020B0503020204020204" pitchFamily="34" charset="-122"/>
                <a:ea typeface="Microsoft YaHei" panose="020B0503020204020204" pitchFamily="34" charset="-122"/>
              </a:rPr>
              <a:t>毕业设计答辩</a:t>
            </a:r>
          </a:p>
        </p:txBody>
      </p:sp>
      <p:sp>
        <p:nvSpPr>
          <p:cNvPr id="41" name="文本框 40">
            <a:extLst>
              <a:ext uri="{FF2B5EF4-FFF2-40B4-BE49-F238E27FC236}">
                <a16:creationId xmlns:a16="http://schemas.microsoft.com/office/drawing/2014/main" id="{22C3C2B6-0BD5-5643-BD35-32D3F4E4DB8B}"/>
              </a:ext>
            </a:extLst>
          </p:cNvPr>
          <p:cNvSpPr txBox="1"/>
          <p:nvPr/>
        </p:nvSpPr>
        <p:spPr>
          <a:xfrm>
            <a:off x="3939447" y="4068082"/>
            <a:ext cx="4232160" cy="769441"/>
          </a:xfrm>
          <a:prstGeom prst="rect">
            <a:avLst/>
          </a:prstGeom>
          <a:noFill/>
        </p:spPr>
        <p:txBody>
          <a:bodyPr wrap="square" rtlCol="0">
            <a:spAutoFit/>
          </a:bodyPr>
          <a:lstStyle/>
          <a:p>
            <a:r>
              <a:rPr kumimoji="1" lang="zh-CN" altLang="en-US" sz="4400" b="1" dirty="0">
                <a:solidFill>
                  <a:schemeClr val="accent6">
                    <a:lumMod val="50000"/>
                  </a:schemeClr>
                </a:solidFill>
                <a:latin typeface="Microsoft YaHei" panose="020B0503020204020204" pitchFamily="34" charset="-122"/>
                <a:ea typeface="Microsoft YaHei" panose="020B0503020204020204" pitchFamily="34" charset="-122"/>
              </a:rPr>
              <a:t>请老师批评指教</a:t>
            </a:r>
            <a:r>
              <a:rPr kumimoji="1" lang="en-US" altLang="zh-CN" sz="4400" b="1" dirty="0">
                <a:solidFill>
                  <a:schemeClr val="accent6">
                    <a:lumMod val="50000"/>
                  </a:schemeClr>
                </a:solidFill>
                <a:latin typeface="Microsoft YaHei" panose="020B0503020204020204" pitchFamily="34" charset="-122"/>
                <a:ea typeface="Microsoft YaHei" panose="020B0503020204020204" pitchFamily="34" charset="-122"/>
              </a:rPr>
              <a:t>!</a:t>
            </a:r>
            <a:endParaRPr kumimoji="1" lang="zh-CN" altLang="en-US" sz="4400" b="1" dirty="0">
              <a:solidFill>
                <a:schemeClr val="accent6">
                  <a:lumMod val="50000"/>
                </a:schemeClr>
              </a:solidFill>
              <a:latin typeface="Microsoft YaHei" panose="020B0503020204020204" pitchFamily="34" charset="-122"/>
              <a:ea typeface="Microsoft YaHei" panose="020B0503020204020204" pitchFamily="34" charset="-122"/>
            </a:endParaRPr>
          </a:p>
        </p:txBody>
      </p:sp>
      <p:sp>
        <p:nvSpPr>
          <p:cNvPr id="42" name="文本框 41">
            <a:extLst>
              <a:ext uri="{FF2B5EF4-FFF2-40B4-BE49-F238E27FC236}">
                <a16:creationId xmlns:a16="http://schemas.microsoft.com/office/drawing/2014/main" id="{A6C7875F-70C0-C649-949B-76BD2F5BAB6B}"/>
              </a:ext>
            </a:extLst>
          </p:cNvPr>
          <p:cNvSpPr txBox="1"/>
          <p:nvPr/>
        </p:nvSpPr>
        <p:spPr>
          <a:xfrm>
            <a:off x="4714215" y="2581264"/>
            <a:ext cx="2682626" cy="954107"/>
          </a:xfrm>
          <a:prstGeom prst="rect">
            <a:avLst/>
          </a:prstGeom>
          <a:noFill/>
        </p:spPr>
        <p:txBody>
          <a:bodyPr wrap="square" rtlCol="0">
            <a:spAutoFit/>
          </a:bodyPr>
          <a:lstStyle>
            <a:defPPr>
              <a:defRPr lang="zh-CN"/>
            </a:defPPr>
            <a:lvl1pPr>
              <a:defRPr kumimoji="1" sz="4400" b="1">
                <a:solidFill>
                  <a:schemeClr val="accent6">
                    <a:lumMod val="50000"/>
                  </a:schemeClr>
                </a:solidFill>
                <a:latin typeface="Microsoft YaHei" panose="020B0503020204020204" pitchFamily="34" charset="-122"/>
                <a:ea typeface="Microsoft YaHei" panose="020B0503020204020204" pitchFamily="34" charset="-122"/>
              </a:defRPr>
            </a:lvl1pPr>
          </a:lstStyle>
          <a:p>
            <a:r>
              <a:rPr lang="zh-CN" altLang="en-US" sz="2800" dirty="0"/>
              <a:t>报告人：赵岳</a:t>
            </a:r>
            <a:endParaRPr lang="en-US" altLang="zh-CN" sz="2800" dirty="0"/>
          </a:p>
          <a:p>
            <a:r>
              <a:rPr lang="zh-CN" altLang="en-US" sz="2800" dirty="0"/>
              <a:t>导   师：甘露</a:t>
            </a:r>
            <a:endParaRPr lang="en-US" altLang="zh-CN" sz="2800" dirty="0"/>
          </a:p>
        </p:txBody>
      </p:sp>
    </p:spTree>
    <p:extLst>
      <p:ext uri="{BB962C8B-B14F-4D97-AF65-F5344CB8AC3E}">
        <p14:creationId xmlns:p14="http://schemas.microsoft.com/office/powerpoint/2010/main" val="92577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EF985-F32E-1340-B718-1545D17D4BE4}"/>
              </a:ext>
            </a:extLst>
          </p:cNvPr>
          <p:cNvSpPr>
            <a:spLocks noGrp="1"/>
          </p:cNvSpPr>
          <p:nvPr>
            <p:ph type="title"/>
          </p:nvPr>
        </p:nvSpPr>
        <p:spPr/>
        <p:txBody>
          <a:bodyPr/>
          <a:lstStyle/>
          <a:p>
            <a:endParaRPr kumimoji="1" lang="zh-CN" altLang="en-US"/>
          </a:p>
        </p:txBody>
      </p:sp>
      <p:pic>
        <p:nvPicPr>
          <p:cNvPr id="5" name="内容占位符 4">
            <a:extLst>
              <a:ext uri="{FF2B5EF4-FFF2-40B4-BE49-F238E27FC236}">
                <a16:creationId xmlns:a16="http://schemas.microsoft.com/office/drawing/2014/main" id="{0207048B-21F6-7E40-84F6-B8E9C5A56D1E}"/>
              </a:ext>
            </a:extLst>
          </p:cNvPr>
          <p:cNvPicPr>
            <a:picLocks noGrp="1" noChangeAspect="1"/>
          </p:cNvPicPr>
          <p:nvPr>
            <p:ph idx="1"/>
          </p:nvPr>
        </p:nvPicPr>
        <p:blipFill>
          <a:blip r:embed="rId2"/>
          <a:stretch>
            <a:fillRect/>
          </a:stretch>
        </p:blipFill>
        <p:spPr>
          <a:xfrm>
            <a:off x="0" y="0"/>
            <a:ext cx="12192000" cy="6856992"/>
          </a:xfrm>
        </p:spPr>
      </p:pic>
      <p:grpSp>
        <p:nvGrpSpPr>
          <p:cNvPr id="6" name="组合 5">
            <a:extLst>
              <a:ext uri="{FF2B5EF4-FFF2-40B4-BE49-F238E27FC236}">
                <a16:creationId xmlns:a16="http://schemas.microsoft.com/office/drawing/2014/main" id="{010CC8C2-F279-B346-B2F7-4AD8B9254A53}"/>
              </a:ext>
            </a:extLst>
          </p:cNvPr>
          <p:cNvGrpSpPr/>
          <p:nvPr/>
        </p:nvGrpSpPr>
        <p:grpSpPr>
          <a:xfrm>
            <a:off x="3871773" y="569067"/>
            <a:ext cx="600767" cy="596757"/>
            <a:chOff x="3707997" y="1606117"/>
            <a:chExt cx="812183" cy="812183"/>
          </a:xfrm>
        </p:grpSpPr>
        <p:sp>
          <p:nvSpPr>
            <p:cNvPr id="7" name="Rectangle 539">
              <a:extLst>
                <a:ext uri="{FF2B5EF4-FFF2-40B4-BE49-F238E27FC236}">
                  <a16:creationId xmlns:a16="http://schemas.microsoft.com/office/drawing/2014/main" id="{8FCE8334-9364-554A-940D-33C56F683CB3}"/>
                </a:ext>
              </a:extLst>
            </p:cNvPr>
            <p:cNvSpPr>
              <a:spLocks noChangeArrowheads="1"/>
            </p:cNvSpPr>
            <p:nvPr userDrawn="1"/>
          </p:nvSpPr>
          <p:spPr bwMode="auto">
            <a:xfrm>
              <a:off x="3707997" y="1606117"/>
              <a:ext cx="812183" cy="812183"/>
            </a:xfrm>
            <a:prstGeom prst="rect">
              <a:avLst/>
            </a:prstGeom>
            <a:solidFill>
              <a:schemeClr val="accent2">
                <a:lumMod val="75000"/>
                <a:alpha val="62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8" name="Freeform 540">
              <a:extLst>
                <a:ext uri="{FF2B5EF4-FFF2-40B4-BE49-F238E27FC236}">
                  <a16:creationId xmlns:a16="http://schemas.microsoft.com/office/drawing/2014/main" id="{7D675800-5700-F548-A87C-BD63E3E41213}"/>
                </a:ext>
              </a:extLst>
            </p:cNvPr>
            <p:cNvSpPr>
              <a:spLocks/>
            </p:cNvSpPr>
            <p:nvPr userDrawn="1"/>
          </p:nvSpPr>
          <p:spPr bwMode="auto">
            <a:xfrm>
              <a:off x="4295116" y="1896413"/>
              <a:ext cx="172875" cy="212016"/>
            </a:xfrm>
            <a:custGeom>
              <a:avLst/>
              <a:gdLst>
                <a:gd name="T0" fmla="*/ 53 w 53"/>
                <a:gd name="T1" fmla="*/ 33 h 65"/>
                <a:gd name="T2" fmla="*/ 29 w 53"/>
                <a:gd name="T3" fmla="*/ 15 h 65"/>
                <a:gd name="T4" fmla="*/ 29 w 53"/>
                <a:gd name="T5" fmla="*/ 25 h 65"/>
                <a:gd name="T6" fmla="*/ 6 w 53"/>
                <a:gd name="T7" fmla="*/ 25 h 65"/>
                <a:gd name="T8" fmla="*/ 6 w 53"/>
                <a:gd name="T9" fmla="*/ 0 h 65"/>
                <a:gd name="T10" fmla="*/ 0 w 53"/>
                <a:gd name="T11" fmla="*/ 0 h 65"/>
                <a:gd name="T12" fmla="*/ 0 w 53"/>
                <a:gd name="T13" fmla="*/ 65 h 65"/>
                <a:gd name="T14" fmla="*/ 6 w 53"/>
                <a:gd name="T15" fmla="*/ 65 h 65"/>
                <a:gd name="T16" fmla="*/ 6 w 53"/>
                <a:gd name="T17" fmla="*/ 40 h 65"/>
                <a:gd name="T18" fmla="*/ 29 w 53"/>
                <a:gd name="T19" fmla="*/ 40 h 65"/>
                <a:gd name="T20" fmla="*/ 29 w 53"/>
                <a:gd name="T21" fmla="*/ 50 h 65"/>
                <a:gd name="T22" fmla="*/ 53 w 53"/>
                <a:gd name="T23"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65">
                  <a:moveTo>
                    <a:pt x="53" y="33"/>
                  </a:moveTo>
                  <a:lnTo>
                    <a:pt x="29" y="15"/>
                  </a:lnTo>
                  <a:lnTo>
                    <a:pt x="29" y="25"/>
                  </a:lnTo>
                  <a:lnTo>
                    <a:pt x="6" y="25"/>
                  </a:lnTo>
                  <a:lnTo>
                    <a:pt x="6" y="0"/>
                  </a:lnTo>
                  <a:lnTo>
                    <a:pt x="0" y="0"/>
                  </a:lnTo>
                  <a:lnTo>
                    <a:pt x="0" y="65"/>
                  </a:lnTo>
                  <a:lnTo>
                    <a:pt x="6" y="65"/>
                  </a:lnTo>
                  <a:lnTo>
                    <a:pt x="6" y="40"/>
                  </a:lnTo>
                  <a:lnTo>
                    <a:pt x="29" y="40"/>
                  </a:lnTo>
                  <a:lnTo>
                    <a:pt x="29" y="50"/>
                  </a:lnTo>
                  <a:lnTo>
                    <a:pt x="53"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9" name="Freeform 541">
              <a:extLst>
                <a:ext uri="{FF2B5EF4-FFF2-40B4-BE49-F238E27FC236}">
                  <a16:creationId xmlns:a16="http://schemas.microsoft.com/office/drawing/2014/main" id="{FDC17DF7-8587-1742-8F7F-208E173BB808}"/>
                </a:ext>
              </a:extLst>
            </p:cNvPr>
            <p:cNvSpPr>
              <a:spLocks noEditPoints="1"/>
            </p:cNvSpPr>
            <p:nvPr userDrawn="1"/>
          </p:nvSpPr>
          <p:spPr bwMode="auto">
            <a:xfrm>
              <a:off x="3773232" y="1863796"/>
              <a:ext cx="495790" cy="345748"/>
            </a:xfrm>
            <a:custGeom>
              <a:avLst/>
              <a:gdLst>
                <a:gd name="T0" fmla="*/ 0 w 152"/>
                <a:gd name="T1" fmla="*/ 0 h 106"/>
                <a:gd name="T2" fmla="*/ 0 w 152"/>
                <a:gd name="T3" fmla="*/ 106 h 106"/>
                <a:gd name="T4" fmla="*/ 152 w 152"/>
                <a:gd name="T5" fmla="*/ 106 h 106"/>
                <a:gd name="T6" fmla="*/ 152 w 152"/>
                <a:gd name="T7" fmla="*/ 0 h 106"/>
                <a:gd name="T8" fmla="*/ 76 w 152"/>
                <a:gd name="T9" fmla="*/ 58 h 106"/>
                <a:gd name="T10" fmla="*/ 0 w 152"/>
                <a:gd name="T11" fmla="*/ 0 h 106"/>
                <a:gd name="T12" fmla="*/ 93 w 152"/>
                <a:gd name="T13" fmla="*/ 63 h 106"/>
                <a:gd name="T14" fmla="*/ 135 w 152"/>
                <a:gd name="T15" fmla="*/ 63 h 106"/>
                <a:gd name="T16" fmla="*/ 135 w 152"/>
                <a:gd name="T17" fmla="*/ 68 h 106"/>
                <a:gd name="T18" fmla="*/ 93 w 152"/>
                <a:gd name="T19" fmla="*/ 68 h 106"/>
                <a:gd name="T20" fmla="*/ 93 w 152"/>
                <a:gd name="T21" fmla="*/ 63 h 106"/>
                <a:gd name="T22" fmla="*/ 93 w 152"/>
                <a:gd name="T23" fmla="*/ 75 h 106"/>
                <a:gd name="T24" fmla="*/ 135 w 152"/>
                <a:gd name="T25" fmla="*/ 75 h 106"/>
                <a:gd name="T26" fmla="*/ 135 w 152"/>
                <a:gd name="T27" fmla="*/ 80 h 106"/>
                <a:gd name="T28" fmla="*/ 93 w 152"/>
                <a:gd name="T29" fmla="*/ 80 h 106"/>
                <a:gd name="T30" fmla="*/ 93 w 152"/>
                <a:gd name="T31" fmla="*/ 75 h 106"/>
                <a:gd name="T32" fmla="*/ 93 w 152"/>
                <a:gd name="T33" fmla="*/ 86 h 106"/>
                <a:gd name="T34" fmla="*/ 135 w 152"/>
                <a:gd name="T35" fmla="*/ 86 h 106"/>
                <a:gd name="T36" fmla="*/ 135 w 152"/>
                <a:gd name="T37" fmla="*/ 92 h 106"/>
                <a:gd name="T38" fmla="*/ 93 w 152"/>
                <a:gd name="T39" fmla="*/ 92 h 106"/>
                <a:gd name="T40" fmla="*/ 93 w 152"/>
                <a:gd name="T41"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106">
                  <a:moveTo>
                    <a:pt x="0" y="0"/>
                  </a:moveTo>
                  <a:lnTo>
                    <a:pt x="0" y="106"/>
                  </a:lnTo>
                  <a:lnTo>
                    <a:pt x="152" y="106"/>
                  </a:lnTo>
                  <a:lnTo>
                    <a:pt x="152" y="0"/>
                  </a:lnTo>
                  <a:lnTo>
                    <a:pt x="76" y="58"/>
                  </a:lnTo>
                  <a:lnTo>
                    <a:pt x="0" y="0"/>
                  </a:lnTo>
                  <a:close/>
                  <a:moveTo>
                    <a:pt x="93" y="63"/>
                  </a:moveTo>
                  <a:lnTo>
                    <a:pt x="135" y="63"/>
                  </a:lnTo>
                  <a:lnTo>
                    <a:pt x="135" y="68"/>
                  </a:lnTo>
                  <a:lnTo>
                    <a:pt x="93" y="68"/>
                  </a:lnTo>
                  <a:lnTo>
                    <a:pt x="93" y="63"/>
                  </a:lnTo>
                  <a:close/>
                  <a:moveTo>
                    <a:pt x="93" y="75"/>
                  </a:moveTo>
                  <a:lnTo>
                    <a:pt x="135" y="75"/>
                  </a:lnTo>
                  <a:lnTo>
                    <a:pt x="135" y="80"/>
                  </a:lnTo>
                  <a:lnTo>
                    <a:pt x="93" y="80"/>
                  </a:lnTo>
                  <a:lnTo>
                    <a:pt x="93" y="75"/>
                  </a:lnTo>
                  <a:close/>
                  <a:moveTo>
                    <a:pt x="93" y="86"/>
                  </a:moveTo>
                  <a:lnTo>
                    <a:pt x="135" y="86"/>
                  </a:lnTo>
                  <a:lnTo>
                    <a:pt x="135" y="92"/>
                  </a:lnTo>
                  <a:lnTo>
                    <a:pt x="93" y="92"/>
                  </a:lnTo>
                  <a:lnTo>
                    <a:pt x="93"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10" name="Freeform 542">
              <a:extLst>
                <a:ext uri="{FF2B5EF4-FFF2-40B4-BE49-F238E27FC236}">
                  <a16:creationId xmlns:a16="http://schemas.microsoft.com/office/drawing/2014/main" id="{66719F0D-A8BC-1945-914A-35EA0B92037D}"/>
                </a:ext>
              </a:extLst>
            </p:cNvPr>
            <p:cNvSpPr>
              <a:spLocks/>
            </p:cNvSpPr>
            <p:nvPr userDrawn="1"/>
          </p:nvSpPr>
          <p:spPr bwMode="auto">
            <a:xfrm>
              <a:off x="3773232" y="1827917"/>
              <a:ext cx="495790" cy="189183"/>
            </a:xfrm>
            <a:custGeom>
              <a:avLst/>
              <a:gdLst>
                <a:gd name="T0" fmla="*/ 76 w 152"/>
                <a:gd name="T1" fmla="*/ 58 h 58"/>
                <a:gd name="T2" fmla="*/ 152 w 152"/>
                <a:gd name="T3" fmla="*/ 0 h 58"/>
                <a:gd name="T4" fmla="*/ 0 w 152"/>
                <a:gd name="T5" fmla="*/ 0 h 58"/>
                <a:gd name="T6" fmla="*/ 76 w 152"/>
                <a:gd name="T7" fmla="*/ 58 h 58"/>
              </a:gdLst>
              <a:ahLst/>
              <a:cxnLst>
                <a:cxn ang="0">
                  <a:pos x="T0" y="T1"/>
                </a:cxn>
                <a:cxn ang="0">
                  <a:pos x="T2" y="T3"/>
                </a:cxn>
                <a:cxn ang="0">
                  <a:pos x="T4" y="T5"/>
                </a:cxn>
                <a:cxn ang="0">
                  <a:pos x="T6" y="T7"/>
                </a:cxn>
              </a:cxnLst>
              <a:rect l="0" t="0" r="r" b="b"/>
              <a:pathLst>
                <a:path w="152" h="58">
                  <a:moveTo>
                    <a:pt x="76" y="58"/>
                  </a:moveTo>
                  <a:lnTo>
                    <a:pt x="152" y="0"/>
                  </a:lnTo>
                  <a:lnTo>
                    <a:pt x="0" y="0"/>
                  </a:lnTo>
                  <a:lnTo>
                    <a:pt x="76"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grpSp>
      <p:grpSp>
        <p:nvGrpSpPr>
          <p:cNvPr id="11" name="组合 10">
            <a:extLst>
              <a:ext uri="{FF2B5EF4-FFF2-40B4-BE49-F238E27FC236}">
                <a16:creationId xmlns:a16="http://schemas.microsoft.com/office/drawing/2014/main" id="{441144CD-D071-034D-A119-0CC782465B8F}"/>
              </a:ext>
            </a:extLst>
          </p:cNvPr>
          <p:cNvGrpSpPr/>
          <p:nvPr/>
        </p:nvGrpSpPr>
        <p:grpSpPr>
          <a:xfrm>
            <a:off x="3866333" y="2666883"/>
            <a:ext cx="600767" cy="596757"/>
            <a:chOff x="3707997" y="1606117"/>
            <a:chExt cx="812183" cy="812183"/>
          </a:xfrm>
        </p:grpSpPr>
        <p:sp>
          <p:nvSpPr>
            <p:cNvPr id="12" name="Rectangle 539">
              <a:extLst>
                <a:ext uri="{FF2B5EF4-FFF2-40B4-BE49-F238E27FC236}">
                  <a16:creationId xmlns:a16="http://schemas.microsoft.com/office/drawing/2014/main" id="{1B9EB620-8FE0-FE4C-B7F5-E08B64B2150F}"/>
                </a:ext>
              </a:extLst>
            </p:cNvPr>
            <p:cNvSpPr>
              <a:spLocks noChangeArrowheads="1"/>
            </p:cNvSpPr>
            <p:nvPr userDrawn="1"/>
          </p:nvSpPr>
          <p:spPr bwMode="auto">
            <a:xfrm>
              <a:off x="3707997" y="1606117"/>
              <a:ext cx="812183" cy="812183"/>
            </a:xfrm>
            <a:prstGeom prst="rect">
              <a:avLst/>
            </a:prstGeom>
            <a:solidFill>
              <a:schemeClr val="accent2">
                <a:lumMod val="75000"/>
                <a:alpha val="62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13" name="Freeform 540">
              <a:extLst>
                <a:ext uri="{FF2B5EF4-FFF2-40B4-BE49-F238E27FC236}">
                  <a16:creationId xmlns:a16="http://schemas.microsoft.com/office/drawing/2014/main" id="{83E14F7D-E493-3744-BDC8-9D2008362424}"/>
                </a:ext>
              </a:extLst>
            </p:cNvPr>
            <p:cNvSpPr>
              <a:spLocks/>
            </p:cNvSpPr>
            <p:nvPr userDrawn="1"/>
          </p:nvSpPr>
          <p:spPr bwMode="auto">
            <a:xfrm>
              <a:off x="4295116" y="1896413"/>
              <a:ext cx="172875" cy="212016"/>
            </a:xfrm>
            <a:custGeom>
              <a:avLst/>
              <a:gdLst>
                <a:gd name="T0" fmla="*/ 53 w 53"/>
                <a:gd name="T1" fmla="*/ 33 h 65"/>
                <a:gd name="T2" fmla="*/ 29 w 53"/>
                <a:gd name="T3" fmla="*/ 15 h 65"/>
                <a:gd name="T4" fmla="*/ 29 w 53"/>
                <a:gd name="T5" fmla="*/ 25 h 65"/>
                <a:gd name="T6" fmla="*/ 6 w 53"/>
                <a:gd name="T7" fmla="*/ 25 h 65"/>
                <a:gd name="T8" fmla="*/ 6 w 53"/>
                <a:gd name="T9" fmla="*/ 0 h 65"/>
                <a:gd name="T10" fmla="*/ 0 w 53"/>
                <a:gd name="T11" fmla="*/ 0 h 65"/>
                <a:gd name="T12" fmla="*/ 0 w 53"/>
                <a:gd name="T13" fmla="*/ 65 h 65"/>
                <a:gd name="T14" fmla="*/ 6 w 53"/>
                <a:gd name="T15" fmla="*/ 65 h 65"/>
                <a:gd name="T16" fmla="*/ 6 w 53"/>
                <a:gd name="T17" fmla="*/ 40 h 65"/>
                <a:gd name="T18" fmla="*/ 29 w 53"/>
                <a:gd name="T19" fmla="*/ 40 h 65"/>
                <a:gd name="T20" fmla="*/ 29 w 53"/>
                <a:gd name="T21" fmla="*/ 50 h 65"/>
                <a:gd name="T22" fmla="*/ 53 w 53"/>
                <a:gd name="T23"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65">
                  <a:moveTo>
                    <a:pt x="53" y="33"/>
                  </a:moveTo>
                  <a:lnTo>
                    <a:pt x="29" y="15"/>
                  </a:lnTo>
                  <a:lnTo>
                    <a:pt x="29" y="25"/>
                  </a:lnTo>
                  <a:lnTo>
                    <a:pt x="6" y="25"/>
                  </a:lnTo>
                  <a:lnTo>
                    <a:pt x="6" y="0"/>
                  </a:lnTo>
                  <a:lnTo>
                    <a:pt x="0" y="0"/>
                  </a:lnTo>
                  <a:lnTo>
                    <a:pt x="0" y="65"/>
                  </a:lnTo>
                  <a:lnTo>
                    <a:pt x="6" y="65"/>
                  </a:lnTo>
                  <a:lnTo>
                    <a:pt x="6" y="40"/>
                  </a:lnTo>
                  <a:lnTo>
                    <a:pt x="29" y="40"/>
                  </a:lnTo>
                  <a:lnTo>
                    <a:pt x="29" y="50"/>
                  </a:lnTo>
                  <a:lnTo>
                    <a:pt x="53"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14" name="Freeform 541">
              <a:extLst>
                <a:ext uri="{FF2B5EF4-FFF2-40B4-BE49-F238E27FC236}">
                  <a16:creationId xmlns:a16="http://schemas.microsoft.com/office/drawing/2014/main" id="{EE9553FB-03EF-F942-A93A-8E2CFE4A9822}"/>
                </a:ext>
              </a:extLst>
            </p:cNvPr>
            <p:cNvSpPr>
              <a:spLocks noEditPoints="1"/>
            </p:cNvSpPr>
            <p:nvPr userDrawn="1"/>
          </p:nvSpPr>
          <p:spPr bwMode="auto">
            <a:xfrm>
              <a:off x="3773232" y="1863796"/>
              <a:ext cx="495790" cy="345748"/>
            </a:xfrm>
            <a:custGeom>
              <a:avLst/>
              <a:gdLst>
                <a:gd name="T0" fmla="*/ 0 w 152"/>
                <a:gd name="T1" fmla="*/ 0 h 106"/>
                <a:gd name="T2" fmla="*/ 0 w 152"/>
                <a:gd name="T3" fmla="*/ 106 h 106"/>
                <a:gd name="T4" fmla="*/ 152 w 152"/>
                <a:gd name="T5" fmla="*/ 106 h 106"/>
                <a:gd name="T6" fmla="*/ 152 w 152"/>
                <a:gd name="T7" fmla="*/ 0 h 106"/>
                <a:gd name="T8" fmla="*/ 76 w 152"/>
                <a:gd name="T9" fmla="*/ 58 h 106"/>
                <a:gd name="T10" fmla="*/ 0 w 152"/>
                <a:gd name="T11" fmla="*/ 0 h 106"/>
                <a:gd name="T12" fmla="*/ 93 w 152"/>
                <a:gd name="T13" fmla="*/ 63 h 106"/>
                <a:gd name="T14" fmla="*/ 135 w 152"/>
                <a:gd name="T15" fmla="*/ 63 h 106"/>
                <a:gd name="T16" fmla="*/ 135 w 152"/>
                <a:gd name="T17" fmla="*/ 68 h 106"/>
                <a:gd name="T18" fmla="*/ 93 w 152"/>
                <a:gd name="T19" fmla="*/ 68 h 106"/>
                <a:gd name="T20" fmla="*/ 93 w 152"/>
                <a:gd name="T21" fmla="*/ 63 h 106"/>
                <a:gd name="T22" fmla="*/ 93 w 152"/>
                <a:gd name="T23" fmla="*/ 75 h 106"/>
                <a:gd name="T24" fmla="*/ 135 w 152"/>
                <a:gd name="T25" fmla="*/ 75 h 106"/>
                <a:gd name="T26" fmla="*/ 135 w 152"/>
                <a:gd name="T27" fmla="*/ 80 h 106"/>
                <a:gd name="T28" fmla="*/ 93 w 152"/>
                <a:gd name="T29" fmla="*/ 80 h 106"/>
                <a:gd name="T30" fmla="*/ 93 w 152"/>
                <a:gd name="T31" fmla="*/ 75 h 106"/>
                <a:gd name="T32" fmla="*/ 93 w 152"/>
                <a:gd name="T33" fmla="*/ 86 h 106"/>
                <a:gd name="T34" fmla="*/ 135 w 152"/>
                <a:gd name="T35" fmla="*/ 86 h 106"/>
                <a:gd name="T36" fmla="*/ 135 w 152"/>
                <a:gd name="T37" fmla="*/ 92 h 106"/>
                <a:gd name="T38" fmla="*/ 93 w 152"/>
                <a:gd name="T39" fmla="*/ 92 h 106"/>
                <a:gd name="T40" fmla="*/ 93 w 152"/>
                <a:gd name="T41"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106">
                  <a:moveTo>
                    <a:pt x="0" y="0"/>
                  </a:moveTo>
                  <a:lnTo>
                    <a:pt x="0" y="106"/>
                  </a:lnTo>
                  <a:lnTo>
                    <a:pt x="152" y="106"/>
                  </a:lnTo>
                  <a:lnTo>
                    <a:pt x="152" y="0"/>
                  </a:lnTo>
                  <a:lnTo>
                    <a:pt x="76" y="58"/>
                  </a:lnTo>
                  <a:lnTo>
                    <a:pt x="0" y="0"/>
                  </a:lnTo>
                  <a:close/>
                  <a:moveTo>
                    <a:pt x="93" y="63"/>
                  </a:moveTo>
                  <a:lnTo>
                    <a:pt x="135" y="63"/>
                  </a:lnTo>
                  <a:lnTo>
                    <a:pt x="135" y="68"/>
                  </a:lnTo>
                  <a:lnTo>
                    <a:pt x="93" y="68"/>
                  </a:lnTo>
                  <a:lnTo>
                    <a:pt x="93" y="63"/>
                  </a:lnTo>
                  <a:close/>
                  <a:moveTo>
                    <a:pt x="93" y="75"/>
                  </a:moveTo>
                  <a:lnTo>
                    <a:pt x="135" y="75"/>
                  </a:lnTo>
                  <a:lnTo>
                    <a:pt x="135" y="80"/>
                  </a:lnTo>
                  <a:lnTo>
                    <a:pt x="93" y="80"/>
                  </a:lnTo>
                  <a:lnTo>
                    <a:pt x="93" y="75"/>
                  </a:lnTo>
                  <a:close/>
                  <a:moveTo>
                    <a:pt x="93" y="86"/>
                  </a:moveTo>
                  <a:lnTo>
                    <a:pt x="135" y="86"/>
                  </a:lnTo>
                  <a:lnTo>
                    <a:pt x="135" y="92"/>
                  </a:lnTo>
                  <a:lnTo>
                    <a:pt x="93" y="92"/>
                  </a:lnTo>
                  <a:lnTo>
                    <a:pt x="93"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15" name="Freeform 542">
              <a:extLst>
                <a:ext uri="{FF2B5EF4-FFF2-40B4-BE49-F238E27FC236}">
                  <a16:creationId xmlns:a16="http://schemas.microsoft.com/office/drawing/2014/main" id="{929EAB8A-CAC3-8349-AF0C-5607D9282C39}"/>
                </a:ext>
              </a:extLst>
            </p:cNvPr>
            <p:cNvSpPr>
              <a:spLocks/>
            </p:cNvSpPr>
            <p:nvPr userDrawn="1"/>
          </p:nvSpPr>
          <p:spPr bwMode="auto">
            <a:xfrm>
              <a:off x="3773232" y="1827917"/>
              <a:ext cx="495790" cy="189183"/>
            </a:xfrm>
            <a:custGeom>
              <a:avLst/>
              <a:gdLst>
                <a:gd name="T0" fmla="*/ 76 w 152"/>
                <a:gd name="T1" fmla="*/ 58 h 58"/>
                <a:gd name="T2" fmla="*/ 152 w 152"/>
                <a:gd name="T3" fmla="*/ 0 h 58"/>
                <a:gd name="T4" fmla="*/ 0 w 152"/>
                <a:gd name="T5" fmla="*/ 0 h 58"/>
                <a:gd name="T6" fmla="*/ 76 w 152"/>
                <a:gd name="T7" fmla="*/ 58 h 58"/>
              </a:gdLst>
              <a:ahLst/>
              <a:cxnLst>
                <a:cxn ang="0">
                  <a:pos x="T0" y="T1"/>
                </a:cxn>
                <a:cxn ang="0">
                  <a:pos x="T2" y="T3"/>
                </a:cxn>
                <a:cxn ang="0">
                  <a:pos x="T4" y="T5"/>
                </a:cxn>
                <a:cxn ang="0">
                  <a:pos x="T6" y="T7"/>
                </a:cxn>
              </a:cxnLst>
              <a:rect l="0" t="0" r="r" b="b"/>
              <a:pathLst>
                <a:path w="152" h="58">
                  <a:moveTo>
                    <a:pt x="76" y="58"/>
                  </a:moveTo>
                  <a:lnTo>
                    <a:pt x="152" y="0"/>
                  </a:lnTo>
                  <a:lnTo>
                    <a:pt x="0" y="0"/>
                  </a:lnTo>
                  <a:lnTo>
                    <a:pt x="76"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grpSp>
      <p:grpSp>
        <p:nvGrpSpPr>
          <p:cNvPr id="16" name="组合 15">
            <a:extLst>
              <a:ext uri="{FF2B5EF4-FFF2-40B4-BE49-F238E27FC236}">
                <a16:creationId xmlns:a16="http://schemas.microsoft.com/office/drawing/2014/main" id="{A1707518-CE6C-6D4F-9153-23521F85D3A6}"/>
              </a:ext>
            </a:extLst>
          </p:cNvPr>
          <p:cNvGrpSpPr/>
          <p:nvPr/>
        </p:nvGrpSpPr>
        <p:grpSpPr>
          <a:xfrm>
            <a:off x="3871773" y="1261247"/>
            <a:ext cx="600767" cy="596757"/>
            <a:chOff x="3707997" y="1606117"/>
            <a:chExt cx="812183" cy="812183"/>
          </a:xfrm>
        </p:grpSpPr>
        <p:sp>
          <p:nvSpPr>
            <p:cNvPr id="17" name="Rectangle 539">
              <a:extLst>
                <a:ext uri="{FF2B5EF4-FFF2-40B4-BE49-F238E27FC236}">
                  <a16:creationId xmlns:a16="http://schemas.microsoft.com/office/drawing/2014/main" id="{DD0E1A6C-0901-D74B-95BD-8DB580F3F78A}"/>
                </a:ext>
              </a:extLst>
            </p:cNvPr>
            <p:cNvSpPr>
              <a:spLocks noChangeArrowheads="1"/>
            </p:cNvSpPr>
            <p:nvPr userDrawn="1"/>
          </p:nvSpPr>
          <p:spPr bwMode="auto">
            <a:xfrm>
              <a:off x="3707997" y="1606117"/>
              <a:ext cx="812183" cy="812183"/>
            </a:xfrm>
            <a:prstGeom prst="rect">
              <a:avLst/>
            </a:prstGeom>
            <a:solidFill>
              <a:schemeClr val="accent2">
                <a:lumMod val="75000"/>
                <a:alpha val="62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18" name="Freeform 540">
              <a:extLst>
                <a:ext uri="{FF2B5EF4-FFF2-40B4-BE49-F238E27FC236}">
                  <a16:creationId xmlns:a16="http://schemas.microsoft.com/office/drawing/2014/main" id="{71FC155D-6895-6F40-B946-2DBAD693718C}"/>
                </a:ext>
              </a:extLst>
            </p:cNvPr>
            <p:cNvSpPr>
              <a:spLocks/>
            </p:cNvSpPr>
            <p:nvPr userDrawn="1"/>
          </p:nvSpPr>
          <p:spPr bwMode="auto">
            <a:xfrm>
              <a:off x="4295116" y="1896413"/>
              <a:ext cx="172875" cy="212016"/>
            </a:xfrm>
            <a:custGeom>
              <a:avLst/>
              <a:gdLst>
                <a:gd name="T0" fmla="*/ 53 w 53"/>
                <a:gd name="T1" fmla="*/ 33 h 65"/>
                <a:gd name="T2" fmla="*/ 29 w 53"/>
                <a:gd name="T3" fmla="*/ 15 h 65"/>
                <a:gd name="T4" fmla="*/ 29 w 53"/>
                <a:gd name="T5" fmla="*/ 25 h 65"/>
                <a:gd name="T6" fmla="*/ 6 w 53"/>
                <a:gd name="T7" fmla="*/ 25 h 65"/>
                <a:gd name="T8" fmla="*/ 6 w 53"/>
                <a:gd name="T9" fmla="*/ 0 h 65"/>
                <a:gd name="T10" fmla="*/ 0 w 53"/>
                <a:gd name="T11" fmla="*/ 0 h 65"/>
                <a:gd name="T12" fmla="*/ 0 w 53"/>
                <a:gd name="T13" fmla="*/ 65 h 65"/>
                <a:gd name="T14" fmla="*/ 6 w 53"/>
                <a:gd name="T15" fmla="*/ 65 h 65"/>
                <a:gd name="T16" fmla="*/ 6 w 53"/>
                <a:gd name="T17" fmla="*/ 40 h 65"/>
                <a:gd name="T18" fmla="*/ 29 w 53"/>
                <a:gd name="T19" fmla="*/ 40 h 65"/>
                <a:gd name="T20" fmla="*/ 29 w 53"/>
                <a:gd name="T21" fmla="*/ 50 h 65"/>
                <a:gd name="T22" fmla="*/ 53 w 53"/>
                <a:gd name="T23"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65">
                  <a:moveTo>
                    <a:pt x="53" y="33"/>
                  </a:moveTo>
                  <a:lnTo>
                    <a:pt x="29" y="15"/>
                  </a:lnTo>
                  <a:lnTo>
                    <a:pt x="29" y="25"/>
                  </a:lnTo>
                  <a:lnTo>
                    <a:pt x="6" y="25"/>
                  </a:lnTo>
                  <a:lnTo>
                    <a:pt x="6" y="0"/>
                  </a:lnTo>
                  <a:lnTo>
                    <a:pt x="0" y="0"/>
                  </a:lnTo>
                  <a:lnTo>
                    <a:pt x="0" y="65"/>
                  </a:lnTo>
                  <a:lnTo>
                    <a:pt x="6" y="65"/>
                  </a:lnTo>
                  <a:lnTo>
                    <a:pt x="6" y="40"/>
                  </a:lnTo>
                  <a:lnTo>
                    <a:pt x="29" y="40"/>
                  </a:lnTo>
                  <a:lnTo>
                    <a:pt x="29" y="50"/>
                  </a:lnTo>
                  <a:lnTo>
                    <a:pt x="53"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19" name="Freeform 541">
              <a:extLst>
                <a:ext uri="{FF2B5EF4-FFF2-40B4-BE49-F238E27FC236}">
                  <a16:creationId xmlns:a16="http://schemas.microsoft.com/office/drawing/2014/main" id="{DF3E6D07-D001-6F4E-AA67-377DBE879C67}"/>
                </a:ext>
              </a:extLst>
            </p:cNvPr>
            <p:cNvSpPr>
              <a:spLocks noEditPoints="1"/>
            </p:cNvSpPr>
            <p:nvPr userDrawn="1"/>
          </p:nvSpPr>
          <p:spPr bwMode="auto">
            <a:xfrm>
              <a:off x="3773232" y="1863796"/>
              <a:ext cx="495790" cy="345748"/>
            </a:xfrm>
            <a:custGeom>
              <a:avLst/>
              <a:gdLst>
                <a:gd name="T0" fmla="*/ 0 w 152"/>
                <a:gd name="T1" fmla="*/ 0 h 106"/>
                <a:gd name="T2" fmla="*/ 0 w 152"/>
                <a:gd name="T3" fmla="*/ 106 h 106"/>
                <a:gd name="T4" fmla="*/ 152 w 152"/>
                <a:gd name="T5" fmla="*/ 106 h 106"/>
                <a:gd name="T6" fmla="*/ 152 w 152"/>
                <a:gd name="T7" fmla="*/ 0 h 106"/>
                <a:gd name="T8" fmla="*/ 76 w 152"/>
                <a:gd name="T9" fmla="*/ 58 h 106"/>
                <a:gd name="T10" fmla="*/ 0 w 152"/>
                <a:gd name="T11" fmla="*/ 0 h 106"/>
                <a:gd name="T12" fmla="*/ 93 w 152"/>
                <a:gd name="T13" fmla="*/ 63 h 106"/>
                <a:gd name="T14" fmla="*/ 135 w 152"/>
                <a:gd name="T15" fmla="*/ 63 h 106"/>
                <a:gd name="T16" fmla="*/ 135 w 152"/>
                <a:gd name="T17" fmla="*/ 68 h 106"/>
                <a:gd name="T18" fmla="*/ 93 w 152"/>
                <a:gd name="T19" fmla="*/ 68 h 106"/>
                <a:gd name="T20" fmla="*/ 93 w 152"/>
                <a:gd name="T21" fmla="*/ 63 h 106"/>
                <a:gd name="T22" fmla="*/ 93 w 152"/>
                <a:gd name="T23" fmla="*/ 75 h 106"/>
                <a:gd name="T24" fmla="*/ 135 w 152"/>
                <a:gd name="T25" fmla="*/ 75 h 106"/>
                <a:gd name="T26" fmla="*/ 135 w 152"/>
                <a:gd name="T27" fmla="*/ 80 h 106"/>
                <a:gd name="T28" fmla="*/ 93 w 152"/>
                <a:gd name="T29" fmla="*/ 80 h 106"/>
                <a:gd name="T30" fmla="*/ 93 w 152"/>
                <a:gd name="T31" fmla="*/ 75 h 106"/>
                <a:gd name="T32" fmla="*/ 93 w 152"/>
                <a:gd name="T33" fmla="*/ 86 h 106"/>
                <a:gd name="T34" fmla="*/ 135 w 152"/>
                <a:gd name="T35" fmla="*/ 86 h 106"/>
                <a:gd name="T36" fmla="*/ 135 w 152"/>
                <a:gd name="T37" fmla="*/ 92 h 106"/>
                <a:gd name="T38" fmla="*/ 93 w 152"/>
                <a:gd name="T39" fmla="*/ 92 h 106"/>
                <a:gd name="T40" fmla="*/ 93 w 152"/>
                <a:gd name="T41"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106">
                  <a:moveTo>
                    <a:pt x="0" y="0"/>
                  </a:moveTo>
                  <a:lnTo>
                    <a:pt x="0" y="106"/>
                  </a:lnTo>
                  <a:lnTo>
                    <a:pt x="152" y="106"/>
                  </a:lnTo>
                  <a:lnTo>
                    <a:pt x="152" y="0"/>
                  </a:lnTo>
                  <a:lnTo>
                    <a:pt x="76" y="58"/>
                  </a:lnTo>
                  <a:lnTo>
                    <a:pt x="0" y="0"/>
                  </a:lnTo>
                  <a:close/>
                  <a:moveTo>
                    <a:pt x="93" y="63"/>
                  </a:moveTo>
                  <a:lnTo>
                    <a:pt x="135" y="63"/>
                  </a:lnTo>
                  <a:lnTo>
                    <a:pt x="135" y="68"/>
                  </a:lnTo>
                  <a:lnTo>
                    <a:pt x="93" y="68"/>
                  </a:lnTo>
                  <a:lnTo>
                    <a:pt x="93" y="63"/>
                  </a:lnTo>
                  <a:close/>
                  <a:moveTo>
                    <a:pt x="93" y="75"/>
                  </a:moveTo>
                  <a:lnTo>
                    <a:pt x="135" y="75"/>
                  </a:lnTo>
                  <a:lnTo>
                    <a:pt x="135" y="80"/>
                  </a:lnTo>
                  <a:lnTo>
                    <a:pt x="93" y="80"/>
                  </a:lnTo>
                  <a:lnTo>
                    <a:pt x="93" y="75"/>
                  </a:lnTo>
                  <a:close/>
                  <a:moveTo>
                    <a:pt x="93" y="86"/>
                  </a:moveTo>
                  <a:lnTo>
                    <a:pt x="135" y="86"/>
                  </a:lnTo>
                  <a:lnTo>
                    <a:pt x="135" y="92"/>
                  </a:lnTo>
                  <a:lnTo>
                    <a:pt x="93" y="92"/>
                  </a:lnTo>
                  <a:lnTo>
                    <a:pt x="93"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20" name="Freeform 542">
              <a:extLst>
                <a:ext uri="{FF2B5EF4-FFF2-40B4-BE49-F238E27FC236}">
                  <a16:creationId xmlns:a16="http://schemas.microsoft.com/office/drawing/2014/main" id="{7DF475B2-0F28-8D4F-94E8-2EFF5E678EBC}"/>
                </a:ext>
              </a:extLst>
            </p:cNvPr>
            <p:cNvSpPr>
              <a:spLocks/>
            </p:cNvSpPr>
            <p:nvPr userDrawn="1"/>
          </p:nvSpPr>
          <p:spPr bwMode="auto">
            <a:xfrm>
              <a:off x="3773232" y="1827917"/>
              <a:ext cx="495790" cy="189183"/>
            </a:xfrm>
            <a:custGeom>
              <a:avLst/>
              <a:gdLst>
                <a:gd name="T0" fmla="*/ 76 w 152"/>
                <a:gd name="T1" fmla="*/ 58 h 58"/>
                <a:gd name="T2" fmla="*/ 152 w 152"/>
                <a:gd name="T3" fmla="*/ 0 h 58"/>
                <a:gd name="T4" fmla="*/ 0 w 152"/>
                <a:gd name="T5" fmla="*/ 0 h 58"/>
                <a:gd name="T6" fmla="*/ 76 w 152"/>
                <a:gd name="T7" fmla="*/ 58 h 58"/>
              </a:gdLst>
              <a:ahLst/>
              <a:cxnLst>
                <a:cxn ang="0">
                  <a:pos x="T0" y="T1"/>
                </a:cxn>
                <a:cxn ang="0">
                  <a:pos x="T2" y="T3"/>
                </a:cxn>
                <a:cxn ang="0">
                  <a:pos x="T4" y="T5"/>
                </a:cxn>
                <a:cxn ang="0">
                  <a:pos x="T6" y="T7"/>
                </a:cxn>
              </a:cxnLst>
              <a:rect l="0" t="0" r="r" b="b"/>
              <a:pathLst>
                <a:path w="152" h="58">
                  <a:moveTo>
                    <a:pt x="76" y="58"/>
                  </a:moveTo>
                  <a:lnTo>
                    <a:pt x="152" y="0"/>
                  </a:lnTo>
                  <a:lnTo>
                    <a:pt x="0" y="0"/>
                  </a:lnTo>
                  <a:lnTo>
                    <a:pt x="76"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grpSp>
      <p:cxnSp>
        <p:nvCxnSpPr>
          <p:cNvPr id="22" name="直线连接符 21">
            <a:extLst>
              <a:ext uri="{FF2B5EF4-FFF2-40B4-BE49-F238E27FC236}">
                <a16:creationId xmlns:a16="http://schemas.microsoft.com/office/drawing/2014/main" id="{055FA48A-15DC-BD40-9AB4-B4A511216948}"/>
              </a:ext>
            </a:extLst>
          </p:cNvPr>
          <p:cNvCxnSpPr/>
          <p:nvPr/>
        </p:nvCxnSpPr>
        <p:spPr>
          <a:xfrm>
            <a:off x="3255818" y="601715"/>
            <a:ext cx="0" cy="265522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A0A52BAA-03D5-774A-BB9D-F38645109BE8}"/>
              </a:ext>
            </a:extLst>
          </p:cNvPr>
          <p:cNvSpPr txBox="1"/>
          <p:nvPr/>
        </p:nvSpPr>
        <p:spPr>
          <a:xfrm>
            <a:off x="4872251" y="650955"/>
            <a:ext cx="5336274" cy="461665"/>
          </a:xfrm>
          <a:prstGeom prst="rect">
            <a:avLst/>
          </a:prstGeom>
          <a:noFill/>
        </p:spPr>
        <p:txBody>
          <a:bodyPr wrap="square" rtlCol="0">
            <a:spAutoFit/>
          </a:bodyPr>
          <a:lstStyle/>
          <a:p>
            <a:r>
              <a:rPr kumimoji="1" lang="zh-CN" altLang="en-US" sz="2400" b="1" dirty="0"/>
              <a:t>课题概述</a:t>
            </a:r>
          </a:p>
        </p:txBody>
      </p:sp>
      <p:sp>
        <p:nvSpPr>
          <p:cNvPr id="24" name="文本框 23">
            <a:extLst>
              <a:ext uri="{FF2B5EF4-FFF2-40B4-BE49-F238E27FC236}">
                <a16:creationId xmlns:a16="http://schemas.microsoft.com/office/drawing/2014/main" id="{20459150-E124-484E-ABED-7792EDD1F18E}"/>
              </a:ext>
            </a:extLst>
          </p:cNvPr>
          <p:cNvSpPr txBox="1"/>
          <p:nvPr/>
        </p:nvSpPr>
        <p:spPr>
          <a:xfrm>
            <a:off x="4872251" y="1321601"/>
            <a:ext cx="5336274" cy="461665"/>
          </a:xfrm>
          <a:prstGeom prst="rect">
            <a:avLst/>
          </a:prstGeom>
          <a:noFill/>
        </p:spPr>
        <p:txBody>
          <a:bodyPr wrap="square" rtlCol="0">
            <a:spAutoFit/>
          </a:bodyPr>
          <a:lstStyle/>
          <a:p>
            <a:r>
              <a:rPr kumimoji="1" lang="zh-CN" altLang="en-US" sz="2400" b="1" dirty="0"/>
              <a:t>设计原理</a:t>
            </a:r>
          </a:p>
        </p:txBody>
      </p:sp>
      <p:sp>
        <p:nvSpPr>
          <p:cNvPr id="25" name="文本框 24">
            <a:extLst>
              <a:ext uri="{FF2B5EF4-FFF2-40B4-BE49-F238E27FC236}">
                <a16:creationId xmlns:a16="http://schemas.microsoft.com/office/drawing/2014/main" id="{8E995703-0D1D-3C43-A4A0-3AA438EDAEE4}"/>
              </a:ext>
            </a:extLst>
          </p:cNvPr>
          <p:cNvSpPr txBox="1"/>
          <p:nvPr/>
        </p:nvSpPr>
        <p:spPr>
          <a:xfrm>
            <a:off x="4866811" y="2689534"/>
            <a:ext cx="5336274" cy="461665"/>
          </a:xfrm>
          <a:prstGeom prst="rect">
            <a:avLst/>
          </a:prstGeom>
          <a:noFill/>
        </p:spPr>
        <p:txBody>
          <a:bodyPr wrap="square" rtlCol="0">
            <a:spAutoFit/>
          </a:bodyPr>
          <a:lstStyle/>
          <a:p>
            <a:r>
              <a:rPr kumimoji="1" lang="zh-CN" altLang="en-US" sz="2400" b="1" dirty="0"/>
              <a:t>总结展望</a:t>
            </a:r>
          </a:p>
        </p:txBody>
      </p:sp>
      <p:grpSp>
        <p:nvGrpSpPr>
          <p:cNvPr id="27" name="组合 26">
            <a:extLst>
              <a:ext uri="{FF2B5EF4-FFF2-40B4-BE49-F238E27FC236}">
                <a16:creationId xmlns:a16="http://schemas.microsoft.com/office/drawing/2014/main" id="{46B78E93-3D1F-4E41-8561-7F079F8A3F0A}"/>
              </a:ext>
            </a:extLst>
          </p:cNvPr>
          <p:cNvGrpSpPr/>
          <p:nvPr/>
        </p:nvGrpSpPr>
        <p:grpSpPr>
          <a:xfrm>
            <a:off x="3871773" y="1953867"/>
            <a:ext cx="600767" cy="596757"/>
            <a:chOff x="3707997" y="1606117"/>
            <a:chExt cx="812183" cy="812183"/>
          </a:xfrm>
        </p:grpSpPr>
        <p:sp>
          <p:nvSpPr>
            <p:cNvPr id="28" name="Rectangle 539">
              <a:extLst>
                <a:ext uri="{FF2B5EF4-FFF2-40B4-BE49-F238E27FC236}">
                  <a16:creationId xmlns:a16="http://schemas.microsoft.com/office/drawing/2014/main" id="{22D1EF57-3D46-E945-9F99-A453781D878A}"/>
                </a:ext>
              </a:extLst>
            </p:cNvPr>
            <p:cNvSpPr>
              <a:spLocks noChangeArrowheads="1"/>
            </p:cNvSpPr>
            <p:nvPr userDrawn="1"/>
          </p:nvSpPr>
          <p:spPr bwMode="auto">
            <a:xfrm>
              <a:off x="3707997" y="1606117"/>
              <a:ext cx="812183" cy="812183"/>
            </a:xfrm>
            <a:prstGeom prst="rect">
              <a:avLst/>
            </a:prstGeom>
            <a:solidFill>
              <a:schemeClr val="accent2">
                <a:lumMod val="75000"/>
                <a:alpha val="62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29" name="Freeform 540">
              <a:extLst>
                <a:ext uri="{FF2B5EF4-FFF2-40B4-BE49-F238E27FC236}">
                  <a16:creationId xmlns:a16="http://schemas.microsoft.com/office/drawing/2014/main" id="{78321B05-91AE-0A46-9D62-681F2398106C}"/>
                </a:ext>
              </a:extLst>
            </p:cNvPr>
            <p:cNvSpPr>
              <a:spLocks/>
            </p:cNvSpPr>
            <p:nvPr userDrawn="1"/>
          </p:nvSpPr>
          <p:spPr bwMode="auto">
            <a:xfrm>
              <a:off x="4295116" y="1896413"/>
              <a:ext cx="172875" cy="212016"/>
            </a:xfrm>
            <a:custGeom>
              <a:avLst/>
              <a:gdLst>
                <a:gd name="T0" fmla="*/ 53 w 53"/>
                <a:gd name="T1" fmla="*/ 33 h 65"/>
                <a:gd name="T2" fmla="*/ 29 w 53"/>
                <a:gd name="T3" fmla="*/ 15 h 65"/>
                <a:gd name="T4" fmla="*/ 29 w 53"/>
                <a:gd name="T5" fmla="*/ 25 h 65"/>
                <a:gd name="T6" fmla="*/ 6 w 53"/>
                <a:gd name="T7" fmla="*/ 25 h 65"/>
                <a:gd name="T8" fmla="*/ 6 w 53"/>
                <a:gd name="T9" fmla="*/ 0 h 65"/>
                <a:gd name="T10" fmla="*/ 0 w 53"/>
                <a:gd name="T11" fmla="*/ 0 h 65"/>
                <a:gd name="T12" fmla="*/ 0 w 53"/>
                <a:gd name="T13" fmla="*/ 65 h 65"/>
                <a:gd name="T14" fmla="*/ 6 w 53"/>
                <a:gd name="T15" fmla="*/ 65 h 65"/>
                <a:gd name="T16" fmla="*/ 6 w 53"/>
                <a:gd name="T17" fmla="*/ 40 h 65"/>
                <a:gd name="T18" fmla="*/ 29 w 53"/>
                <a:gd name="T19" fmla="*/ 40 h 65"/>
                <a:gd name="T20" fmla="*/ 29 w 53"/>
                <a:gd name="T21" fmla="*/ 50 h 65"/>
                <a:gd name="T22" fmla="*/ 53 w 53"/>
                <a:gd name="T23"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65">
                  <a:moveTo>
                    <a:pt x="53" y="33"/>
                  </a:moveTo>
                  <a:lnTo>
                    <a:pt x="29" y="15"/>
                  </a:lnTo>
                  <a:lnTo>
                    <a:pt x="29" y="25"/>
                  </a:lnTo>
                  <a:lnTo>
                    <a:pt x="6" y="25"/>
                  </a:lnTo>
                  <a:lnTo>
                    <a:pt x="6" y="0"/>
                  </a:lnTo>
                  <a:lnTo>
                    <a:pt x="0" y="0"/>
                  </a:lnTo>
                  <a:lnTo>
                    <a:pt x="0" y="65"/>
                  </a:lnTo>
                  <a:lnTo>
                    <a:pt x="6" y="65"/>
                  </a:lnTo>
                  <a:lnTo>
                    <a:pt x="6" y="40"/>
                  </a:lnTo>
                  <a:lnTo>
                    <a:pt x="29" y="40"/>
                  </a:lnTo>
                  <a:lnTo>
                    <a:pt x="29" y="50"/>
                  </a:lnTo>
                  <a:lnTo>
                    <a:pt x="53"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30" name="Freeform 541">
              <a:extLst>
                <a:ext uri="{FF2B5EF4-FFF2-40B4-BE49-F238E27FC236}">
                  <a16:creationId xmlns:a16="http://schemas.microsoft.com/office/drawing/2014/main" id="{68E51884-1FD4-724D-980F-097E6F110217}"/>
                </a:ext>
              </a:extLst>
            </p:cNvPr>
            <p:cNvSpPr>
              <a:spLocks noEditPoints="1"/>
            </p:cNvSpPr>
            <p:nvPr userDrawn="1"/>
          </p:nvSpPr>
          <p:spPr bwMode="auto">
            <a:xfrm>
              <a:off x="3773232" y="1863796"/>
              <a:ext cx="495790" cy="345748"/>
            </a:xfrm>
            <a:custGeom>
              <a:avLst/>
              <a:gdLst>
                <a:gd name="T0" fmla="*/ 0 w 152"/>
                <a:gd name="T1" fmla="*/ 0 h 106"/>
                <a:gd name="T2" fmla="*/ 0 w 152"/>
                <a:gd name="T3" fmla="*/ 106 h 106"/>
                <a:gd name="T4" fmla="*/ 152 w 152"/>
                <a:gd name="T5" fmla="*/ 106 h 106"/>
                <a:gd name="T6" fmla="*/ 152 w 152"/>
                <a:gd name="T7" fmla="*/ 0 h 106"/>
                <a:gd name="T8" fmla="*/ 76 w 152"/>
                <a:gd name="T9" fmla="*/ 58 h 106"/>
                <a:gd name="T10" fmla="*/ 0 w 152"/>
                <a:gd name="T11" fmla="*/ 0 h 106"/>
                <a:gd name="T12" fmla="*/ 93 w 152"/>
                <a:gd name="T13" fmla="*/ 63 h 106"/>
                <a:gd name="T14" fmla="*/ 135 w 152"/>
                <a:gd name="T15" fmla="*/ 63 h 106"/>
                <a:gd name="T16" fmla="*/ 135 w 152"/>
                <a:gd name="T17" fmla="*/ 68 h 106"/>
                <a:gd name="T18" fmla="*/ 93 w 152"/>
                <a:gd name="T19" fmla="*/ 68 h 106"/>
                <a:gd name="T20" fmla="*/ 93 w 152"/>
                <a:gd name="T21" fmla="*/ 63 h 106"/>
                <a:gd name="T22" fmla="*/ 93 w 152"/>
                <a:gd name="T23" fmla="*/ 75 h 106"/>
                <a:gd name="T24" fmla="*/ 135 w 152"/>
                <a:gd name="T25" fmla="*/ 75 h 106"/>
                <a:gd name="T26" fmla="*/ 135 w 152"/>
                <a:gd name="T27" fmla="*/ 80 h 106"/>
                <a:gd name="T28" fmla="*/ 93 w 152"/>
                <a:gd name="T29" fmla="*/ 80 h 106"/>
                <a:gd name="T30" fmla="*/ 93 w 152"/>
                <a:gd name="T31" fmla="*/ 75 h 106"/>
                <a:gd name="T32" fmla="*/ 93 w 152"/>
                <a:gd name="T33" fmla="*/ 86 h 106"/>
                <a:gd name="T34" fmla="*/ 135 w 152"/>
                <a:gd name="T35" fmla="*/ 86 h 106"/>
                <a:gd name="T36" fmla="*/ 135 w 152"/>
                <a:gd name="T37" fmla="*/ 92 h 106"/>
                <a:gd name="T38" fmla="*/ 93 w 152"/>
                <a:gd name="T39" fmla="*/ 92 h 106"/>
                <a:gd name="T40" fmla="*/ 93 w 152"/>
                <a:gd name="T41"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106">
                  <a:moveTo>
                    <a:pt x="0" y="0"/>
                  </a:moveTo>
                  <a:lnTo>
                    <a:pt x="0" y="106"/>
                  </a:lnTo>
                  <a:lnTo>
                    <a:pt x="152" y="106"/>
                  </a:lnTo>
                  <a:lnTo>
                    <a:pt x="152" y="0"/>
                  </a:lnTo>
                  <a:lnTo>
                    <a:pt x="76" y="58"/>
                  </a:lnTo>
                  <a:lnTo>
                    <a:pt x="0" y="0"/>
                  </a:lnTo>
                  <a:close/>
                  <a:moveTo>
                    <a:pt x="93" y="63"/>
                  </a:moveTo>
                  <a:lnTo>
                    <a:pt x="135" y="63"/>
                  </a:lnTo>
                  <a:lnTo>
                    <a:pt x="135" y="68"/>
                  </a:lnTo>
                  <a:lnTo>
                    <a:pt x="93" y="68"/>
                  </a:lnTo>
                  <a:lnTo>
                    <a:pt x="93" y="63"/>
                  </a:lnTo>
                  <a:close/>
                  <a:moveTo>
                    <a:pt x="93" y="75"/>
                  </a:moveTo>
                  <a:lnTo>
                    <a:pt x="135" y="75"/>
                  </a:lnTo>
                  <a:lnTo>
                    <a:pt x="135" y="80"/>
                  </a:lnTo>
                  <a:lnTo>
                    <a:pt x="93" y="80"/>
                  </a:lnTo>
                  <a:lnTo>
                    <a:pt x="93" y="75"/>
                  </a:lnTo>
                  <a:close/>
                  <a:moveTo>
                    <a:pt x="93" y="86"/>
                  </a:moveTo>
                  <a:lnTo>
                    <a:pt x="135" y="86"/>
                  </a:lnTo>
                  <a:lnTo>
                    <a:pt x="135" y="92"/>
                  </a:lnTo>
                  <a:lnTo>
                    <a:pt x="93" y="92"/>
                  </a:lnTo>
                  <a:lnTo>
                    <a:pt x="93"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31" name="Freeform 542">
              <a:extLst>
                <a:ext uri="{FF2B5EF4-FFF2-40B4-BE49-F238E27FC236}">
                  <a16:creationId xmlns:a16="http://schemas.microsoft.com/office/drawing/2014/main" id="{E8EC66D5-E110-3B4B-A8E9-475A3A3D8CD0}"/>
                </a:ext>
              </a:extLst>
            </p:cNvPr>
            <p:cNvSpPr>
              <a:spLocks/>
            </p:cNvSpPr>
            <p:nvPr userDrawn="1"/>
          </p:nvSpPr>
          <p:spPr bwMode="auto">
            <a:xfrm>
              <a:off x="3773232" y="1827917"/>
              <a:ext cx="495790" cy="189183"/>
            </a:xfrm>
            <a:custGeom>
              <a:avLst/>
              <a:gdLst>
                <a:gd name="T0" fmla="*/ 76 w 152"/>
                <a:gd name="T1" fmla="*/ 58 h 58"/>
                <a:gd name="T2" fmla="*/ 152 w 152"/>
                <a:gd name="T3" fmla="*/ 0 h 58"/>
                <a:gd name="T4" fmla="*/ 0 w 152"/>
                <a:gd name="T5" fmla="*/ 0 h 58"/>
                <a:gd name="T6" fmla="*/ 76 w 152"/>
                <a:gd name="T7" fmla="*/ 58 h 58"/>
              </a:gdLst>
              <a:ahLst/>
              <a:cxnLst>
                <a:cxn ang="0">
                  <a:pos x="T0" y="T1"/>
                </a:cxn>
                <a:cxn ang="0">
                  <a:pos x="T2" y="T3"/>
                </a:cxn>
                <a:cxn ang="0">
                  <a:pos x="T4" y="T5"/>
                </a:cxn>
                <a:cxn ang="0">
                  <a:pos x="T6" y="T7"/>
                </a:cxn>
              </a:cxnLst>
              <a:rect l="0" t="0" r="r" b="b"/>
              <a:pathLst>
                <a:path w="152" h="58">
                  <a:moveTo>
                    <a:pt x="76" y="58"/>
                  </a:moveTo>
                  <a:lnTo>
                    <a:pt x="152" y="0"/>
                  </a:lnTo>
                  <a:lnTo>
                    <a:pt x="0" y="0"/>
                  </a:lnTo>
                  <a:lnTo>
                    <a:pt x="76"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grpSp>
      <p:sp>
        <p:nvSpPr>
          <p:cNvPr id="32" name="文本框 31">
            <a:extLst>
              <a:ext uri="{FF2B5EF4-FFF2-40B4-BE49-F238E27FC236}">
                <a16:creationId xmlns:a16="http://schemas.microsoft.com/office/drawing/2014/main" id="{3777EF2B-9F82-504D-BAF9-7E2A39F7A244}"/>
              </a:ext>
            </a:extLst>
          </p:cNvPr>
          <p:cNvSpPr txBox="1"/>
          <p:nvPr/>
        </p:nvSpPr>
        <p:spPr>
          <a:xfrm>
            <a:off x="4872251" y="1976518"/>
            <a:ext cx="5336274" cy="461665"/>
          </a:xfrm>
          <a:prstGeom prst="rect">
            <a:avLst/>
          </a:prstGeom>
          <a:noFill/>
        </p:spPr>
        <p:txBody>
          <a:bodyPr wrap="square" rtlCol="0">
            <a:spAutoFit/>
          </a:bodyPr>
          <a:lstStyle/>
          <a:p>
            <a:r>
              <a:rPr kumimoji="1" lang="zh-CN" altLang="en-US" sz="2400" b="1" dirty="0"/>
              <a:t>结果展示</a:t>
            </a:r>
          </a:p>
        </p:txBody>
      </p:sp>
      <p:grpSp>
        <p:nvGrpSpPr>
          <p:cNvPr id="33" name="组合 32">
            <a:extLst>
              <a:ext uri="{FF2B5EF4-FFF2-40B4-BE49-F238E27FC236}">
                <a16:creationId xmlns:a16="http://schemas.microsoft.com/office/drawing/2014/main" id="{B88C0188-43A9-CB41-BBEC-A762F20905C2}"/>
              </a:ext>
            </a:extLst>
          </p:cNvPr>
          <p:cNvGrpSpPr/>
          <p:nvPr/>
        </p:nvGrpSpPr>
        <p:grpSpPr>
          <a:xfrm>
            <a:off x="3871772" y="3390784"/>
            <a:ext cx="600767" cy="596757"/>
            <a:chOff x="3707997" y="1606117"/>
            <a:chExt cx="812183" cy="812183"/>
          </a:xfrm>
        </p:grpSpPr>
        <p:sp>
          <p:nvSpPr>
            <p:cNvPr id="34" name="Rectangle 539">
              <a:extLst>
                <a:ext uri="{FF2B5EF4-FFF2-40B4-BE49-F238E27FC236}">
                  <a16:creationId xmlns:a16="http://schemas.microsoft.com/office/drawing/2014/main" id="{2F9C4E67-C1B9-DB4F-B7A4-0945C3A90FF3}"/>
                </a:ext>
              </a:extLst>
            </p:cNvPr>
            <p:cNvSpPr>
              <a:spLocks noChangeArrowheads="1"/>
            </p:cNvSpPr>
            <p:nvPr userDrawn="1"/>
          </p:nvSpPr>
          <p:spPr bwMode="auto">
            <a:xfrm>
              <a:off x="3707997" y="1606117"/>
              <a:ext cx="812183" cy="812183"/>
            </a:xfrm>
            <a:prstGeom prst="rect">
              <a:avLst/>
            </a:prstGeom>
            <a:solidFill>
              <a:schemeClr val="accent2">
                <a:lumMod val="75000"/>
                <a:alpha val="62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35" name="Freeform 540">
              <a:extLst>
                <a:ext uri="{FF2B5EF4-FFF2-40B4-BE49-F238E27FC236}">
                  <a16:creationId xmlns:a16="http://schemas.microsoft.com/office/drawing/2014/main" id="{11204D32-AC01-0B43-9E2D-0128A2B7AFDE}"/>
                </a:ext>
              </a:extLst>
            </p:cNvPr>
            <p:cNvSpPr>
              <a:spLocks/>
            </p:cNvSpPr>
            <p:nvPr userDrawn="1"/>
          </p:nvSpPr>
          <p:spPr bwMode="auto">
            <a:xfrm>
              <a:off x="4295116" y="1896413"/>
              <a:ext cx="172875" cy="212016"/>
            </a:xfrm>
            <a:custGeom>
              <a:avLst/>
              <a:gdLst>
                <a:gd name="T0" fmla="*/ 53 w 53"/>
                <a:gd name="T1" fmla="*/ 33 h 65"/>
                <a:gd name="T2" fmla="*/ 29 w 53"/>
                <a:gd name="T3" fmla="*/ 15 h 65"/>
                <a:gd name="T4" fmla="*/ 29 w 53"/>
                <a:gd name="T5" fmla="*/ 25 h 65"/>
                <a:gd name="T6" fmla="*/ 6 w 53"/>
                <a:gd name="T7" fmla="*/ 25 h 65"/>
                <a:gd name="T8" fmla="*/ 6 w 53"/>
                <a:gd name="T9" fmla="*/ 0 h 65"/>
                <a:gd name="T10" fmla="*/ 0 w 53"/>
                <a:gd name="T11" fmla="*/ 0 h 65"/>
                <a:gd name="T12" fmla="*/ 0 w 53"/>
                <a:gd name="T13" fmla="*/ 65 h 65"/>
                <a:gd name="T14" fmla="*/ 6 w 53"/>
                <a:gd name="T15" fmla="*/ 65 h 65"/>
                <a:gd name="T16" fmla="*/ 6 w 53"/>
                <a:gd name="T17" fmla="*/ 40 h 65"/>
                <a:gd name="T18" fmla="*/ 29 w 53"/>
                <a:gd name="T19" fmla="*/ 40 h 65"/>
                <a:gd name="T20" fmla="*/ 29 w 53"/>
                <a:gd name="T21" fmla="*/ 50 h 65"/>
                <a:gd name="T22" fmla="*/ 53 w 53"/>
                <a:gd name="T23"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65">
                  <a:moveTo>
                    <a:pt x="53" y="33"/>
                  </a:moveTo>
                  <a:lnTo>
                    <a:pt x="29" y="15"/>
                  </a:lnTo>
                  <a:lnTo>
                    <a:pt x="29" y="25"/>
                  </a:lnTo>
                  <a:lnTo>
                    <a:pt x="6" y="25"/>
                  </a:lnTo>
                  <a:lnTo>
                    <a:pt x="6" y="0"/>
                  </a:lnTo>
                  <a:lnTo>
                    <a:pt x="0" y="0"/>
                  </a:lnTo>
                  <a:lnTo>
                    <a:pt x="0" y="65"/>
                  </a:lnTo>
                  <a:lnTo>
                    <a:pt x="6" y="65"/>
                  </a:lnTo>
                  <a:lnTo>
                    <a:pt x="6" y="40"/>
                  </a:lnTo>
                  <a:lnTo>
                    <a:pt x="29" y="40"/>
                  </a:lnTo>
                  <a:lnTo>
                    <a:pt x="29" y="50"/>
                  </a:lnTo>
                  <a:lnTo>
                    <a:pt x="53"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36" name="Freeform 541">
              <a:extLst>
                <a:ext uri="{FF2B5EF4-FFF2-40B4-BE49-F238E27FC236}">
                  <a16:creationId xmlns:a16="http://schemas.microsoft.com/office/drawing/2014/main" id="{AEE6D400-A4BC-3949-AD38-3B5EFB67138C}"/>
                </a:ext>
              </a:extLst>
            </p:cNvPr>
            <p:cNvSpPr>
              <a:spLocks noEditPoints="1"/>
            </p:cNvSpPr>
            <p:nvPr userDrawn="1"/>
          </p:nvSpPr>
          <p:spPr bwMode="auto">
            <a:xfrm>
              <a:off x="3773232" y="1863796"/>
              <a:ext cx="495790" cy="345748"/>
            </a:xfrm>
            <a:custGeom>
              <a:avLst/>
              <a:gdLst>
                <a:gd name="T0" fmla="*/ 0 w 152"/>
                <a:gd name="T1" fmla="*/ 0 h 106"/>
                <a:gd name="T2" fmla="*/ 0 w 152"/>
                <a:gd name="T3" fmla="*/ 106 h 106"/>
                <a:gd name="T4" fmla="*/ 152 w 152"/>
                <a:gd name="T5" fmla="*/ 106 h 106"/>
                <a:gd name="T6" fmla="*/ 152 w 152"/>
                <a:gd name="T7" fmla="*/ 0 h 106"/>
                <a:gd name="T8" fmla="*/ 76 w 152"/>
                <a:gd name="T9" fmla="*/ 58 h 106"/>
                <a:gd name="T10" fmla="*/ 0 w 152"/>
                <a:gd name="T11" fmla="*/ 0 h 106"/>
                <a:gd name="T12" fmla="*/ 93 w 152"/>
                <a:gd name="T13" fmla="*/ 63 h 106"/>
                <a:gd name="T14" fmla="*/ 135 w 152"/>
                <a:gd name="T15" fmla="*/ 63 h 106"/>
                <a:gd name="T16" fmla="*/ 135 w 152"/>
                <a:gd name="T17" fmla="*/ 68 h 106"/>
                <a:gd name="T18" fmla="*/ 93 w 152"/>
                <a:gd name="T19" fmla="*/ 68 h 106"/>
                <a:gd name="T20" fmla="*/ 93 w 152"/>
                <a:gd name="T21" fmla="*/ 63 h 106"/>
                <a:gd name="T22" fmla="*/ 93 w 152"/>
                <a:gd name="T23" fmla="*/ 75 h 106"/>
                <a:gd name="T24" fmla="*/ 135 w 152"/>
                <a:gd name="T25" fmla="*/ 75 h 106"/>
                <a:gd name="T26" fmla="*/ 135 w 152"/>
                <a:gd name="T27" fmla="*/ 80 h 106"/>
                <a:gd name="T28" fmla="*/ 93 w 152"/>
                <a:gd name="T29" fmla="*/ 80 h 106"/>
                <a:gd name="T30" fmla="*/ 93 w 152"/>
                <a:gd name="T31" fmla="*/ 75 h 106"/>
                <a:gd name="T32" fmla="*/ 93 w 152"/>
                <a:gd name="T33" fmla="*/ 86 h 106"/>
                <a:gd name="T34" fmla="*/ 135 w 152"/>
                <a:gd name="T35" fmla="*/ 86 h 106"/>
                <a:gd name="T36" fmla="*/ 135 w 152"/>
                <a:gd name="T37" fmla="*/ 92 h 106"/>
                <a:gd name="T38" fmla="*/ 93 w 152"/>
                <a:gd name="T39" fmla="*/ 92 h 106"/>
                <a:gd name="T40" fmla="*/ 93 w 152"/>
                <a:gd name="T41"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2" h="106">
                  <a:moveTo>
                    <a:pt x="0" y="0"/>
                  </a:moveTo>
                  <a:lnTo>
                    <a:pt x="0" y="106"/>
                  </a:lnTo>
                  <a:lnTo>
                    <a:pt x="152" y="106"/>
                  </a:lnTo>
                  <a:lnTo>
                    <a:pt x="152" y="0"/>
                  </a:lnTo>
                  <a:lnTo>
                    <a:pt x="76" y="58"/>
                  </a:lnTo>
                  <a:lnTo>
                    <a:pt x="0" y="0"/>
                  </a:lnTo>
                  <a:close/>
                  <a:moveTo>
                    <a:pt x="93" y="63"/>
                  </a:moveTo>
                  <a:lnTo>
                    <a:pt x="135" y="63"/>
                  </a:lnTo>
                  <a:lnTo>
                    <a:pt x="135" y="68"/>
                  </a:lnTo>
                  <a:lnTo>
                    <a:pt x="93" y="68"/>
                  </a:lnTo>
                  <a:lnTo>
                    <a:pt x="93" y="63"/>
                  </a:lnTo>
                  <a:close/>
                  <a:moveTo>
                    <a:pt x="93" y="75"/>
                  </a:moveTo>
                  <a:lnTo>
                    <a:pt x="135" y="75"/>
                  </a:lnTo>
                  <a:lnTo>
                    <a:pt x="135" y="80"/>
                  </a:lnTo>
                  <a:lnTo>
                    <a:pt x="93" y="80"/>
                  </a:lnTo>
                  <a:lnTo>
                    <a:pt x="93" y="75"/>
                  </a:lnTo>
                  <a:close/>
                  <a:moveTo>
                    <a:pt x="93" y="86"/>
                  </a:moveTo>
                  <a:lnTo>
                    <a:pt x="135" y="86"/>
                  </a:lnTo>
                  <a:lnTo>
                    <a:pt x="135" y="92"/>
                  </a:lnTo>
                  <a:lnTo>
                    <a:pt x="93" y="92"/>
                  </a:lnTo>
                  <a:lnTo>
                    <a:pt x="93"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sp>
          <p:nvSpPr>
            <p:cNvPr id="37" name="Freeform 542">
              <a:extLst>
                <a:ext uri="{FF2B5EF4-FFF2-40B4-BE49-F238E27FC236}">
                  <a16:creationId xmlns:a16="http://schemas.microsoft.com/office/drawing/2014/main" id="{B5D6B1BB-981B-D14E-BD70-0597EFD45C8A}"/>
                </a:ext>
              </a:extLst>
            </p:cNvPr>
            <p:cNvSpPr>
              <a:spLocks/>
            </p:cNvSpPr>
            <p:nvPr userDrawn="1"/>
          </p:nvSpPr>
          <p:spPr bwMode="auto">
            <a:xfrm>
              <a:off x="3773232" y="1827917"/>
              <a:ext cx="495790" cy="189183"/>
            </a:xfrm>
            <a:custGeom>
              <a:avLst/>
              <a:gdLst>
                <a:gd name="T0" fmla="*/ 76 w 152"/>
                <a:gd name="T1" fmla="*/ 58 h 58"/>
                <a:gd name="T2" fmla="*/ 152 w 152"/>
                <a:gd name="T3" fmla="*/ 0 h 58"/>
                <a:gd name="T4" fmla="*/ 0 w 152"/>
                <a:gd name="T5" fmla="*/ 0 h 58"/>
                <a:gd name="T6" fmla="*/ 76 w 152"/>
                <a:gd name="T7" fmla="*/ 58 h 58"/>
              </a:gdLst>
              <a:ahLst/>
              <a:cxnLst>
                <a:cxn ang="0">
                  <a:pos x="T0" y="T1"/>
                </a:cxn>
                <a:cxn ang="0">
                  <a:pos x="T2" y="T3"/>
                </a:cxn>
                <a:cxn ang="0">
                  <a:pos x="T4" y="T5"/>
                </a:cxn>
                <a:cxn ang="0">
                  <a:pos x="T6" y="T7"/>
                </a:cxn>
              </a:cxnLst>
              <a:rect l="0" t="0" r="r" b="b"/>
              <a:pathLst>
                <a:path w="152" h="58">
                  <a:moveTo>
                    <a:pt x="76" y="58"/>
                  </a:moveTo>
                  <a:lnTo>
                    <a:pt x="152" y="0"/>
                  </a:lnTo>
                  <a:lnTo>
                    <a:pt x="0" y="0"/>
                  </a:lnTo>
                  <a:lnTo>
                    <a:pt x="76"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1"/>
            </a:p>
          </p:txBody>
        </p:sp>
      </p:grpSp>
      <p:sp>
        <p:nvSpPr>
          <p:cNvPr id="38" name="文本框 37">
            <a:extLst>
              <a:ext uri="{FF2B5EF4-FFF2-40B4-BE49-F238E27FC236}">
                <a16:creationId xmlns:a16="http://schemas.microsoft.com/office/drawing/2014/main" id="{7560F250-FDC3-7743-A543-A3CD388EB7DA}"/>
              </a:ext>
            </a:extLst>
          </p:cNvPr>
          <p:cNvSpPr txBox="1"/>
          <p:nvPr/>
        </p:nvSpPr>
        <p:spPr>
          <a:xfrm>
            <a:off x="4872250" y="3413435"/>
            <a:ext cx="5336274" cy="461665"/>
          </a:xfrm>
          <a:prstGeom prst="rect">
            <a:avLst/>
          </a:prstGeom>
          <a:noFill/>
        </p:spPr>
        <p:txBody>
          <a:bodyPr wrap="square" rtlCol="0">
            <a:spAutoFit/>
          </a:bodyPr>
          <a:lstStyle/>
          <a:p>
            <a:r>
              <a:rPr kumimoji="1" lang="en-US" altLang="zh-CN" sz="2400" b="1" dirty="0"/>
              <a:t>Q&amp;A</a:t>
            </a:r>
            <a:endParaRPr kumimoji="1" lang="zh-CN" altLang="en-US" sz="2400" b="1" dirty="0"/>
          </a:p>
        </p:txBody>
      </p:sp>
    </p:spTree>
    <p:extLst>
      <p:ext uri="{BB962C8B-B14F-4D97-AF65-F5344CB8AC3E}">
        <p14:creationId xmlns:p14="http://schemas.microsoft.com/office/powerpoint/2010/main" val="306022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课题概述</a:t>
            </a:r>
            <a:r>
              <a:rPr kumimoji="1" lang="en-US" altLang="zh-CN" sz="2000" b="1" dirty="0">
                <a:solidFill>
                  <a:schemeClr val="bg1"/>
                </a:solidFill>
                <a:latin typeface="Microsoft YaHei" panose="020B0503020204020204" pitchFamily="34" charset="-122"/>
                <a:ea typeface="Microsoft YaHei" panose="020B0503020204020204" pitchFamily="34" charset="-122"/>
              </a:rPr>
              <a:t>(</a:t>
            </a:r>
            <a:r>
              <a:rPr kumimoji="1" lang="zh-CN" altLang="en-US" sz="2000" b="1" dirty="0">
                <a:solidFill>
                  <a:schemeClr val="bg1"/>
                </a:solidFill>
                <a:latin typeface="Microsoft YaHei" panose="020B0503020204020204" pitchFamily="34" charset="-122"/>
                <a:ea typeface="Microsoft YaHei" panose="020B0503020204020204" pitchFamily="34" charset="-122"/>
              </a:rPr>
              <a:t>背景及研究意义</a:t>
            </a:r>
            <a:r>
              <a:rPr kumimoji="1" lang="en-US" altLang="zh-CN" sz="2000" b="1" dirty="0">
                <a:solidFill>
                  <a:schemeClr val="bg1"/>
                </a:solidFill>
                <a:latin typeface="Microsoft YaHei" panose="020B0503020204020204" pitchFamily="34" charset="-122"/>
                <a:ea typeface="Microsoft YaHei" panose="020B0503020204020204" pitchFamily="34" charset="-122"/>
              </a:rPr>
              <a:t>)</a:t>
            </a:r>
            <a:endParaRPr kumimoji="1" lang="zh-CN" altLang="en-US" sz="2000" b="1" dirty="0">
              <a:solidFill>
                <a:schemeClr val="bg1"/>
              </a:solidFill>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389D4251-05C8-40AB-8D7A-3AA706CDD927}"/>
              </a:ext>
            </a:extLst>
          </p:cNvPr>
          <p:cNvSpPr/>
          <p:nvPr/>
        </p:nvSpPr>
        <p:spPr>
          <a:xfrm>
            <a:off x="1324867" y="1762880"/>
            <a:ext cx="595035" cy="461665"/>
          </a:xfrm>
          <a:prstGeom prst="rect">
            <a:avLst/>
          </a:prstGeom>
        </p:spPr>
        <p:txBody>
          <a:bodyPr wrap="none">
            <a:spAutoFit/>
          </a:bodyPr>
          <a:lstStyle/>
          <a:p>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5G</a:t>
            </a:r>
            <a:endParaRPr lang="zh-CN" altLang="en-US" sz="2400" dirty="0">
              <a:latin typeface="微软雅黑" panose="020B0503020204020204" pitchFamily="34" charset="-122"/>
              <a:ea typeface="微软雅黑" panose="020B0503020204020204" pitchFamily="34" charset="-122"/>
            </a:endParaRPr>
          </a:p>
        </p:txBody>
      </p:sp>
      <p:sp>
        <p:nvSpPr>
          <p:cNvPr id="5" name="左大括号 4">
            <a:extLst>
              <a:ext uri="{FF2B5EF4-FFF2-40B4-BE49-F238E27FC236}">
                <a16:creationId xmlns:a16="http://schemas.microsoft.com/office/drawing/2014/main" id="{F589CACB-B132-4836-AB96-BD60B1BB2144}"/>
              </a:ext>
            </a:extLst>
          </p:cNvPr>
          <p:cNvSpPr/>
          <p:nvPr/>
        </p:nvSpPr>
        <p:spPr>
          <a:xfrm>
            <a:off x="1959787" y="1061948"/>
            <a:ext cx="522071" cy="1863527"/>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887D2939-0364-4AD5-8612-CDD7D47F2CA2}"/>
              </a:ext>
            </a:extLst>
          </p:cNvPr>
          <p:cNvSpPr/>
          <p:nvPr/>
        </p:nvSpPr>
        <p:spPr>
          <a:xfrm>
            <a:off x="2434936" y="1762878"/>
            <a:ext cx="1723549" cy="461665"/>
          </a:xfrm>
          <a:prstGeom prst="rect">
            <a:avLst/>
          </a:prstGeom>
        </p:spPr>
        <p:txBody>
          <a:bodyPr wrap="none">
            <a:spAutoFit/>
          </a:bodyPr>
          <a:lstStyle/>
          <a:p>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相控阵雷达</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F8626144-D842-4626-8FB4-F088EEDBD11F}"/>
              </a:ext>
            </a:extLst>
          </p:cNvPr>
          <p:cNvSpPr/>
          <p:nvPr/>
        </p:nvSpPr>
        <p:spPr>
          <a:xfrm>
            <a:off x="2408566" y="831115"/>
            <a:ext cx="1127232" cy="461665"/>
          </a:xfrm>
          <a:prstGeom prst="rect">
            <a:avLst/>
          </a:prstGeom>
        </p:spPr>
        <p:txBody>
          <a:bodyPr wrap="none">
            <a:spAutoFit/>
          </a:bodyPr>
          <a:lstStyle/>
          <a:p>
            <a:r>
              <a:rPr lang="en-US" altLang="zh-CN" sz="2400" kern="100" dirty="0">
                <a:latin typeface="微软雅黑" panose="020B0503020204020204" pitchFamily="34" charset="-122"/>
                <a:ea typeface="微软雅黑" panose="020B0503020204020204" pitchFamily="34" charset="-122"/>
                <a:cs typeface="Times New Roman" panose="02020603050405020304" pitchFamily="18" charset="0"/>
              </a:rPr>
              <a:t>MIMO</a:t>
            </a:r>
            <a:endParaRPr lang="zh-CN" altLang="en-US" sz="2400" dirty="0">
              <a:latin typeface="微软雅黑" panose="020B0503020204020204" pitchFamily="34" charset="-122"/>
              <a:ea typeface="微软雅黑" panose="020B0503020204020204" pitchFamily="34" charset="-122"/>
            </a:endParaRPr>
          </a:p>
        </p:txBody>
      </p:sp>
      <p:pic>
        <p:nvPicPr>
          <p:cNvPr id="1028" name="Picture 4">
            <a:extLst>
              <a:ext uri="{FF2B5EF4-FFF2-40B4-BE49-F238E27FC236}">
                <a16:creationId xmlns:a16="http://schemas.microsoft.com/office/drawing/2014/main" id="{AB44F5E0-16F6-4044-81EE-2B31A0B3D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842" y="3556892"/>
            <a:ext cx="590550" cy="80346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5085022D-3DAE-4DBE-AD73-6B21FEB5D979}"/>
              </a:ext>
            </a:extLst>
          </p:cNvPr>
          <p:cNvSpPr/>
          <p:nvPr/>
        </p:nvSpPr>
        <p:spPr>
          <a:xfrm>
            <a:off x="2687240" y="3456531"/>
            <a:ext cx="8186737" cy="1015663"/>
          </a:xfrm>
          <a:prstGeom prst="rect">
            <a:avLst/>
          </a:prstGeom>
        </p:spPr>
        <p:txBody>
          <a:bodyPr wrap="square">
            <a:spAutoFit/>
          </a:bodyPr>
          <a:lstStyle/>
          <a:p>
            <a:r>
              <a:rPr lang="zh-CN" altLang="en-US" sz="2000" kern="100" dirty="0">
                <a:latin typeface="微软雅黑" panose="020B0503020204020204" pitchFamily="34" charset="-122"/>
                <a:ea typeface="微软雅黑" panose="020B0503020204020204" pitchFamily="34" charset="-122"/>
              </a:rPr>
              <a:t>传统的</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波束控制</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方法在对方向图进行综合</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时，</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都不能做到灵活控制</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：当期望的</a:t>
            </a:r>
            <a:r>
              <a:rPr lang="zh-CN" altLang="en-US" sz="2000" kern="100" dirty="0">
                <a:latin typeface="微软雅黑" panose="020B0503020204020204" pitchFamily="34" charset="-122"/>
                <a:ea typeface="微软雅黑" panose="020B0503020204020204" pitchFamily="34" charset="-122"/>
              </a:rPr>
              <a:t>方向图</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发生变化时或根据需求改变期望的</a:t>
            </a:r>
            <a:r>
              <a:rPr lang="zh-CN" altLang="en-US" sz="2000" kern="100" dirty="0">
                <a:latin typeface="微软雅黑" panose="020B0503020204020204" pitchFamily="34" charset="-122"/>
                <a:ea typeface="微软雅黑" panose="020B0503020204020204" pitchFamily="34" charset="-122"/>
              </a:rPr>
              <a:t>方向图</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时，即使是很小很轻微的变化和改变，天线阵列元素的权重向量都必须</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完全重新设计</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0D8170BD-010E-4D49-B81C-E4F9B6037863}"/>
              </a:ext>
            </a:extLst>
          </p:cNvPr>
          <p:cNvSpPr/>
          <p:nvPr/>
        </p:nvSpPr>
        <p:spPr>
          <a:xfrm>
            <a:off x="2432098" y="2694641"/>
            <a:ext cx="2339102" cy="461665"/>
          </a:xfrm>
          <a:prstGeom prst="rect">
            <a:avLst/>
          </a:prstGeom>
        </p:spPr>
        <p:txBody>
          <a:bodyPr wrap="none">
            <a:spAutoFit/>
          </a:bodyPr>
          <a:lstStyle/>
          <a:p>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雷达通信一体化</a:t>
            </a:r>
            <a:endParaRPr lang="zh-CN" altLang="en-US" sz="2400" dirty="0">
              <a:latin typeface="微软雅黑" panose="020B0503020204020204" pitchFamily="34" charset="-122"/>
              <a:ea typeface="微软雅黑" panose="020B0503020204020204" pitchFamily="34" charset="-122"/>
            </a:endParaRPr>
          </a:p>
        </p:txBody>
      </p:sp>
      <p:sp>
        <p:nvSpPr>
          <p:cNvPr id="16" name="箭头: 右 15">
            <a:extLst>
              <a:ext uri="{FF2B5EF4-FFF2-40B4-BE49-F238E27FC236}">
                <a16:creationId xmlns:a16="http://schemas.microsoft.com/office/drawing/2014/main" id="{19B7675A-A861-4F75-BE2F-6B801DE08C28}"/>
              </a:ext>
            </a:extLst>
          </p:cNvPr>
          <p:cNvSpPr/>
          <p:nvPr/>
        </p:nvSpPr>
        <p:spPr>
          <a:xfrm>
            <a:off x="4889969" y="1710195"/>
            <a:ext cx="835818" cy="5143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AE915483-61D7-46E6-A3F1-0B25D0EB00C5}"/>
              </a:ext>
            </a:extLst>
          </p:cNvPr>
          <p:cNvSpPr/>
          <p:nvPr/>
        </p:nvSpPr>
        <p:spPr>
          <a:xfrm>
            <a:off x="5798482" y="1736537"/>
            <a:ext cx="1415772" cy="461665"/>
          </a:xfrm>
          <a:prstGeom prst="rect">
            <a:avLst/>
          </a:prstGeom>
        </p:spPr>
        <p:txBody>
          <a:bodyPr wrap="none">
            <a:spAutoFit/>
          </a:bodyPr>
          <a:lstStyle/>
          <a:p>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波束控制</a:t>
            </a:r>
            <a:endParaRPr lang="zh-CN" altLang="en-US" sz="2400" dirty="0">
              <a:latin typeface="微软雅黑" panose="020B0503020204020204" pitchFamily="34" charset="-122"/>
              <a:ea typeface="微软雅黑" panose="020B0503020204020204" pitchFamily="34" charset="-122"/>
            </a:endParaRPr>
          </a:p>
        </p:txBody>
      </p:sp>
      <p:sp>
        <p:nvSpPr>
          <p:cNvPr id="19" name="箭头: 右 18">
            <a:extLst>
              <a:ext uri="{FF2B5EF4-FFF2-40B4-BE49-F238E27FC236}">
                <a16:creationId xmlns:a16="http://schemas.microsoft.com/office/drawing/2014/main" id="{E6521162-E4D8-4E88-BA93-09EFC757BF3B}"/>
              </a:ext>
            </a:extLst>
          </p:cNvPr>
          <p:cNvSpPr/>
          <p:nvPr/>
        </p:nvSpPr>
        <p:spPr>
          <a:xfrm>
            <a:off x="7286949" y="1683852"/>
            <a:ext cx="835818" cy="5143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1" name="矩形 20">
            <a:extLst>
              <a:ext uri="{FF2B5EF4-FFF2-40B4-BE49-F238E27FC236}">
                <a16:creationId xmlns:a16="http://schemas.microsoft.com/office/drawing/2014/main" id="{4DE401FF-09A5-4C7C-B37D-BE6B0924C555}"/>
              </a:ext>
            </a:extLst>
          </p:cNvPr>
          <p:cNvSpPr/>
          <p:nvPr/>
        </p:nvSpPr>
        <p:spPr>
          <a:xfrm>
            <a:off x="8195461" y="1578211"/>
            <a:ext cx="2626058" cy="830997"/>
          </a:xfrm>
          <a:prstGeom prst="rect">
            <a:avLst/>
          </a:prstGeom>
        </p:spPr>
        <p:txBody>
          <a:bodyPr wrap="square">
            <a:spAutoFit/>
          </a:bodyPr>
          <a:lstStyle/>
          <a:p>
            <a:pPr algn="ctr"/>
            <a:r>
              <a:rPr lang="zh-CN" altLang="en-US" sz="2400" kern="100" dirty="0">
                <a:latin typeface="微软雅黑" panose="020B0503020204020204" pitchFamily="34" charset="-122"/>
                <a:ea typeface="微软雅黑" panose="020B0503020204020204" pitchFamily="34" charset="-122"/>
                <a:cs typeface="Times New Roman" panose="02020603050405020304" pitchFamily="18" charset="0"/>
              </a:rPr>
              <a:t>实现对天线方向图的精准控制</a:t>
            </a:r>
            <a:endParaRPr lang="zh-CN" altLang="en-US" sz="2400" dirty="0">
              <a:latin typeface="微软雅黑" panose="020B0503020204020204" pitchFamily="34" charset="-122"/>
              <a:ea typeface="微软雅黑" panose="020B0503020204020204" pitchFamily="34" charset="-122"/>
            </a:endParaRPr>
          </a:p>
        </p:txBody>
      </p:sp>
      <p:sp>
        <p:nvSpPr>
          <p:cNvPr id="22" name="箭头: 右 21">
            <a:extLst>
              <a:ext uri="{FF2B5EF4-FFF2-40B4-BE49-F238E27FC236}">
                <a16:creationId xmlns:a16="http://schemas.microsoft.com/office/drawing/2014/main" id="{EE358640-13A1-46D1-B235-D3C164CAF41F}"/>
              </a:ext>
            </a:extLst>
          </p:cNvPr>
          <p:cNvSpPr/>
          <p:nvPr/>
        </p:nvSpPr>
        <p:spPr>
          <a:xfrm>
            <a:off x="1668208" y="4768789"/>
            <a:ext cx="835818" cy="5143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DE88CD2A-BA9E-4567-9023-C303356321F1}"/>
              </a:ext>
            </a:extLst>
          </p:cNvPr>
          <p:cNvSpPr/>
          <p:nvPr/>
        </p:nvSpPr>
        <p:spPr>
          <a:xfrm>
            <a:off x="2687240" y="4825909"/>
            <a:ext cx="8186737" cy="400110"/>
          </a:xfrm>
          <a:prstGeom prst="rect">
            <a:avLst/>
          </a:prstGeom>
        </p:spPr>
        <p:txBody>
          <a:bodyPr wrap="square">
            <a:spAutoFit/>
          </a:bodyPr>
          <a:lstStyle/>
          <a:p>
            <a:r>
              <a:rPr lang="zh-CN" altLang="en-US" sz="2000" kern="100" dirty="0">
                <a:latin typeface="微软雅黑" panose="020B0503020204020204" pitchFamily="34" charset="-122"/>
                <a:ea typeface="微软雅黑" panose="020B0503020204020204" pitchFamily="34" charset="-122"/>
              </a:rPr>
              <a:t>寻找一种能够</a:t>
            </a:r>
            <a:r>
              <a:rPr lang="zh-CN" altLang="en-US" sz="2000" kern="100" dirty="0">
                <a:solidFill>
                  <a:srgbClr val="FF0000"/>
                </a:solidFill>
                <a:latin typeface="微软雅黑" panose="020B0503020204020204" pitchFamily="34" charset="-122"/>
                <a:ea typeface="微软雅黑" panose="020B0503020204020204" pitchFamily="34" charset="-122"/>
              </a:rPr>
              <a:t>灵活</a:t>
            </a:r>
            <a:r>
              <a:rPr lang="zh-CN" altLang="en-US" sz="2000" kern="100" dirty="0">
                <a:latin typeface="微软雅黑" panose="020B0503020204020204" pitchFamily="34" charset="-122"/>
                <a:ea typeface="微软雅黑" panose="020B0503020204020204" pitchFamily="34" charset="-122"/>
              </a:rPr>
              <a:t>控制天线方向图的方法</a:t>
            </a:r>
            <a:endParaRPr lang="zh-CN" altLang="en-US" sz="2000" dirty="0">
              <a:latin typeface="微软雅黑" panose="020B0503020204020204" pitchFamily="34" charset="-122"/>
              <a:ea typeface="微软雅黑" panose="020B0503020204020204" pitchFamily="34" charset="-122"/>
            </a:endParaRPr>
          </a:p>
        </p:txBody>
      </p:sp>
      <p:sp>
        <p:nvSpPr>
          <p:cNvPr id="24" name="箭头: 右 23">
            <a:extLst>
              <a:ext uri="{FF2B5EF4-FFF2-40B4-BE49-F238E27FC236}">
                <a16:creationId xmlns:a16="http://schemas.microsoft.com/office/drawing/2014/main" id="{460AE385-3581-49F0-B313-D0C35BA3F9EB}"/>
              </a:ext>
            </a:extLst>
          </p:cNvPr>
          <p:cNvSpPr/>
          <p:nvPr/>
        </p:nvSpPr>
        <p:spPr>
          <a:xfrm>
            <a:off x="1668207" y="5640535"/>
            <a:ext cx="835818" cy="51435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E6425CB9-9D35-43F0-8315-9207BAF085BB}"/>
              </a:ext>
            </a:extLst>
          </p:cNvPr>
          <p:cNvSpPr/>
          <p:nvPr/>
        </p:nvSpPr>
        <p:spPr>
          <a:xfrm>
            <a:off x="2687239" y="5700550"/>
            <a:ext cx="8186737" cy="400110"/>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A</a:t>
            </a:r>
            <a:r>
              <a:rPr lang="en-US" altLang="zh-CN" sz="2000" baseline="30000" dirty="0">
                <a:latin typeface="微软雅黑" panose="020B0503020204020204" pitchFamily="34" charset="-122"/>
                <a:ea typeface="微软雅黑" panose="020B0503020204020204" pitchFamily="34" charset="-122"/>
              </a:rPr>
              <a:t>2</a:t>
            </a:r>
            <a:r>
              <a:rPr lang="en-US" altLang="zh-CN" sz="2000" dirty="0">
                <a:latin typeface="微软雅黑" panose="020B0503020204020204" pitchFamily="34" charset="-122"/>
                <a:ea typeface="微软雅黑" panose="020B0503020204020204" pitchFamily="34" charset="-122"/>
              </a:rPr>
              <a:t>RC</a:t>
            </a:r>
            <a:r>
              <a:rPr lang="zh-CN" altLang="en-US"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(Zhang et., 2017), WORD</a:t>
            </a:r>
            <a:r>
              <a:rPr lang="zh-CN" altLang="en-US" sz="2000" dirty="0">
                <a:latin typeface="微软雅黑" panose="020B0503020204020204" pitchFamily="34" charset="-122"/>
                <a:ea typeface="微软雅黑" panose="020B0503020204020204" pitchFamily="34" charset="-122"/>
              </a:rPr>
              <a:t>算法</a:t>
            </a:r>
            <a:r>
              <a:rPr lang="en-US" altLang="zh-CN" sz="2000" dirty="0">
                <a:latin typeface="微软雅黑" panose="020B0503020204020204" pitchFamily="34" charset="-122"/>
                <a:ea typeface="微软雅黑" panose="020B0503020204020204" pitchFamily="34" charset="-122"/>
              </a:rPr>
              <a:t>(Zhang et., 2018)</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162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课题概述（我的主要工作）</a:t>
            </a:r>
          </a:p>
        </p:txBody>
      </p:sp>
      <p:sp>
        <p:nvSpPr>
          <p:cNvPr id="3" name="矩形 2">
            <a:extLst>
              <a:ext uri="{FF2B5EF4-FFF2-40B4-BE49-F238E27FC236}">
                <a16:creationId xmlns:a16="http://schemas.microsoft.com/office/drawing/2014/main" id="{36FF7153-15CE-44AB-A570-20FD7CC93138}"/>
              </a:ext>
            </a:extLst>
          </p:cNvPr>
          <p:cNvSpPr/>
          <p:nvPr/>
        </p:nvSpPr>
        <p:spPr>
          <a:xfrm>
            <a:off x="650081" y="1629908"/>
            <a:ext cx="11301413" cy="707886"/>
          </a:xfrm>
          <a:prstGeom prst="rect">
            <a:avLst/>
          </a:prstGeom>
        </p:spPr>
        <p:txBody>
          <a:bodyPr wrap="square">
            <a:spAutoFit/>
          </a:bodyPr>
          <a:lstStyle/>
          <a:p>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经过调研，</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kern="100" baseline="30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RC</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算法和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WORD</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算法在单主瓣方向图综合中的应用案例较多，在</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多主瓣</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方向图综合中的应用案例</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较少</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多主瓣</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阵列方向图的</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主瓣纹波</a:t>
            </a:r>
            <a:r>
              <a:rPr lang="en-US"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(ripple)</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和零陷</a:t>
            </a:r>
            <a:r>
              <a:rPr lang="en-US"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(null)</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同时控制</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的案例仍然</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空缺</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ea typeface="微软雅黑" panose="020B0503020204020204" pitchFamily="34" charset="-122"/>
            </a:endParaRPr>
          </a:p>
        </p:txBody>
      </p:sp>
      <p:sp>
        <p:nvSpPr>
          <p:cNvPr id="6" name="箭头: 下 5">
            <a:extLst>
              <a:ext uri="{FF2B5EF4-FFF2-40B4-BE49-F238E27FC236}">
                <a16:creationId xmlns:a16="http://schemas.microsoft.com/office/drawing/2014/main" id="{7A3BD24E-D603-4720-B3EB-D76F0FF5C55B}"/>
              </a:ext>
            </a:extLst>
          </p:cNvPr>
          <p:cNvSpPr/>
          <p:nvPr/>
        </p:nvSpPr>
        <p:spPr>
          <a:xfrm>
            <a:off x="5695949" y="3070190"/>
            <a:ext cx="785813" cy="107156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54907826-7776-4EF1-B722-A2B1F816BD96}"/>
              </a:ext>
            </a:extLst>
          </p:cNvPr>
          <p:cNvSpPr/>
          <p:nvPr/>
        </p:nvSpPr>
        <p:spPr>
          <a:xfrm>
            <a:off x="650081" y="4874149"/>
            <a:ext cx="11301413" cy="707886"/>
          </a:xfrm>
          <a:prstGeom prst="rect">
            <a:avLst/>
          </a:prstGeom>
        </p:spPr>
        <p:txBody>
          <a:bodyPr wrap="square">
            <a:spAutoFit/>
          </a:bodyPr>
          <a:lstStyle/>
          <a:p>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kern="100" baseline="30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RC</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算法和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WORD</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算法对多主瓣阵列方向图进行综合，最终</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在一定工程指标下实现了对多主瓣阵列方向图中主瓣纹波和旁瓣零陷的同时控制</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，拓宽了</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2000" kern="100" baseline="30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RC</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算法和</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WORD</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算法的应用场景和案例</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979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设计原理（阵列建模）</a:t>
            </a:r>
          </a:p>
        </p:txBody>
      </p:sp>
      <p:sp>
        <p:nvSpPr>
          <p:cNvPr id="18" name="矩形 17">
            <a:extLst>
              <a:ext uri="{FF2B5EF4-FFF2-40B4-BE49-F238E27FC236}">
                <a16:creationId xmlns:a16="http://schemas.microsoft.com/office/drawing/2014/main" id="{67E7403C-7DBE-4C18-A1C9-E90F0A53044C}"/>
              </a:ext>
            </a:extLst>
          </p:cNvPr>
          <p:cNvSpPr/>
          <p:nvPr/>
        </p:nvSpPr>
        <p:spPr>
          <a:xfrm>
            <a:off x="2868114" y="4526282"/>
            <a:ext cx="141577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均匀线阵</a:t>
            </a:r>
            <a:endParaRPr lang="zh-CN" altLang="en-US" sz="3200" dirty="0">
              <a:latin typeface="微软雅黑" panose="020B0503020204020204" pitchFamily="34" charset="-122"/>
              <a:ea typeface="微软雅黑" panose="020B0503020204020204" pitchFamily="34" charset="-122"/>
            </a:endParaRPr>
          </a:p>
        </p:txBody>
      </p:sp>
      <p:pic>
        <p:nvPicPr>
          <p:cNvPr id="20" name="图片 19">
            <a:extLst>
              <a:ext uri="{FF2B5EF4-FFF2-40B4-BE49-F238E27FC236}">
                <a16:creationId xmlns:a16="http://schemas.microsoft.com/office/drawing/2014/main" id="{5A98652A-369B-47DF-A584-F12008E963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6000" y="982289"/>
            <a:ext cx="5040000" cy="3060000"/>
          </a:xfrm>
          <a:prstGeom prst="rect">
            <a:avLst/>
          </a:prstGeom>
          <a:noFill/>
        </p:spPr>
      </p:pic>
      <p:sp>
        <p:nvSpPr>
          <p:cNvPr id="21" name="矩形 20">
            <a:extLst>
              <a:ext uri="{FF2B5EF4-FFF2-40B4-BE49-F238E27FC236}">
                <a16:creationId xmlns:a16="http://schemas.microsoft.com/office/drawing/2014/main" id="{6A636DF2-430A-4B5C-BF07-0B2DD330F72F}"/>
              </a:ext>
            </a:extLst>
          </p:cNvPr>
          <p:cNvSpPr/>
          <p:nvPr/>
        </p:nvSpPr>
        <p:spPr>
          <a:xfrm>
            <a:off x="8235690" y="4526281"/>
            <a:ext cx="1779654"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非均匀线阵</a:t>
            </a:r>
            <a:endParaRPr lang="zh-CN" altLang="en-US" sz="3200" dirty="0">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8DFD07DB-8306-44F3-83EE-B9ADCB0BB05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5517" y="693787"/>
            <a:ext cx="5040000" cy="3060000"/>
          </a:xfrm>
          <a:prstGeom prst="rect">
            <a:avLst/>
          </a:prstGeom>
          <a:noFill/>
        </p:spPr>
      </p:pic>
      <p:sp>
        <p:nvSpPr>
          <p:cNvPr id="23" name="矩形 22">
            <a:extLst>
              <a:ext uri="{FF2B5EF4-FFF2-40B4-BE49-F238E27FC236}">
                <a16:creationId xmlns:a16="http://schemas.microsoft.com/office/drawing/2014/main" id="{389DC3C7-7031-44CA-A3A2-A9380AD05889}"/>
              </a:ext>
            </a:extLst>
          </p:cNvPr>
          <p:cNvSpPr/>
          <p:nvPr/>
        </p:nvSpPr>
        <p:spPr>
          <a:xfrm>
            <a:off x="1695463" y="5471939"/>
            <a:ext cx="9950054" cy="400110"/>
          </a:xfrm>
          <a:prstGeom prst="rect">
            <a:avLst/>
          </a:prstGeom>
        </p:spPr>
        <p:txBody>
          <a:bodyPr wrap="square">
            <a:spAutoFit/>
          </a:bodyPr>
          <a:lstStyle/>
          <a:p>
            <a:r>
              <a:rPr lang="zh-CN" altLang="en-US" sz="2000" kern="100" dirty="0">
                <a:latin typeface="微软雅黑" panose="020B0503020204020204" pitchFamily="34" charset="-122"/>
                <a:ea typeface="微软雅黑" panose="020B0503020204020204" pitchFamily="34" charset="-122"/>
              </a:rPr>
              <a:t>不失一般性，本设计中的非均匀线阵将通过</a:t>
            </a:r>
            <a:r>
              <a:rPr lang="zh-CN" altLang="en-US" sz="2000" kern="100" dirty="0">
                <a:solidFill>
                  <a:srgbClr val="FF0000"/>
                </a:solidFill>
                <a:latin typeface="微软雅黑" panose="020B0503020204020204" pitchFamily="34" charset="-122"/>
                <a:ea typeface="微软雅黑" panose="020B0503020204020204" pitchFamily="34" charset="-122"/>
              </a:rPr>
              <a:t>随机去掉</a:t>
            </a:r>
            <a:r>
              <a:rPr lang="zh-CN" altLang="en-US" sz="2000" kern="100" dirty="0">
                <a:latin typeface="微软雅黑" panose="020B0503020204020204" pitchFamily="34" charset="-122"/>
                <a:ea typeface="微软雅黑" panose="020B0503020204020204" pitchFamily="34" charset="-122"/>
              </a:rPr>
              <a:t>均匀线阵中的若干阵元进行建模。</a:t>
            </a:r>
            <a:endParaRPr lang="zh-CN" altLang="en-US" sz="2000" dirty="0">
              <a:latin typeface="微软雅黑" panose="020B0503020204020204" pitchFamily="34" charset="-122"/>
              <a:ea typeface="微软雅黑" panose="020B0503020204020204" pitchFamily="34" charset="-122"/>
            </a:endParaRPr>
          </a:p>
        </p:txBody>
      </p:sp>
      <p:pic>
        <p:nvPicPr>
          <p:cNvPr id="24" name="Picture 4">
            <a:extLst>
              <a:ext uri="{FF2B5EF4-FFF2-40B4-BE49-F238E27FC236}">
                <a16:creationId xmlns:a16="http://schemas.microsoft.com/office/drawing/2014/main" id="{8750EF02-81F6-4540-9A2A-8257DE6863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000" y="5270259"/>
            <a:ext cx="590550" cy="803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583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设计原理（空域滤波）</a:t>
            </a:r>
          </a:p>
        </p:txBody>
      </p:sp>
      <p:pic>
        <p:nvPicPr>
          <p:cNvPr id="7" name="图片 6">
            <a:extLst>
              <a:ext uri="{FF2B5EF4-FFF2-40B4-BE49-F238E27FC236}">
                <a16:creationId xmlns:a16="http://schemas.microsoft.com/office/drawing/2014/main" id="{4177DADE-55B7-4FDC-8C38-16AB8BED96D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57799" y="630358"/>
            <a:ext cx="5476399" cy="3632835"/>
          </a:xfrm>
          <a:prstGeom prst="rect">
            <a:avLst/>
          </a:prstGeom>
          <a:noFill/>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9289FCB2-D3DD-43CE-8838-14B8778526E3}"/>
                  </a:ext>
                </a:extLst>
              </p:cNvPr>
              <p:cNvSpPr/>
              <p:nvPr/>
            </p:nvSpPr>
            <p:spPr>
              <a:xfrm>
                <a:off x="4114392" y="4438658"/>
                <a:ext cx="33345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𝑛</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b="1">
                                  <a:latin typeface="Cambria Math" panose="02040503050406030204" pitchFamily="18" charset="0"/>
                                </a:rPr>
                                <m:t>𝐰</m:t>
                              </m:r>
                            </m:e>
                            <m:sup>
                              <m:r>
                                <a:rPr lang="zh-CN" altLang="en-US" i="1">
                                  <a:latin typeface="Cambria Math" panose="02040503050406030204" pitchFamily="18" charset="0"/>
                                </a:rPr>
                                <m:t>𝐻</m:t>
                              </m:r>
                            </m:sup>
                          </m:sSup>
                          <m:r>
                            <a:rPr lang="zh-CN" altLang="en-US" b="1">
                              <a:latin typeface="Cambria Math" panose="02040503050406030204" pitchFamily="18" charset="0"/>
                            </a:rPr>
                            <m:t>𝐱</m:t>
                          </m:r>
                          <m:r>
                            <a:rPr lang="zh-CN" altLang="en-US">
                              <a:latin typeface="Cambria Math" panose="02040503050406030204" pitchFamily="18" charset="0"/>
                            </a:rPr>
                            <m:t>(</m:t>
                          </m:r>
                          <m:r>
                            <a:rPr lang="zh-CN" altLang="en-US" i="1">
                              <a:latin typeface="Cambria Math" panose="02040503050406030204" pitchFamily="18" charset="0"/>
                            </a:rPr>
                            <m:t>𝑛</m:t>
                          </m:r>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b="1">
                                  <a:latin typeface="Cambria Math" panose="02040503050406030204" pitchFamily="18" charset="0"/>
                                </a:rPr>
                                <m:t>𝐰</m:t>
                              </m:r>
                            </m:e>
                            <m:sup>
                              <m:r>
                                <a:rPr lang="zh-CN" altLang="en-US" i="1">
                                  <a:latin typeface="Cambria Math" panose="02040503050406030204" pitchFamily="18" charset="0"/>
                                </a:rPr>
                                <m:t>𝐻</m:t>
                              </m:r>
                            </m:sup>
                          </m:sSup>
                          <m:r>
                            <a:rPr lang="zh-CN" altLang="en-US" b="1">
                              <a:latin typeface="Cambria Math" panose="02040503050406030204" pitchFamily="18" charset="0"/>
                            </a:rPr>
                            <m:t>𝐚</m:t>
                          </m:r>
                          <m:r>
                            <a:rPr lang="zh-CN" altLang="en-US">
                              <a:latin typeface="Cambria Math" panose="02040503050406030204" pitchFamily="18" charset="0"/>
                            </a:rPr>
                            <m:t>(</m:t>
                          </m:r>
                          <m:r>
                            <a:rPr lang="zh-CN" altLang="en-US" i="1">
                              <a:latin typeface="Cambria Math" panose="02040503050406030204" pitchFamily="18" charset="0"/>
                            </a:rPr>
                            <m:t>𝜃</m:t>
                          </m:r>
                          <m:r>
                            <a:rPr lang="zh-CN" altLang="en-US">
                              <a:latin typeface="Cambria Math" panose="02040503050406030204" pitchFamily="18" charset="0"/>
                            </a:rPr>
                            <m:t>)</m:t>
                          </m:r>
                          <m:r>
                            <a:rPr lang="zh-CN" altLang="en-US" i="1">
                              <a:latin typeface="Cambria Math" panose="02040503050406030204" pitchFamily="18" charset="0"/>
                            </a:rPr>
                            <m:t>𝑠</m:t>
                          </m:r>
                          <m:r>
                            <a:rPr lang="zh-CN" altLang="en-US">
                              <a:latin typeface="Cambria Math" panose="02040503050406030204" pitchFamily="18" charset="0"/>
                            </a:rPr>
                            <m:t>(</m:t>
                          </m:r>
                          <m:r>
                            <a:rPr lang="zh-CN" altLang="en-US" i="1">
                              <a:latin typeface="Cambria Math" panose="02040503050406030204" pitchFamily="18" charset="0"/>
                            </a:rPr>
                            <m:t>𝑛</m:t>
                          </m:r>
                        </m:e>
                      </m:d>
                    </m:oMath>
                  </m:oMathPara>
                </a14:m>
                <a:endParaRPr lang="zh-CN" altLang="en-US" dirty="0"/>
              </a:p>
            </p:txBody>
          </p:sp>
        </mc:Choice>
        <mc:Fallback xmlns="">
          <p:sp>
            <p:nvSpPr>
              <p:cNvPr id="9" name="矩形 8">
                <a:extLst>
                  <a:ext uri="{FF2B5EF4-FFF2-40B4-BE49-F238E27FC236}">
                    <a16:creationId xmlns:a16="http://schemas.microsoft.com/office/drawing/2014/main" id="{9289FCB2-D3DD-43CE-8838-14B8778526E3}"/>
                  </a:ext>
                </a:extLst>
              </p:cNvPr>
              <p:cNvSpPr>
                <a:spLocks noRot="1" noChangeAspect="1" noMove="1" noResize="1" noEditPoints="1" noAdjustHandles="1" noChangeArrowheads="1" noChangeShapeType="1" noTextEdit="1"/>
              </p:cNvSpPr>
              <p:nvPr/>
            </p:nvSpPr>
            <p:spPr>
              <a:xfrm>
                <a:off x="4114392" y="4438658"/>
                <a:ext cx="3334566" cy="369332"/>
              </a:xfrm>
              <a:prstGeom prst="rect">
                <a:avLst/>
              </a:prstGeom>
              <a:blipFill>
                <a:blip r:embed="rId3"/>
                <a:stretch>
                  <a:fillRect t="-119672" r="-14808" b="-183607"/>
                </a:stretch>
              </a:blipFill>
            </p:spPr>
            <p:txBody>
              <a:bodyPr/>
              <a:lstStyle/>
              <a:p>
                <a:r>
                  <a:rPr lang="zh-CN" altLang="en-US">
                    <a:noFill/>
                  </a:rPr>
                  <a:t> </a:t>
                </a:r>
              </a:p>
            </p:txBody>
          </p:sp>
        </mc:Fallback>
      </mc:AlternateContent>
      <p:sp>
        <p:nvSpPr>
          <p:cNvPr id="12" name="Rectangle 8">
            <a:extLst>
              <a:ext uri="{FF2B5EF4-FFF2-40B4-BE49-F238E27FC236}">
                <a16:creationId xmlns:a16="http://schemas.microsoft.com/office/drawing/2014/main" id="{C6EA48A3-24CF-403C-958F-208C4A6BEBFE}"/>
              </a:ext>
            </a:extLst>
          </p:cNvPr>
          <p:cNvSpPr>
            <a:spLocks noChangeArrowheads="1"/>
          </p:cNvSpPr>
          <p:nvPr/>
        </p:nvSpPr>
        <p:spPr bwMode="auto">
          <a:xfrm>
            <a:off x="0" y="3029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5FB3463-5753-4E5C-8052-2440E605740E}"/>
                  </a:ext>
                </a:extLst>
              </p:cNvPr>
              <p:cNvSpPr/>
              <p:nvPr/>
            </p:nvSpPr>
            <p:spPr>
              <a:xfrm>
                <a:off x="4564034" y="5755962"/>
                <a:ext cx="2435282" cy="7693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𝐿</m:t>
                      </m:r>
                      <m:r>
                        <a:rPr lang="zh-CN" altLang="en-US" i="0">
                          <a:latin typeface="Cambria Math" panose="02040503050406030204" pitchFamily="18" charset="0"/>
                        </a:rPr>
                        <m:t>(</m:t>
                      </m:r>
                      <m:r>
                        <a:rPr lang="zh-CN" altLang="en-US" i="1">
                          <a:latin typeface="Cambria Math" panose="02040503050406030204" pitchFamily="18" charset="0"/>
                        </a:rPr>
                        <m:t>𝜃</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𝜃</m:t>
                                      </m:r>
                                    </m:e>
                                  </m:d>
                                </m:num>
                                <m:den>
                                  <m:r>
                                    <m:rPr>
                                      <m:sty m:val="p"/>
                                    </m:rPr>
                                    <a:rPr lang="zh-CN" altLang="en-US" i="0">
                                      <a:latin typeface="Cambria Math" panose="02040503050406030204" pitchFamily="18" charset="0"/>
                                    </a:rPr>
                                    <m:t>max</m:t>
                                  </m:r>
                                  <m:d>
                                    <m:dPr>
                                      <m:begChr m:val="{"/>
                                      <m:endChr m:val="}"/>
                                      <m:ctrlPr>
                                        <a:rPr lang="zh-CN" altLang="en-US" i="1">
                                          <a:latin typeface="Cambria Math" panose="02040503050406030204" pitchFamily="18" charset="0"/>
                                        </a:rPr>
                                      </m:ctrlPr>
                                    </m:dPr>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𝜃</m:t>
                                          </m:r>
                                        </m:e>
                                      </m:d>
                                    </m:e>
                                  </m:d>
                                </m:den>
                              </m:f>
                            </m:e>
                          </m:d>
                        </m:e>
                        <m:sup>
                          <m:r>
                            <a:rPr lang="zh-CN" altLang="en-US" i="0">
                              <a:latin typeface="Cambria Math" panose="02040503050406030204" pitchFamily="18" charset="0"/>
                            </a:rPr>
                            <m:t>2</m:t>
                          </m:r>
                        </m:sup>
                      </m:sSup>
                    </m:oMath>
                  </m:oMathPara>
                </a14:m>
                <a:endParaRPr lang="zh-CN" altLang="en-US" dirty="0"/>
              </a:p>
            </p:txBody>
          </p:sp>
        </mc:Choice>
        <mc:Fallback xmlns="">
          <p:sp>
            <p:nvSpPr>
              <p:cNvPr id="14" name="矩形 13">
                <a:extLst>
                  <a:ext uri="{FF2B5EF4-FFF2-40B4-BE49-F238E27FC236}">
                    <a16:creationId xmlns:a16="http://schemas.microsoft.com/office/drawing/2014/main" id="{95FB3463-5753-4E5C-8052-2440E605740E}"/>
                  </a:ext>
                </a:extLst>
              </p:cNvPr>
              <p:cNvSpPr>
                <a:spLocks noRot="1" noChangeAspect="1" noMove="1" noResize="1" noEditPoints="1" noAdjustHandles="1" noChangeArrowheads="1" noChangeShapeType="1" noTextEdit="1"/>
              </p:cNvSpPr>
              <p:nvPr/>
            </p:nvSpPr>
            <p:spPr>
              <a:xfrm>
                <a:off x="4564034" y="5755962"/>
                <a:ext cx="2435282" cy="76937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14B8E1E7-7685-4441-97EE-D65F15C92648}"/>
                  </a:ext>
                </a:extLst>
              </p:cNvPr>
              <p:cNvSpPr/>
              <p:nvPr/>
            </p:nvSpPr>
            <p:spPr>
              <a:xfrm>
                <a:off x="4486437" y="4942460"/>
                <a:ext cx="2861937"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𝜃</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m:t>
                          </m:r>
                          <m:d>
                            <m:dPr>
                              <m:begChr m:val=""/>
                              <m:ctrlPr>
                                <a:rPr lang="zh-CN" altLang="en-US" i="1">
                                  <a:latin typeface="Cambria Math" panose="02040503050406030204" pitchFamily="18" charset="0"/>
                                </a:rPr>
                              </m:ctrlPr>
                            </m:dPr>
                            <m:e>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𝑛</m:t>
                              </m:r>
                            </m:e>
                          </m:d>
                          <m:r>
                            <a:rPr lang="zh-CN" altLang="en-US" i="0">
                              <a:latin typeface="Cambria Math" panose="02040503050406030204" pitchFamily="18" charset="0"/>
                            </a:rPr>
                            <m:t>|</m:t>
                          </m:r>
                        </m:num>
                        <m:den>
                          <m:r>
                            <a:rPr lang="zh-CN" altLang="en-US" i="0">
                              <a:latin typeface="Cambria Math" panose="02040503050406030204" pitchFamily="18" charset="0"/>
                            </a:rPr>
                            <m:t>|</m:t>
                          </m:r>
                          <m:d>
                            <m:dPr>
                              <m:begChr m:val=""/>
                              <m:ctrlPr>
                                <a:rPr lang="zh-CN" altLang="en-US" i="1">
                                  <a:latin typeface="Cambria Math" panose="02040503050406030204" pitchFamily="18" charset="0"/>
                                </a:rPr>
                              </m:ctrlPr>
                            </m:dPr>
                            <m:e>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𝑛</m:t>
                              </m:r>
                            </m:e>
                          </m:d>
                          <m:r>
                            <a:rPr lang="zh-CN" altLang="en-US" i="0">
                              <a:latin typeface="Cambria Math" panose="02040503050406030204" pitchFamily="18" charset="0"/>
                            </a:rPr>
                            <m:t>|</m:t>
                          </m:r>
                        </m:den>
                      </m:f>
                      <m:r>
                        <a:rPr lang="zh-CN" altLang="en-US" i="0">
                          <a:latin typeface="Cambria Math" panose="02040503050406030204" pitchFamily="18" charset="0"/>
                        </a:rPr>
                        <m:t>=|</m:t>
                      </m:r>
                      <m:d>
                        <m:dPr>
                          <m:begChr m:val=""/>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zh-CN" altLang="en-US" b="1">
                                  <a:latin typeface="Cambria Math" panose="02040503050406030204" pitchFamily="18" charset="0"/>
                                </a:rPr>
                                <m:t>𝐰</m:t>
                              </m:r>
                            </m:e>
                            <m:sup>
                              <m:r>
                                <a:rPr lang="zh-CN" altLang="en-US" i="1">
                                  <a:latin typeface="Cambria Math" panose="02040503050406030204" pitchFamily="18" charset="0"/>
                                </a:rPr>
                                <m:t>𝐻</m:t>
                              </m:r>
                            </m:sup>
                          </m:sSup>
                          <m:r>
                            <a:rPr lang="zh-CN" altLang="en-US" b="1">
                              <a:latin typeface="Cambria Math" panose="02040503050406030204" pitchFamily="18" charset="0"/>
                            </a:rPr>
                            <m:t>𝐚</m:t>
                          </m:r>
                          <m:r>
                            <a:rPr lang="zh-CN" altLang="en-US">
                              <a:latin typeface="Cambria Math" panose="02040503050406030204" pitchFamily="18" charset="0"/>
                            </a:rPr>
                            <m:t>(</m:t>
                          </m:r>
                          <m:r>
                            <a:rPr lang="zh-CN" altLang="en-US" i="1">
                              <a:latin typeface="Cambria Math" panose="02040503050406030204" pitchFamily="18" charset="0"/>
                            </a:rPr>
                            <m:t>𝜃</m:t>
                          </m:r>
                        </m:e>
                      </m:d>
                      <m:r>
                        <a:rPr lang="zh-CN" altLang="en-US">
                          <a:latin typeface="Cambria Math" panose="02040503050406030204" pitchFamily="18" charset="0"/>
                        </a:rPr>
                        <m:t>|</m:t>
                      </m:r>
                    </m:oMath>
                  </m:oMathPara>
                </a14:m>
                <a:endParaRPr lang="zh-CN" altLang="en-US" dirty="0"/>
              </a:p>
            </p:txBody>
          </p:sp>
        </mc:Choice>
        <mc:Fallback xmlns="">
          <p:sp>
            <p:nvSpPr>
              <p:cNvPr id="15" name="矩形 14">
                <a:extLst>
                  <a:ext uri="{FF2B5EF4-FFF2-40B4-BE49-F238E27FC236}">
                    <a16:creationId xmlns:a16="http://schemas.microsoft.com/office/drawing/2014/main" id="{14B8E1E7-7685-4441-97EE-D65F15C92648}"/>
                  </a:ext>
                </a:extLst>
              </p:cNvPr>
              <p:cNvSpPr>
                <a:spLocks noRot="1" noChangeAspect="1" noMove="1" noResize="1" noEditPoints="1" noAdjustHandles="1" noChangeArrowheads="1" noChangeShapeType="1" noTextEdit="1"/>
              </p:cNvSpPr>
              <p:nvPr/>
            </p:nvSpPr>
            <p:spPr>
              <a:xfrm>
                <a:off x="4486437" y="4942460"/>
                <a:ext cx="2861937" cy="6790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685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设计原理（主瓣宽度）</a:t>
            </a:r>
          </a:p>
        </p:txBody>
      </p:sp>
      <p:pic>
        <p:nvPicPr>
          <p:cNvPr id="6" name="图片 5">
            <a:extLst>
              <a:ext uri="{FF2B5EF4-FFF2-40B4-BE49-F238E27FC236}">
                <a16:creationId xmlns:a16="http://schemas.microsoft.com/office/drawing/2014/main" id="{DE53FBE0-60C6-4C53-A00E-E2C499E2652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17799" y="1632956"/>
            <a:ext cx="5400040" cy="4098290"/>
          </a:xfrm>
          <a:prstGeom prst="rect">
            <a:avLst/>
          </a:prstGeom>
          <a:noFill/>
          <a:ln>
            <a:noFill/>
          </a:ln>
        </p:spPr>
      </p:pic>
      <p:sp>
        <p:nvSpPr>
          <p:cNvPr id="7" name="矩形 6">
            <a:extLst>
              <a:ext uri="{FF2B5EF4-FFF2-40B4-BE49-F238E27FC236}">
                <a16:creationId xmlns:a16="http://schemas.microsoft.com/office/drawing/2014/main" id="{018E06AB-6B7F-465D-BBFB-713835837708}"/>
              </a:ext>
            </a:extLst>
          </p:cNvPr>
          <p:cNvSpPr/>
          <p:nvPr/>
        </p:nvSpPr>
        <p:spPr>
          <a:xfrm>
            <a:off x="1453592" y="2818926"/>
            <a:ext cx="5064207"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本设计中的</a:t>
            </a:r>
            <a:r>
              <a:rPr lang="zh-CN" altLang="en-US" sz="2400" dirty="0">
                <a:solidFill>
                  <a:srgbClr val="FF0000"/>
                </a:solidFill>
                <a:latin typeface="微软雅黑" panose="020B0503020204020204" pitchFamily="34" charset="-122"/>
                <a:ea typeface="微软雅黑" panose="020B0503020204020204" pitchFamily="34" charset="-122"/>
              </a:rPr>
              <a:t>主瓣宽度</a:t>
            </a:r>
            <a:r>
              <a:rPr lang="zh-CN" altLang="en-US" sz="2400" dirty="0">
                <a:latin typeface="微软雅黑" panose="020B0503020204020204" pitchFamily="34" charset="-122"/>
                <a:ea typeface="微软雅黑" panose="020B0503020204020204" pitchFamily="34" charset="-122"/>
              </a:rPr>
              <a:t>均采用</a:t>
            </a:r>
            <a:r>
              <a:rPr lang="en-US" altLang="zh-CN" sz="2400" dirty="0">
                <a:solidFill>
                  <a:srgbClr val="FF0000"/>
                </a:solidFill>
                <a:latin typeface="微软雅黑" panose="020B0503020204020204" pitchFamily="34" charset="-122"/>
                <a:ea typeface="微软雅黑" panose="020B0503020204020204" pitchFamily="34" charset="-122"/>
              </a:rPr>
              <a:t>3dB</a:t>
            </a:r>
            <a:r>
              <a:rPr lang="zh-CN" altLang="en-US" sz="2400" dirty="0">
                <a:solidFill>
                  <a:srgbClr val="FF0000"/>
                </a:solidFill>
                <a:latin typeface="微软雅黑" panose="020B0503020204020204" pitchFamily="34" charset="-122"/>
                <a:ea typeface="微软雅黑" panose="020B0503020204020204" pitchFamily="34" charset="-122"/>
              </a:rPr>
              <a:t>带宽</a:t>
            </a:r>
            <a:endParaRPr lang="zh-CN" altLang="en-US" sz="3200" dirty="0">
              <a:solidFill>
                <a:srgbClr val="FF0000"/>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08FC71B5-B854-4178-8D4A-AFC2F285B8C1}"/>
                  </a:ext>
                </a:extLst>
              </p:cNvPr>
              <p:cNvSpPr/>
              <p:nvPr/>
            </p:nvSpPr>
            <p:spPr>
              <a:xfrm>
                <a:off x="2647347" y="3682101"/>
                <a:ext cx="2676695" cy="729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𝛥</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𝜃</m:t>
                          </m:r>
                        </m:e>
                        <m:sub>
                          <m:r>
                            <a:rPr lang="zh-CN" altLang="en-US" sz="2000">
                              <a:latin typeface="Cambria Math" panose="02040503050406030204" pitchFamily="18" charset="0"/>
                            </a:rPr>
                            <m:t>3</m:t>
                          </m:r>
                          <m:r>
                            <a:rPr lang="zh-CN" altLang="en-US" sz="2000" i="1">
                              <a:latin typeface="Cambria Math" panose="02040503050406030204" pitchFamily="18" charset="0"/>
                            </a:rPr>
                            <m:t>𝑑𝐵</m:t>
                          </m:r>
                        </m:sub>
                      </m:sSub>
                      <m:r>
                        <a:rPr lang="zh-CN" altLang="en-US" sz="2000">
                          <a:latin typeface="Cambria Math" panose="02040503050406030204" pitchFamily="18" charset="0"/>
                        </a:rPr>
                        <m:t>=</m:t>
                      </m:r>
                      <m:f>
                        <m:fPr>
                          <m:ctrlPr>
                            <a:rPr lang="zh-CN" altLang="en-US" sz="2000" i="1">
                              <a:latin typeface="Cambria Math" panose="02040503050406030204" pitchFamily="18" charset="0"/>
                            </a:rPr>
                          </m:ctrlPr>
                        </m:fPr>
                        <m:num>
                          <m:r>
                            <a:rPr lang="zh-CN" altLang="en-US" sz="2000">
                              <a:latin typeface="Cambria Math" panose="02040503050406030204" pitchFamily="18" charset="0"/>
                            </a:rPr>
                            <m:t>50.8</m:t>
                          </m:r>
                        </m:num>
                        <m:den>
                          <m:r>
                            <a:rPr lang="zh-CN" altLang="en-US" sz="2000" i="1">
                              <a:latin typeface="Cambria Math" panose="02040503050406030204" pitchFamily="18" charset="0"/>
                            </a:rPr>
                            <m:t>𝑁𝑑</m:t>
                          </m:r>
                          <m:r>
                            <m:rPr>
                              <m:sty m:val="p"/>
                            </m:rPr>
                            <a:rPr lang="zh-CN" altLang="en-US" sz="2000">
                              <a:latin typeface="Cambria Math" panose="02040503050406030204" pitchFamily="18" charset="0"/>
                            </a:rPr>
                            <m:t>cos</m:t>
                          </m:r>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𝜃</m:t>
                              </m:r>
                            </m:e>
                            <m:sub>
                              <m:r>
                                <a:rPr lang="zh-CN" altLang="en-US" sz="2000">
                                  <a:latin typeface="Cambria Math" panose="02040503050406030204" pitchFamily="18" charset="0"/>
                                </a:rPr>
                                <m:t>0</m:t>
                              </m:r>
                            </m:sub>
                          </m:sSub>
                        </m:den>
                      </m:f>
                      <m:r>
                        <a:rPr lang="zh-CN" altLang="en-US" sz="2000" i="1">
                          <a:latin typeface="Cambria Math" panose="02040503050406030204" pitchFamily="18" charset="0"/>
                        </a:rPr>
                        <m:t>𝜆</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m:t>
                          </m:r>
                        </m:e>
                      </m:d>
                    </m:oMath>
                  </m:oMathPara>
                </a14:m>
                <a:endParaRPr lang="zh-CN" altLang="en-US" sz="2000" dirty="0"/>
              </a:p>
            </p:txBody>
          </p:sp>
        </mc:Choice>
        <mc:Fallback xmlns="">
          <p:sp>
            <p:nvSpPr>
              <p:cNvPr id="11" name="矩形 10">
                <a:extLst>
                  <a:ext uri="{FF2B5EF4-FFF2-40B4-BE49-F238E27FC236}">
                    <a16:creationId xmlns:a16="http://schemas.microsoft.com/office/drawing/2014/main" id="{08FC71B5-B854-4178-8D4A-AFC2F285B8C1}"/>
                  </a:ext>
                </a:extLst>
              </p:cNvPr>
              <p:cNvSpPr>
                <a:spLocks noRot="1" noChangeAspect="1" noMove="1" noResize="1" noEditPoints="1" noAdjustHandles="1" noChangeArrowheads="1" noChangeShapeType="1" noTextEdit="1"/>
              </p:cNvSpPr>
              <p:nvPr/>
            </p:nvSpPr>
            <p:spPr>
              <a:xfrm>
                <a:off x="2647347" y="3682101"/>
                <a:ext cx="2676695" cy="72904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091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设计原理（主瓣纹波）</a:t>
            </a:r>
          </a:p>
        </p:txBody>
      </p:sp>
      <p:pic>
        <p:nvPicPr>
          <p:cNvPr id="3" name="图片 2">
            <a:extLst>
              <a:ext uri="{FF2B5EF4-FFF2-40B4-BE49-F238E27FC236}">
                <a16:creationId xmlns:a16="http://schemas.microsoft.com/office/drawing/2014/main" id="{FC31BBE5-1C57-4D4B-9901-B23FD946B0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99807" y="3542643"/>
            <a:ext cx="5011420" cy="3389630"/>
          </a:xfrm>
          <a:prstGeom prst="rect">
            <a:avLst/>
          </a:prstGeom>
          <a:noFill/>
        </p:spPr>
      </p:pic>
      <p:sp>
        <p:nvSpPr>
          <p:cNvPr id="10" name="矩形 9">
            <a:extLst>
              <a:ext uri="{FF2B5EF4-FFF2-40B4-BE49-F238E27FC236}">
                <a16:creationId xmlns:a16="http://schemas.microsoft.com/office/drawing/2014/main" id="{2D45F5B6-EC28-4BC8-946C-9C5CA01E7C23}"/>
              </a:ext>
            </a:extLst>
          </p:cNvPr>
          <p:cNvSpPr/>
          <p:nvPr/>
        </p:nvSpPr>
        <p:spPr>
          <a:xfrm>
            <a:off x="1616868" y="968900"/>
            <a:ext cx="9027319" cy="707886"/>
          </a:xfrm>
          <a:prstGeom prst="rect">
            <a:avLst/>
          </a:prstGeom>
        </p:spPr>
        <p:txBody>
          <a:bodyPr wrap="square">
            <a:spAutoFit/>
          </a:bodyPr>
          <a:lstStyle/>
          <a:p>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考虑到阵列方向图实际上是空域滤波器的输出，因此，类似于滤波器设计中的纹波的定义方法，对阵列天线方向图的主瓣纹波进行定义</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0C493B62-0565-4E3D-94D0-CFF0A8F068C1}"/>
                  </a:ext>
                </a:extLst>
              </p:cNvPr>
              <p:cNvSpPr/>
              <p:nvPr/>
            </p:nvSpPr>
            <p:spPr>
              <a:xfrm>
                <a:off x="1616868" y="2651370"/>
                <a:ext cx="6591300" cy="400110"/>
              </a:xfrm>
              <a:prstGeom prst="rect">
                <a:avLst/>
              </a:prstGeom>
            </p:spPr>
            <p:txBody>
              <a:bodyPr wrap="square">
                <a:spAutoFit/>
              </a:bodyPr>
              <a:lstStyle/>
              <a:p>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定义主瓣纹波</a:t>
                </a:r>
                <a14:m>
                  <m:oMath xmlns:m="http://schemas.openxmlformats.org/officeDocument/2006/math">
                    <m:d>
                      <m:dPr>
                        <m:begChr m:val=""/>
                        <m:ctrlPr>
                          <a:rPr lang="zh-CN" altLang="en-US" sz="2000" i="1">
                            <a:latin typeface="Cambria Math" panose="02040503050406030204" pitchFamily="18" charset="0"/>
                          </a:rPr>
                        </m:ctrlPr>
                      </m:dP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𝛿</m:t>
                            </m:r>
                          </m:e>
                          <m:sub>
                            <m:r>
                              <a:rPr lang="zh-CN" altLang="en-US" sz="2000" i="1">
                                <a:latin typeface="Cambria Math" panose="02040503050406030204" pitchFamily="18" charset="0"/>
                              </a:rPr>
                              <m:t>𝑅</m:t>
                            </m:r>
                          </m:sub>
                        </m:sSub>
                        <m:r>
                          <a:rPr lang="zh-CN" altLang="en-US" sz="2000">
                            <a:latin typeface="Cambria Math" panose="02040503050406030204" pitchFamily="18" charset="0"/>
                          </a:rPr>
                          <m:t>(</m:t>
                        </m:r>
                        <m:r>
                          <m:rPr>
                            <m:sty m:val="p"/>
                          </m:rPr>
                          <a:rPr lang="zh-CN" altLang="en-US" sz="2000">
                            <a:latin typeface="Cambria Math" panose="02040503050406030204" pitchFamily="18" charset="0"/>
                          </a:rPr>
                          <m:t>dB</m:t>
                        </m:r>
                      </m:e>
                    </m:d>
                  </m:oMath>
                </a14:m>
                <a:r>
                  <a:rPr lang="zh-CN" altLang="zh-CN" sz="2000" dirty="0">
                    <a:latin typeface="微软雅黑" panose="020B0503020204020204" pitchFamily="34" charset="-122"/>
                    <a:ea typeface="微软雅黑" panose="020B0503020204020204" pitchFamily="34" charset="-122"/>
                  </a:rPr>
                  <a:t>是指主瓣</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0dB</a:t>
                </a:r>
                <a:r>
                  <a:rPr lang="zh-CN" altLang="zh-CN" sz="2000" dirty="0">
                    <a:latin typeface="微软雅黑" panose="020B0503020204020204" pitchFamily="34" charset="-122"/>
                    <a:ea typeface="微软雅黑" panose="020B0503020204020204" pitchFamily="34" charset="-122"/>
                  </a:rPr>
                  <a:t>处的</a:t>
                </a:r>
                <a:r>
                  <a:rPr lang="zh-CN" altLang="zh-CN" sz="2000" dirty="0">
                    <a:solidFill>
                      <a:srgbClr val="FF0000"/>
                    </a:solidFill>
                    <a:latin typeface="微软雅黑" panose="020B0503020204020204" pitchFamily="34" charset="-122"/>
                    <a:ea typeface="微软雅黑" panose="020B0503020204020204" pitchFamily="34" charset="-122"/>
                  </a:rPr>
                  <a:t>上下</a:t>
                </a:r>
                <a:r>
                  <a:rPr lang="zh-CN" altLang="zh-CN" sz="2000" dirty="0">
                    <a:latin typeface="微软雅黑" panose="020B0503020204020204" pitchFamily="34" charset="-122"/>
                    <a:ea typeface="微软雅黑" panose="020B0503020204020204" pitchFamily="34" charset="-122"/>
                  </a:rPr>
                  <a:t>波动幅度，</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12" name="矩形 11">
                <a:extLst>
                  <a:ext uri="{FF2B5EF4-FFF2-40B4-BE49-F238E27FC236}">
                    <a16:creationId xmlns:a16="http://schemas.microsoft.com/office/drawing/2014/main" id="{0C493B62-0565-4E3D-94D0-CFF0A8F068C1}"/>
                  </a:ext>
                </a:extLst>
              </p:cNvPr>
              <p:cNvSpPr>
                <a:spLocks noRot="1" noChangeAspect="1" noMove="1" noResize="1" noEditPoints="1" noAdjustHandles="1" noChangeArrowheads="1" noChangeShapeType="1" noTextEdit="1"/>
              </p:cNvSpPr>
              <p:nvPr/>
            </p:nvSpPr>
            <p:spPr>
              <a:xfrm>
                <a:off x="1616868" y="2651370"/>
                <a:ext cx="6591300" cy="400110"/>
              </a:xfrm>
              <a:prstGeom prst="rect">
                <a:avLst/>
              </a:prstGeom>
              <a:blipFill>
                <a:blip r:embed="rId3"/>
                <a:stretch>
                  <a:fillRect l="-925" t="-124242" b="-1909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5BCCB383-B005-4156-BEFC-AEE6C97598CC}"/>
                  </a:ext>
                </a:extLst>
              </p:cNvPr>
              <p:cNvSpPr/>
              <p:nvPr/>
            </p:nvSpPr>
            <p:spPr>
              <a:xfrm>
                <a:off x="5474406" y="3199084"/>
                <a:ext cx="22622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𝐿</m:t>
                          </m:r>
                        </m:e>
                        <m:sub>
                          <m:r>
                            <a:rPr lang="zh-CN" altLang="en-US" i="1">
                              <a:latin typeface="Cambria Math" panose="02040503050406030204" pitchFamily="18" charset="0"/>
                            </a:rPr>
                            <m:t>𝑚𝑎𝑖𝑛𝑙𝑜𝑏𝑒</m:t>
                          </m:r>
                        </m:sub>
                      </m:sSub>
                      <m:r>
                        <a:rPr lang="zh-CN" altLang="en-US" i="0">
                          <a:latin typeface="Cambria Math" panose="02040503050406030204" pitchFamily="18" charset="0"/>
                        </a:rPr>
                        <m:t>−0|&lt;</m:t>
                      </m:r>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𝑅</m:t>
                          </m:r>
                        </m:sub>
                      </m:sSub>
                    </m:oMath>
                  </m:oMathPara>
                </a14:m>
                <a:endParaRPr lang="zh-CN" altLang="en-US" dirty="0"/>
              </a:p>
            </p:txBody>
          </p:sp>
        </mc:Choice>
        <mc:Fallback xmlns="">
          <p:sp>
            <p:nvSpPr>
              <p:cNvPr id="14" name="矩形 13">
                <a:extLst>
                  <a:ext uri="{FF2B5EF4-FFF2-40B4-BE49-F238E27FC236}">
                    <a16:creationId xmlns:a16="http://schemas.microsoft.com/office/drawing/2014/main" id="{5BCCB383-B005-4156-BEFC-AEE6C97598CC}"/>
                  </a:ext>
                </a:extLst>
              </p:cNvPr>
              <p:cNvSpPr>
                <a:spLocks noRot="1" noChangeAspect="1" noMove="1" noResize="1" noEditPoints="1" noAdjustHandles="1" noChangeArrowheads="1" noChangeShapeType="1" noTextEdit="1"/>
              </p:cNvSpPr>
              <p:nvPr/>
            </p:nvSpPr>
            <p:spPr>
              <a:xfrm>
                <a:off x="5474406" y="3199084"/>
                <a:ext cx="2262221" cy="369332"/>
              </a:xfrm>
              <a:prstGeom prst="rect">
                <a:avLst/>
              </a:prstGeom>
              <a:blipFill>
                <a:blip r:embed="rId4"/>
                <a:stretch>
                  <a:fillRect b="-13333"/>
                </a:stretch>
              </a:blipFill>
            </p:spPr>
            <p:txBody>
              <a:bodyPr/>
              <a:lstStyle/>
              <a:p>
                <a:r>
                  <a:rPr lang="zh-CN" altLang="en-US">
                    <a:noFill/>
                  </a:rPr>
                  <a:t> </a:t>
                </a:r>
              </a:p>
            </p:txBody>
          </p:sp>
        </mc:Fallback>
      </mc:AlternateContent>
      <p:sp>
        <p:nvSpPr>
          <p:cNvPr id="15" name="箭头: 下 14">
            <a:extLst>
              <a:ext uri="{FF2B5EF4-FFF2-40B4-BE49-F238E27FC236}">
                <a16:creationId xmlns:a16="http://schemas.microsoft.com/office/drawing/2014/main" id="{969A219B-E775-4F32-AC4D-F1A50AEDC72E}"/>
              </a:ext>
            </a:extLst>
          </p:cNvPr>
          <p:cNvSpPr/>
          <p:nvPr/>
        </p:nvSpPr>
        <p:spPr>
          <a:xfrm>
            <a:off x="6331672" y="1791014"/>
            <a:ext cx="547689" cy="71275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6474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114D5A-1204-2B43-B686-245EDFC324AD}"/>
              </a:ext>
            </a:extLst>
          </p:cNvPr>
          <p:cNvSpPr txBox="1"/>
          <p:nvPr/>
        </p:nvSpPr>
        <p:spPr>
          <a:xfrm>
            <a:off x="1269243" y="68178"/>
            <a:ext cx="5336274" cy="430118"/>
          </a:xfrm>
          <a:prstGeom prst="rect">
            <a:avLst/>
          </a:prstGeom>
          <a:noFill/>
        </p:spPr>
        <p:txBody>
          <a:bodyPr wrap="square" rtlCol="0">
            <a:spAutoFit/>
          </a:bodyPr>
          <a:lstStyle/>
          <a:p>
            <a:pPr marL="342900" indent="-342900">
              <a:lnSpc>
                <a:spcPts val="2800"/>
              </a:lnSpc>
              <a:buFont typeface="Wingdings" pitchFamily="2" charset="2"/>
              <a:buChar char="l"/>
            </a:pPr>
            <a:r>
              <a:rPr kumimoji="1" lang="zh-CN" altLang="en-US" sz="2000" b="1" dirty="0">
                <a:solidFill>
                  <a:schemeClr val="bg1"/>
                </a:solidFill>
                <a:latin typeface="Microsoft YaHei" panose="020B0503020204020204" pitchFamily="34" charset="-122"/>
                <a:ea typeface="Microsoft YaHei" panose="020B0503020204020204" pitchFamily="34" charset="-122"/>
              </a:rPr>
              <a:t>设计原理（主要参数）</a:t>
            </a:r>
          </a:p>
        </p:txBody>
      </p:sp>
      <p:pic>
        <p:nvPicPr>
          <p:cNvPr id="3" name="图片 2">
            <a:extLst>
              <a:ext uri="{FF2B5EF4-FFF2-40B4-BE49-F238E27FC236}">
                <a16:creationId xmlns:a16="http://schemas.microsoft.com/office/drawing/2014/main" id="{36F2A66C-AF9F-4D94-82B7-6C645575B47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94097" y="3262947"/>
            <a:ext cx="5011420" cy="3389630"/>
          </a:xfrm>
          <a:prstGeom prst="rect">
            <a:avLst/>
          </a:prstGeom>
          <a:noFill/>
        </p:spPr>
      </p:pic>
      <p:pic>
        <p:nvPicPr>
          <p:cNvPr id="5" name="图片 4">
            <a:extLst>
              <a:ext uri="{FF2B5EF4-FFF2-40B4-BE49-F238E27FC236}">
                <a16:creationId xmlns:a16="http://schemas.microsoft.com/office/drawing/2014/main" id="{06812F3A-B745-455D-B26F-8A38A11F8B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98398" y="3160235"/>
            <a:ext cx="5217389" cy="3595053"/>
          </a:xfrm>
          <a:prstGeom prst="rect">
            <a:avLst/>
          </a:prstGeom>
          <a:noFill/>
          <a:ln>
            <a:noFill/>
          </a:ln>
        </p:spPr>
      </p:pic>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99EF3C57-0873-47B7-87C5-0EA3675E5E5F}"/>
                  </a:ext>
                </a:extLst>
              </p:cNvPr>
              <p:cNvSpPr/>
              <p:nvPr/>
            </p:nvSpPr>
            <p:spPr>
              <a:xfrm>
                <a:off x="2148370" y="869841"/>
                <a:ext cx="8038616" cy="747512"/>
              </a:xfrm>
              <a:prstGeom prst="rect">
                <a:avLst/>
              </a:prstGeom>
            </p:spPr>
            <p:txBody>
              <a:bodyPr wrap="square">
                <a:spAutoFit/>
              </a:bodyPr>
              <a:lstStyle/>
              <a:p>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天线方向图</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极小值（们）称为零陷</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Nulls</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dirty="0">
                    <a:latin typeface="微软雅黑" panose="020B0503020204020204" pitchFamily="34" charset="-122"/>
                    <a:ea typeface="微软雅黑" panose="020B0503020204020204" pitchFamily="34" charset="-122"/>
                  </a:rPr>
                  <a:t>考虑到在实际工作中，主瓣的扫描范围为</a:t>
                </a:r>
                <a14:m>
                  <m:oMath xmlns:m="http://schemas.openxmlformats.org/officeDocument/2006/math">
                    <m:d>
                      <m:dPr>
                        <m:begChr m:val="["/>
                        <m:endChr m:val="]"/>
                        <m:ctrlPr>
                          <a:rPr lang="zh-CN" altLang="en-US" sz="2000" i="1">
                            <a:latin typeface="Cambria Math" panose="02040503050406030204" pitchFamily="18" charset="0"/>
                          </a:rPr>
                        </m:ctrlPr>
                      </m:dPr>
                      <m:e>
                        <m:r>
                          <a:rPr lang="zh-CN" altLang="en-US" sz="2000">
                            <a:latin typeface="Cambria Math" panose="02040503050406030204" pitchFamily="18" charset="0"/>
                          </a:rPr>
                          <m:t>−</m:t>
                        </m:r>
                        <m:sSup>
                          <m:sSupPr>
                            <m:ctrlPr>
                              <a:rPr lang="zh-CN" altLang="en-US" sz="2000" i="1">
                                <a:latin typeface="Cambria Math" panose="02040503050406030204" pitchFamily="18" charset="0"/>
                              </a:rPr>
                            </m:ctrlPr>
                          </m:sSupPr>
                          <m:e>
                            <m:r>
                              <a:rPr lang="zh-CN" altLang="en-US" sz="2000">
                                <a:latin typeface="Cambria Math" panose="02040503050406030204" pitchFamily="18" charset="0"/>
                              </a:rPr>
                              <m:t>60</m:t>
                            </m:r>
                          </m:e>
                          <m:sup>
                            <m:r>
                              <a:rPr lang="zh-CN" altLang="en-US" sz="2000">
                                <a:latin typeface="Cambria Math" panose="02040503050406030204" pitchFamily="18" charset="0"/>
                              </a:rPr>
                              <m:t>°</m:t>
                            </m:r>
                          </m:sup>
                        </m:sSup>
                        <m:r>
                          <a:rPr lang="zh-CN" altLang="en-US" sz="2000">
                            <a:latin typeface="Cambria Math" panose="02040503050406030204" pitchFamily="18" charset="0"/>
                          </a:rPr>
                          <m:t>,</m:t>
                        </m:r>
                        <m:sSup>
                          <m:sSupPr>
                            <m:ctrlPr>
                              <a:rPr lang="zh-CN" altLang="en-US" sz="2000" i="1">
                                <a:latin typeface="Cambria Math" panose="02040503050406030204" pitchFamily="18" charset="0"/>
                              </a:rPr>
                            </m:ctrlPr>
                          </m:sSupPr>
                          <m:e>
                            <m:r>
                              <a:rPr lang="zh-CN" altLang="en-US" sz="2000">
                                <a:latin typeface="Cambria Math" panose="02040503050406030204" pitchFamily="18" charset="0"/>
                              </a:rPr>
                              <m:t>60</m:t>
                            </m:r>
                          </m:e>
                          <m:sup>
                            <m:r>
                              <a:rPr lang="zh-CN" altLang="en-US" sz="2000">
                                <a:latin typeface="Cambria Math" panose="02040503050406030204" pitchFamily="18" charset="0"/>
                              </a:rPr>
                              <m:t>°</m:t>
                            </m:r>
                          </m:sup>
                        </m:sSup>
                      </m:e>
                    </m:d>
                  </m:oMath>
                </a14:m>
                <a:r>
                  <a:rPr lang="zh-CN" altLang="en-US" sz="2000" dirty="0">
                    <a:latin typeface="微软雅黑" panose="020B0503020204020204" pitchFamily="34" charset="-122"/>
                    <a:ea typeface="微软雅黑" panose="020B0503020204020204" pitchFamily="34" charset="-122"/>
                  </a:rPr>
                  <a:t>。因此我们只考虑主瓣扫描范围内的零陷</a:t>
                </a:r>
              </a:p>
            </p:txBody>
          </p:sp>
        </mc:Choice>
        <mc:Fallback xmlns="">
          <p:sp>
            <p:nvSpPr>
              <p:cNvPr id="2" name="矩形 1">
                <a:extLst>
                  <a:ext uri="{FF2B5EF4-FFF2-40B4-BE49-F238E27FC236}">
                    <a16:creationId xmlns:a16="http://schemas.microsoft.com/office/drawing/2014/main" id="{99EF3C57-0873-47B7-87C5-0EA3675E5E5F}"/>
                  </a:ext>
                </a:extLst>
              </p:cNvPr>
              <p:cNvSpPr>
                <a:spLocks noRot="1" noChangeAspect="1" noMove="1" noResize="1" noEditPoints="1" noAdjustHandles="1" noChangeArrowheads="1" noChangeShapeType="1" noTextEdit="1"/>
              </p:cNvSpPr>
              <p:nvPr/>
            </p:nvSpPr>
            <p:spPr>
              <a:xfrm>
                <a:off x="2148370" y="869841"/>
                <a:ext cx="8038616" cy="747512"/>
              </a:xfrm>
              <a:prstGeom prst="rect">
                <a:avLst/>
              </a:prstGeom>
              <a:blipFill>
                <a:blip r:embed="rId4"/>
                <a:stretch>
                  <a:fillRect l="-758" t="-4918" r="-2426" b="-11475"/>
                </a:stretch>
              </a:blipFill>
            </p:spPr>
            <p:txBody>
              <a:bodyPr/>
              <a:lstStyle/>
              <a:p>
                <a:r>
                  <a:rPr lang="zh-CN" altLang="en-US">
                    <a:noFill/>
                  </a:rPr>
                  <a:t> </a:t>
                </a:r>
              </a:p>
            </p:txBody>
          </p:sp>
        </mc:Fallback>
      </mc:AlternateContent>
      <p:pic>
        <p:nvPicPr>
          <p:cNvPr id="7" name="Picture 4">
            <a:extLst>
              <a:ext uri="{FF2B5EF4-FFF2-40B4-BE49-F238E27FC236}">
                <a16:creationId xmlns:a16="http://schemas.microsoft.com/office/drawing/2014/main" id="{06E5EEF2-D1F8-4471-9F5C-80117E855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7446" y="1987059"/>
            <a:ext cx="590550" cy="803469"/>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65C74FF2-90F1-40FC-A1C2-C93AE77E449E}"/>
              </a:ext>
            </a:extLst>
          </p:cNvPr>
          <p:cNvSpPr/>
          <p:nvPr/>
        </p:nvSpPr>
        <p:spPr>
          <a:xfrm>
            <a:off x="2758007" y="1932318"/>
            <a:ext cx="7428979" cy="1015663"/>
          </a:xfrm>
          <a:prstGeom prst="rect">
            <a:avLst/>
          </a:prstGeom>
        </p:spPr>
        <p:txBody>
          <a:bodyPr wrap="square">
            <a:spAutoFit/>
          </a:bodyPr>
          <a:lstStyle/>
          <a:p>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考虑到</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对零陷深度直接进行控制并不方便，这里我们通过</a:t>
            </a:r>
            <a:r>
              <a:rPr lang="zh-CN" altLang="zh-CN" sz="2000"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控制方向图峰值旁瓣电平</a:t>
            </a:r>
            <a:r>
              <a:rPr lang="en-US" altLang="zh-CN" sz="2000" kern="100" dirty="0">
                <a:latin typeface="微软雅黑" panose="020B0503020204020204" pitchFamily="34" charset="-122"/>
                <a:ea typeface="微软雅黑" panose="020B0503020204020204" pitchFamily="34" charset="-122"/>
                <a:cs typeface="Times New Roman" panose="02020603050405020304" pitchFamily="18" charset="0"/>
              </a:rPr>
              <a:t>(Peak Sidelobe Levels, PSLs)</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的方式来对零陷深度加以控制。</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9032544"/>
      </p:ext>
    </p:extLst>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1701</TotalTime>
  <Words>1140</Words>
  <Application>Microsoft Office PowerPoint</Application>
  <PresentationFormat>宽屏</PresentationFormat>
  <Paragraphs>94</Paragraphs>
  <Slides>17</Slides>
  <Notes>2</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17</vt:i4>
      </vt:variant>
    </vt:vector>
  </HeadingPairs>
  <TitlesOfParts>
    <vt:vector size="27" baseType="lpstr">
      <vt:lpstr>等线</vt:lpstr>
      <vt:lpstr>等线 Light</vt:lpstr>
      <vt:lpstr>微软雅黑</vt:lpstr>
      <vt:lpstr>微软雅黑</vt:lpstr>
      <vt:lpstr>Arial</vt:lpstr>
      <vt:lpstr>Cambria Math</vt:lpstr>
      <vt:lpstr>Wingdings</vt:lpstr>
      <vt:lpstr>1_自定义设计方案</vt:lpstr>
      <vt:lpstr>自定义设计方案</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赵 岳</cp:lastModifiedBy>
  <cp:revision>61</cp:revision>
  <dcterms:created xsi:type="dcterms:W3CDTF">2020-01-04T12:17:47Z</dcterms:created>
  <dcterms:modified xsi:type="dcterms:W3CDTF">2020-05-27T15:12:20Z</dcterms:modified>
</cp:coreProperties>
</file>