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3" r:id="rId3"/>
    <p:sldId id="267" r:id="rId4"/>
    <p:sldId id="257" r:id="rId5"/>
    <p:sldId id="261" r:id="rId6"/>
    <p:sldId id="260" r:id="rId7"/>
    <p:sldId id="259" r:id="rId8"/>
    <p:sldId id="258" r:id="rId9"/>
    <p:sldId id="264" r:id="rId10"/>
    <p:sldId id="270" r:id="rId11"/>
    <p:sldId id="275" r:id="rId12"/>
    <p:sldId id="273" r:id="rId13"/>
    <p:sldId id="272" r:id="rId14"/>
    <p:sldId id="271" r:id="rId15"/>
    <p:sldId id="278" r:id="rId16"/>
    <p:sldId id="277" r:id="rId17"/>
    <p:sldId id="276" r:id="rId18"/>
    <p:sldId id="265" r:id="rId19"/>
    <p:sldId id="274" r:id="rId20"/>
    <p:sldId id="26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han" initials="dh" lastIdx="2" clrIdx="0">
    <p:extLst>
      <p:ext uri="{19B8F6BF-5375-455C-9EA6-DF929625EA0E}">
        <p15:presenceInfo xmlns:p15="http://schemas.microsoft.com/office/powerpoint/2012/main" userId="3701c80bf6ed2e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DCEE75-7ED2-43FA-B553-8879C96F9B3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697E3-D380-442C-9FB2-9495C06C277E}"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653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3ADCEE75-7ED2-43FA-B553-8879C96F9B3F}"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1810147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CEE75-7ED2-43FA-B553-8879C96F9B3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792171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CEE75-7ED2-43FA-B553-8879C96F9B3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697E3-D380-442C-9FB2-9495C06C277E}"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16188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CEE75-7ED2-43FA-B553-8879C96F9B3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33441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CEE75-7ED2-43FA-B553-8879C96F9B3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697E3-D380-442C-9FB2-9495C06C277E}"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814196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CEE75-7ED2-43FA-B553-8879C96F9B3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2547574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CEE75-7ED2-43FA-B553-8879C96F9B3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1779241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CEE75-7ED2-43FA-B553-8879C96F9B3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1248523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DCEE75-7ED2-43FA-B553-8879C96F9B3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2856109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DCEE75-7ED2-43FA-B553-8879C96F9B3F}" type="datetimeFigureOut">
              <a:rPr lang="en-US" smtClean="0"/>
              <a:t>5/13/2022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9135269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DCEE75-7ED2-43FA-B553-8879C96F9B3F}"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2257106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DCEE75-7ED2-43FA-B553-8879C96F9B3F}" type="datetimeFigureOut">
              <a:rPr lang="en-US" smtClean="0"/>
              <a:t>5/13/2022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3237959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DCEE75-7ED2-43FA-B553-8879C96F9B3F}" type="datetimeFigureOut">
              <a:rPr lang="en-US" smtClean="0"/>
              <a:t>5/13/2022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3746633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DCEE75-7ED2-43FA-B553-8879C96F9B3F}" type="datetimeFigureOut">
              <a:rPr lang="en-US" smtClean="0"/>
              <a:t>5/13/2022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2425947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CEE75-7ED2-43FA-B553-8879C96F9B3F}"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1623274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DCEE75-7ED2-43FA-B553-8879C96F9B3F}" type="datetimeFigureOut">
              <a:rPr lang="en-US" smtClean="0"/>
              <a:t>5/13/2022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BC697E3-D380-442C-9FB2-9495C06C277E}" type="slidenum">
              <a:rPr lang="en-US" smtClean="0"/>
              <a:t>‹#›</a:t>
            </a:fld>
            <a:endParaRPr lang="en-US"/>
          </a:p>
        </p:txBody>
      </p:sp>
    </p:spTree>
    <p:extLst>
      <p:ext uri="{BB962C8B-B14F-4D97-AF65-F5344CB8AC3E}">
        <p14:creationId xmlns:p14="http://schemas.microsoft.com/office/powerpoint/2010/main" val="3603443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3ADCEE75-7ED2-43FA-B553-8879C96F9B3F}" type="datetimeFigureOut">
              <a:rPr lang="en-US" smtClean="0"/>
              <a:t>5/13/2022</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6BC697E3-D380-442C-9FB2-9495C06C277E}" type="slidenum">
              <a:rPr lang="en-US" smtClean="0"/>
              <a:t>‹#›</a:t>
            </a:fld>
            <a:endParaRPr lang="en-US"/>
          </a:p>
        </p:txBody>
      </p:sp>
    </p:spTree>
    <p:extLst>
      <p:ext uri="{BB962C8B-B14F-4D97-AF65-F5344CB8AC3E}">
        <p14:creationId xmlns:p14="http://schemas.microsoft.com/office/powerpoint/2010/main" val="18132776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5" Type="http://schemas.openxmlformats.org/officeDocument/2006/relationships/image" Target="../media/image17.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0FC4-1A43-493E-A187-65060414F188}"/>
              </a:ext>
            </a:extLst>
          </p:cNvPr>
          <p:cNvSpPr>
            <a:spLocks noGrp="1"/>
          </p:cNvSpPr>
          <p:nvPr>
            <p:ph type="ctrTitle"/>
          </p:nvPr>
        </p:nvSpPr>
        <p:spPr/>
        <p:txBody>
          <a:bodyPr/>
          <a:lstStyle/>
          <a:p>
            <a:r>
              <a:rPr lang="en-US" dirty="0"/>
              <a:t>Wasp Production Project</a:t>
            </a:r>
          </a:p>
        </p:txBody>
      </p:sp>
      <p:sp>
        <p:nvSpPr>
          <p:cNvPr id="3" name="Subtitle 2">
            <a:extLst>
              <a:ext uri="{FF2B5EF4-FFF2-40B4-BE49-F238E27FC236}">
                <a16:creationId xmlns:a16="http://schemas.microsoft.com/office/drawing/2014/main" id="{EC8EC691-FA87-405A-B555-5BBB9E0511FF}"/>
              </a:ext>
            </a:extLst>
          </p:cNvPr>
          <p:cNvSpPr>
            <a:spLocks noGrp="1"/>
          </p:cNvSpPr>
          <p:nvPr>
            <p:ph type="subTitle" idx="1"/>
          </p:nvPr>
        </p:nvSpPr>
        <p:spPr/>
        <p:txBody>
          <a:bodyPr/>
          <a:lstStyle/>
          <a:p>
            <a:r>
              <a:rPr lang="en-US" b="1" dirty="0">
                <a:solidFill>
                  <a:schemeClr val="tx1"/>
                </a:solidFill>
              </a:rPr>
              <a:t>By: Daniel Han</a:t>
            </a:r>
          </a:p>
        </p:txBody>
      </p:sp>
    </p:spTree>
    <p:extLst>
      <p:ext uri="{BB962C8B-B14F-4D97-AF65-F5344CB8AC3E}">
        <p14:creationId xmlns:p14="http://schemas.microsoft.com/office/powerpoint/2010/main" val="3574933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1053483" y="0"/>
            <a:ext cx="10085033" cy="646331"/>
          </a:xfrm>
          <a:prstGeom prst="rect">
            <a:avLst/>
          </a:prstGeom>
          <a:noFill/>
        </p:spPr>
        <p:txBody>
          <a:bodyPr wrap="square" rtlCol="0">
            <a:spAutoFit/>
          </a:bodyPr>
          <a:lstStyle/>
          <a:p>
            <a:r>
              <a:rPr lang="en-US" sz="3600" b="1" dirty="0"/>
              <a:t>Data Analysis: One way ANOVA (Sex Ratio)</a:t>
            </a:r>
          </a:p>
        </p:txBody>
      </p:sp>
      <p:sp>
        <p:nvSpPr>
          <p:cNvPr id="11" name="TextBox 10">
            <a:extLst>
              <a:ext uri="{FF2B5EF4-FFF2-40B4-BE49-F238E27FC236}">
                <a16:creationId xmlns:a16="http://schemas.microsoft.com/office/drawing/2014/main" id="{557AB0C6-6B06-496F-B88D-41CF7ADEB287}"/>
              </a:ext>
            </a:extLst>
          </p:cNvPr>
          <p:cNvSpPr txBox="1"/>
          <p:nvPr/>
        </p:nvSpPr>
        <p:spPr>
          <a:xfrm>
            <a:off x="239697" y="798990"/>
            <a:ext cx="5166804" cy="2031325"/>
          </a:xfrm>
          <a:prstGeom prst="rect">
            <a:avLst/>
          </a:prstGeom>
          <a:noFill/>
        </p:spPr>
        <p:txBody>
          <a:bodyPr wrap="square" rtlCol="0">
            <a:spAutoFit/>
          </a:bodyPr>
          <a:lstStyle/>
          <a:p>
            <a:r>
              <a:rPr lang="en-US" sz="1800" dirty="0"/>
              <a:t>We have to check the assumptions of independence, normality and constant variance. In order to meet all the assumptions, I transformed the variable by finding </a:t>
            </a:r>
            <a:r>
              <a:rPr lang="el-GR" sz="1800" dirty="0"/>
              <a:t>λ</a:t>
            </a:r>
            <a:r>
              <a:rPr lang="en-US" sz="1800" dirty="0"/>
              <a:t> with </a:t>
            </a:r>
            <a:r>
              <a:rPr lang="en-US" sz="1800" dirty="0" err="1"/>
              <a:t>boxcox</a:t>
            </a:r>
            <a:r>
              <a:rPr lang="en-US" sz="1800" dirty="0"/>
              <a:t>. Then pugging in </a:t>
            </a:r>
            <a:r>
              <a:rPr lang="el-GR" sz="1800" dirty="0"/>
              <a:t>λ</a:t>
            </a:r>
            <a:r>
              <a:rPr lang="en-US" sz="1800" dirty="0"/>
              <a:t> into y^</a:t>
            </a:r>
            <a:r>
              <a:rPr lang="el-GR" sz="1800" dirty="0"/>
              <a:t>λ</a:t>
            </a:r>
            <a:r>
              <a:rPr lang="en-US" sz="1800" dirty="0"/>
              <a:t> to transform the data. In this case, </a:t>
            </a:r>
            <a:r>
              <a:rPr lang="el-GR" sz="1800" dirty="0"/>
              <a:t>λ</a:t>
            </a:r>
            <a:r>
              <a:rPr lang="en-US" sz="1800" dirty="0"/>
              <a:t> = 1.5.</a:t>
            </a:r>
          </a:p>
        </p:txBody>
      </p:sp>
      <p:pic>
        <p:nvPicPr>
          <p:cNvPr id="4" name="Picture 3">
            <a:extLst>
              <a:ext uri="{FF2B5EF4-FFF2-40B4-BE49-F238E27FC236}">
                <a16:creationId xmlns:a16="http://schemas.microsoft.com/office/drawing/2014/main" id="{5A49A2DA-FB6D-42DB-BE16-87FA9A3FD9B7}"/>
              </a:ext>
            </a:extLst>
          </p:cNvPr>
          <p:cNvPicPr>
            <a:picLocks noChangeAspect="1"/>
          </p:cNvPicPr>
          <p:nvPr/>
        </p:nvPicPr>
        <p:blipFill>
          <a:blip r:embed="rId2"/>
          <a:stretch>
            <a:fillRect/>
          </a:stretch>
        </p:blipFill>
        <p:spPr>
          <a:xfrm>
            <a:off x="6616942" y="798991"/>
            <a:ext cx="4400455" cy="2630010"/>
          </a:xfrm>
          <a:prstGeom prst="rect">
            <a:avLst/>
          </a:prstGeom>
        </p:spPr>
      </p:pic>
      <p:pic>
        <p:nvPicPr>
          <p:cNvPr id="7" name="Picture 6">
            <a:extLst>
              <a:ext uri="{FF2B5EF4-FFF2-40B4-BE49-F238E27FC236}">
                <a16:creationId xmlns:a16="http://schemas.microsoft.com/office/drawing/2014/main" id="{FA195868-9F9D-4D28-ACD3-FD10E3CAB838}"/>
              </a:ext>
            </a:extLst>
          </p:cNvPr>
          <p:cNvPicPr>
            <a:picLocks noChangeAspect="1"/>
          </p:cNvPicPr>
          <p:nvPr/>
        </p:nvPicPr>
        <p:blipFill>
          <a:blip r:embed="rId3"/>
          <a:stretch>
            <a:fillRect/>
          </a:stretch>
        </p:blipFill>
        <p:spPr>
          <a:xfrm>
            <a:off x="188084" y="3661332"/>
            <a:ext cx="3774119" cy="2397676"/>
          </a:xfrm>
          <a:prstGeom prst="rect">
            <a:avLst/>
          </a:prstGeom>
        </p:spPr>
      </p:pic>
      <p:pic>
        <p:nvPicPr>
          <p:cNvPr id="12" name="Picture 11">
            <a:extLst>
              <a:ext uri="{FF2B5EF4-FFF2-40B4-BE49-F238E27FC236}">
                <a16:creationId xmlns:a16="http://schemas.microsoft.com/office/drawing/2014/main" id="{B8A86284-2F06-4214-9241-9E0EDE324ECA}"/>
              </a:ext>
            </a:extLst>
          </p:cNvPr>
          <p:cNvPicPr>
            <a:picLocks noChangeAspect="1"/>
          </p:cNvPicPr>
          <p:nvPr/>
        </p:nvPicPr>
        <p:blipFill>
          <a:blip r:embed="rId4"/>
          <a:stretch>
            <a:fillRect/>
          </a:stretch>
        </p:blipFill>
        <p:spPr>
          <a:xfrm>
            <a:off x="4228789" y="3659491"/>
            <a:ext cx="3734420" cy="2399517"/>
          </a:xfrm>
          <a:prstGeom prst="rect">
            <a:avLst/>
          </a:prstGeom>
        </p:spPr>
      </p:pic>
      <p:pic>
        <p:nvPicPr>
          <p:cNvPr id="14" name="Picture 13">
            <a:extLst>
              <a:ext uri="{FF2B5EF4-FFF2-40B4-BE49-F238E27FC236}">
                <a16:creationId xmlns:a16="http://schemas.microsoft.com/office/drawing/2014/main" id="{9724BDB9-1486-418A-8354-C892EF5E834C}"/>
              </a:ext>
            </a:extLst>
          </p:cNvPr>
          <p:cNvPicPr>
            <a:picLocks noChangeAspect="1"/>
          </p:cNvPicPr>
          <p:nvPr/>
        </p:nvPicPr>
        <p:blipFill>
          <a:blip r:embed="rId5"/>
          <a:stretch>
            <a:fillRect/>
          </a:stretch>
        </p:blipFill>
        <p:spPr>
          <a:xfrm>
            <a:off x="8124698" y="3659491"/>
            <a:ext cx="3879218" cy="2399517"/>
          </a:xfrm>
          <a:prstGeom prst="rect">
            <a:avLst/>
          </a:prstGeom>
        </p:spPr>
      </p:pic>
    </p:spTree>
    <p:extLst>
      <p:ext uri="{BB962C8B-B14F-4D97-AF65-F5344CB8AC3E}">
        <p14:creationId xmlns:p14="http://schemas.microsoft.com/office/powerpoint/2010/main" val="3339682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1053483" y="0"/>
            <a:ext cx="10085033" cy="646331"/>
          </a:xfrm>
          <a:prstGeom prst="rect">
            <a:avLst/>
          </a:prstGeom>
          <a:noFill/>
        </p:spPr>
        <p:txBody>
          <a:bodyPr wrap="square" rtlCol="0">
            <a:spAutoFit/>
          </a:bodyPr>
          <a:lstStyle/>
          <a:p>
            <a:r>
              <a:rPr lang="en-US" sz="3600" b="1" dirty="0"/>
              <a:t>Data Analysis: One way ANOVA (Sex Ratio)</a:t>
            </a:r>
          </a:p>
        </p:txBody>
      </p:sp>
      <p:sp>
        <p:nvSpPr>
          <p:cNvPr id="4" name="TextBox 3">
            <a:extLst>
              <a:ext uri="{FF2B5EF4-FFF2-40B4-BE49-F238E27FC236}">
                <a16:creationId xmlns:a16="http://schemas.microsoft.com/office/drawing/2014/main" id="{A8194723-E4FF-44D6-8A5E-89174B0CC983}"/>
              </a:ext>
            </a:extLst>
          </p:cNvPr>
          <p:cNvSpPr txBox="1"/>
          <p:nvPr/>
        </p:nvSpPr>
        <p:spPr>
          <a:xfrm>
            <a:off x="6418555" y="2432482"/>
            <a:ext cx="3888420" cy="1477328"/>
          </a:xfrm>
          <a:prstGeom prst="rect">
            <a:avLst/>
          </a:prstGeom>
          <a:noFill/>
        </p:spPr>
        <p:txBody>
          <a:bodyPr wrap="square" rtlCol="0">
            <a:spAutoFit/>
          </a:bodyPr>
          <a:lstStyle/>
          <a:p>
            <a:r>
              <a:rPr lang="en-US"/>
              <a:t>Since the treatment effect is insignificant, we don't need to do a post hoc test and can conclude that that treatment is insignificant to sex ratio.</a:t>
            </a:r>
            <a:endParaRPr lang="en-US" dirty="0"/>
          </a:p>
        </p:txBody>
      </p:sp>
      <p:pic>
        <p:nvPicPr>
          <p:cNvPr id="6" name="Picture 5">
            <a:extLst>
              <a:ext uri="{FF2B5EF4-FFF2-40B4-BE49-F238E27FC236}">
                <a16:creationId xmlns:a16="http://schemas.microsoft.com/office/drawing/2014/main" id="{51AFCEA0-5A48-440A-8A62-D54A66656046}"/>
              </a:ext>
            </a:extLst>
          </p:cNvPr>
          <p:cNvPicPr>
            <a:picLocks noChangeAspect="1"/>
          </p:cNvPicPr>
          <p:nvPr/>
        </p:nvPicPr>
        <p:blipFill>
          <a:blip r:embed="rId2"/>
          <a:stretch>
            <a:fillRect/>
          </a:stretch>
        </p:blipFill>
        <p:spPr>
          <a:xfrm>
            <a:off x="804031" y="2673044"/>
            <a:ext cx="4418164" cy="1042355"/>
          </a:xfrm>
          <a:prstGeom prst="rect">
            <a:avLst/>
          </a:prstGeom>
        </p:spPr>
      </p:pic>
    </p:spTree>
    <p:extLst>
      <p:ext uri="{BB962C8B-B14F-4D97-AF65-F5344CB8AC3E}">
        <p14:creationId xmlns:p14="http://schemas.microsoft.com/office/powerpoint/2010/main" val="2733435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1100091" y="0"/>
            <a:ext cx="9991817" cy="646331"/>
          </a:xfrm>
          <a:prstGeom prst="rect">
            <a:avLst/>
          </a:prstGeom>
          <a:noFill/>
        </p:spPr>
        <p:txBody>
          <a:bodyPr wrap="square" rtlCol="0">
            <a:spAutoFit/>
          </a:bodyPr>
          <a:lstStyle/>
          <a:p>
            <a:r>
              <a:rPr lang="en-US" sz="3600" b="1" dirty="0"/>
              <a:t>Data Analysis: One way ANOVA (Longevity)</a:t>
            </a:r>
          </a:p>
        </p:txBody>
      </p:sp>
      <p:sp>
        <p:nvSpPr>
          <p:cNvPr id="12" name="TextBox 11">
            <a:extLst>
              <a:ext uri="{FF2B5EF4-FFF2-40B4-BE49-F238E27FC236}">
                <a16:creationId xmlns:a16="http://schemas.microsoft.com/office/drawing/2014/main" id="{2AB3E6F8-0ABF-452C-8872-E0FAE3A35228}"/>
              </a:ext>
            </a:extLst>
          </p:cNvPr>
          <p:cNvSpPr txBox="1"/>
          <p:nvPr/>
        </p:nvSpPr>
        <p:spPr>
          <a:xfrm>
            <a:off x="372863" y="1040414"/>
            <a:ext cx="6107836" cy="1200329"/>
          </a:xfrm>
          <a:prstGeom prst="rect">
            <a:avLst/>
          </a:prstGeom>
          <a:noFill/>
        </p:spPr>
        <p:txBody>
          <a:bodyPr wrap="square">
            <a:spAutoFit/>
          </a:bodyPr>
          <a:lstStyle/>
          <a:p>
            <a:r>
              <a:rPr lang="en-US" sz="1800" dirty="0"/>
              <a:t>We have to check the assumptions of independence, normality and constant variance. In order to meet all the assumptions, I did not need to transform the data for this variable.</a:t>
            </a:r>
          </a:p>
        </p:txBody>
      </p:sp>
      <p:pic>
        <p:nvPicPr>
          <p:cNvPr id="4" name="Picture 3">
            <a:extLst>
              <a:ext uri="{FF2B5EF4-FFF2-40B4-BE49-F238E27FC236}">
                <a16:creationId xmlns:a16="http://schemas.microsoft.com/office/drawing/2014/main" id="{21F19C7F-BE3E-4A1A-A8B4-104B1CA86555}"/>
              </a:ext>
            </a:extLst>
          </p:cNvPr>
          <p:cNvPicPr>
            <a:picLocks noChangeAspect="1"/>
          </p:cNvPicPr>
          <p:nvPr/>
        </p:nvPicPr>
        <p:blipFill>
          <a:blip r:embed="rId2"/>
          <a:stretch>
            <a:fillRect/>
          </a:stretch>
        </p:blipFill>
        <p:spPr>
          <a:xfrm>
            <a:off x="7030883" y="749891"/>
            <a:ext cx="4616619" cy="2679109"/>
          </a:xfrm>
          <a:prstGeom prst="rect">
            <a:avLst/>
          </a:prstGeom>
        </p:spPr>
      </p:pic>
      <p:pic>
        <p:nvPicPr>
          <p:cNvPr id="7" name="Picture 6">
            <a:extLst>
              <a:ext uri="{FF2B5EF4-FFF2-40B4-BE49-F238E27FC236}">
                <a16:creationId xmlns:a16="http://schemas.microsoft.com/office/drawing/2014/main" id="{65ADD521-DFBB-4268-8613-D00CC75725E2}"/>
              </a:ext>
            </a:extLst>
          </p:cNvPr>
          <p:cNvPicPr>
            <a:picLocks noChangeAspect="1"/>
          </p:cNvPicPr>
          <p:nvPr/>
        </p:nvPicPr>
        <p:blipFill>
          <a:blip r:embed="rId3"/>
          <a:stretch>
            <a:fillRect/>
          </a:stretch>
        </p:blipFill>
        <p:spPr>
          <a:xfrm>
            <a:off x="372863" y="3986071"/>
            <a:ext cx="3634880" cy="2273109"/>
          </a:xfrm>
          <a:prstGeom prst="rect">
            <a:avLst/>
          </a:prstGeom>
        </p:spPr>
      </p:pic>
      <p:pic>
        <p:nvPicPr>
          <p:cNvPr id="11" name="Picture 10">
            <a:extLst>
              <a:ext uri="{FF2B5EF4-FFF2-40B4-BE49-F238E27FC236}">
                <a16:creationId xmlns:a16="http://schemas.microsoft.com/office/drawing/2014/main" id="{9223DE5B-7550-471E-BA4B-1ADBE3D71A67}"/>
              </a:ext>
            </a:extLst>
          </p:cNvPr>
          <p:cNvPicPr>
            <a:picLocks noChangeAspect="1"/>
          </p:cNvPicPr>
          <p:nvPr/>
        </p:nvPicPr>
        <p:blipFill>
          <a:blip r:embed="rId4"/>
          <a:stretch>
            <a:fillRect/>
          </a:stretch>
        </p:blipFill>
        <p:spPr>
          <a:xfrm>
            <a:off x="4360087" y="3986072"/>
            <a:ext cx="3544777" cy="2273108"/>
          </a:xfrm>
          <a:prstGeom prst="rect">
            <a:avLst/>
          </a:prstGeom>
        </p:spPr>
      </p:pic>
      <p:pic>
        <p:nvPicPr>
          <p:cNvPr id="14" name="Picture 13">
            <a:extLst>
              <a:ext uri="{FF2B5EF4-FFF2-40B4-BE49-F238E27FC236}">
                <a16:creationId xmlns:a16="http://schemas.microsoft.com/office/drawing/2014/main" id="{9678AF04-0969-4DF8-9650-C29D83F434C4}"/>
              </a:ext>
            </a:extLst>
          </p:cNvPr>
          <p:cNvPicPr>
            <a:picLocks noChangeAspect="1"/>
          </p:cNvPicPr>
          <p:nvPr/>
        </p:nvPicPr>
        <p:blipFill>
          <a:blip r:embed="rId5"/>
          <a:stretch>
            <a:fillRect/>
          </a:stretch>
        </p:blipFill>
        <p:spPr>
          <a:xfrm>
            <a:off x="8257209" y="3986072"/>
            <a:ext cx="3621113" cy="2273108"/>
          </a:xfrm>
          <a:prstGeom prst="rect">
            <a:avLst/>
          </a:prstGeom>
        </p:spPr>
      </p:pic>
    </p:spTree>
    <p:extLst>
      <p:ext uri="{BB962C8B-B14F-4D97-AF65-F5344CB8AC3E}">
        <p14:creationId xmlns:p14="http://schemas.microsoft.com/office/powerpoint/2010/main" val="2135586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1575786" y="11748"/>
            <a:ext cx="9040427" cy="584775"/>
          </a:xfrm>
          <a:prstGeom prst="rect">
            <a:avLst/>
          </a:prstGeom>
          <a:noFill/>
        </p:spPr>
        <p:txBody>
          <a:bodyPr wrap="square" rtlCol="0">
            <a:spAutoFit/>
          </a:bodyPr>
          <a:lstStyle/>
          <a:p>
            <a:r>
              <a:rPr lang="en-US" sz="3200" b="1" dirty="0"/>
              <a:t>Data Analysis: One way ANOVA (Longevity)</a:t>
            </a:r>
          </a:p>
        </p:txBody>
      </p:sp>
      <p:sp>
        <p:nvSpPr>
          <p:cNvPr id="8" name="TextBox 7">
            <a:extLst>
              <a:ext uri="{FF2B5EF4-FFF2-40B4-BE49-F238E27FC236}">
                <a16:creationId xmlns:a16="http://schemas.microsoft.com/office/drawing/2014/main" id="{3DBD6BB3-450C-4C9C-A02E-B9C43DD5687B}"/>
              </a:ext>
            </a:extLst>
          </p:cNvPr>
          <p:cNvSpPr txBox="1"/>
          <p:nvPr/>
        </p:nvSpPr>
        <p:spPr>
          <a:xfrm>
            <a:off x="5743853" y="1579413"/>
            <a:ext cx="6107836" cy="1477328"/>
          </a:xfrm>
          <a:prstGeom prst="rect">
            <a:avLst/>
          </a:prstGeom>
          <a:noFill/>
        </p:spPr>
        <p:txBody>
          <a:bodyPr wrap="square">
            <a:spAutoFit/>
          </a:bodyPr>
          <a:lstStyle/>
          <a:p>
            <a:r>
              <a:rPr lang="en-US" dirty="0"/>
              <a:t>P- value &lt; 0.05, I can conclude that the treatment effect is significant total female offspring. I need to perform a post hoc test using Tukey adjustment to determine which mean differences are significant, and which are not.</a:t>
            </a:r>
          </a:p>
        </p:txBody>
      </p:sp>
      <p:sp>
        <p:nvSpPr>
          <p:cNvPr id="10" name="TextBox 9">
            <a:extLst>
              <a:ext uri="{FF2B5EF4-FFF2-40B4-BE49-F238E27FC236}">
                <a16:creationId xmlns:a16="http://schemas.microsoft.com/office/drawing/2014/main" id="{5B3A966B-2BFF-44C0-8F19-BE6227DFFAC2}"/>
              </a:ext>
            </a:extLst>
          </p:cNvPr>
          <p:cNvSpPr txBox="1"/>
          <p:nvPr/>
        </p:nvSpPr>
        <p:spPr>
          <a:xfrm>
            <a:off x="272248" y="4435583"/>
            <a:ext cx="6107836" cy="1477328"/>
          </a:xfrm>
          <a:prstGeom prst="rect">
            <a:avLst/>
          </a:prstGeom>
          <a:noFill/>
        </p:spPr>
        <p:txBody>
          <a:bodyPr wrap="square">
            <a:spAutoFit/>
          </a:bodyPr>
          <a:lstStyle/>
          <a:p>
            <a:r>
              <a:rPr lang="en-US" dirty="0"/>
              <a:t>Based on the Tukey , I can conclude that W-BW (Water only - Buckwheat) and W-V (Water only - Vetch) are significantly significant while BW - V (Buckwheat - Vetch) is insignificant when affecting longevity. </a:t>
            </a:r>
          </a:p>
        </p:txBody>
      </p:sp>
      <p:pic>
        <p:nvPicPr>
          <p:cNvPr id="12" name="Picture 11">
            <a:extLst>
              <a:ext uri="{FF2B5EF4-FFF2-40B4-BE49-F238E27FC236}">
                <a16:creationId xmlns:a16="http://schemas.microsoft.com/office/drawing/2014/main" id="{D5C0F1DD-0F18-4FBA-99E6-E117E2AD5AAC}"/>
              </a:ext>
            </a:extLst>
          </p:cNvPr>
          <p:cNvPicPr>
            <a:picLocks noChangeAspect="1"/>
          </p:cNvPicPr>
          <p:nvPr/>
        </p:nvPicPr>
        <p:blipFill>
          <a:blip r:embed="rId2"/>
          <a:stretch>
            <a:fillRect/>
          </a:stretch>
        </p:blipFill>
        <p:spPr>
          <a:xfrm>
            <a:off x="858221" y="2051377"/>
            <a:ext cx="4048125" cy="533400"/>
          </a:xfrm>
          <a:prstGeom prst="rect">
            <a:avLst/>
          </a:prstGeom>
        </p:spPr>
      </p:pic>
      <p:pic>
        <p:nvPicPr>
          <p:cNvPr id="14" name="Picture 13">
            <a:extLst>
              <a:ext uri="{FF2B5EF4-FFF2-40B4-BE49-F238E27FC236}">
                <a16:creationId xmlns:a16="http://schemas.microsoft.com/office/drawing/2014/main" id="{40A1A966-5306-40A2-AC5F-2BE969E31791}"/>
              </a:ext>
            </a:extLst>
          </p:cNvPr>
          <p:cNvPicPr>
            <a:picLocks noChangeAspect="1"/>
          </p:cNvPicPr>
          <p:nvPr/>
        </p:nvPicPr>
        <p:blipFill>
          <a:blip r:embed="rId3"/>
          <a:stretch>
            <a:fillRect/>
          </a:stretch>
        </p:blipFill>
        <p:spPr>
          <a:xfrm>
            <a:off x="6270039" y="3896973"/>
            <a:ext cx="5581650" cy="2295525"/>
          </a:xfrm>
          <a:prstGeom prst="rect">
            <a:avLst/>
          </a:prstGeom>
        </p:spPr>
      </p:pic>
    </p:spTree>
    <p:extLst>
      <p:ext uri="{BB962C8B-B14F-4D97-AF65-F5344CB8AC3E}">
        <p14:creationId xmlns:p14="http://schemas.microsoft.com/office/powerpoint/2010/main" val="3947199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392097" y="0"/>
            <a:ext cx="11407805" cy="584775"/>
          </a:xfrm>
          <a:prstGeom prst="rect">
            <a:avLst/>
          </a:prstGeom>
          <a:noFill/>
        </p:spPr>
        <p:txBody>
          <a:bodyPr wrap="square" rtlCol="0">
            <a:spAutoFit/>
          </a:bodyPr>
          <a:lstStyle/>
          <a:p>
            <a:r>
              <a:rPr lang="en-US" sz="3200" b="1" dirty="0"/>
              <a:t>Data Analysis: One way ANOVA (Total Female Offspring)</a:t>
            </a:r>
          </a:p>
        </p:txBody>
      </p:sp>
      <p:sp>
        <p:nvSpPr>
          <p:cNvPr id="10" name="TextBox 9">
            <a:extLst>
              <a:ext uri="{FF2B5EF4-FFF2-40B4-BE49-F238E27FC236}">
                <a16:creationId xmlns:a16="http://schemas.microsoft.com/office/drawing/2014/main" id="{44B26C3A-D198-47AF-88A4-0A4C57D6273B}"/>
              </a:ext>
            </a:extLst>
          </p:cNvPr>
          <p:cNvSpPr txBox="1"/>
          <p:nvPr/>
        </p:nvSpPr>
        <p:spPr>
          <a:xfrm>
            <a:off x="392097" y="1348421"/>
            <a:ext cx="6107836" cy="1477328"/>
          </a:xfrm>
          <a:prstGeom prst="rect">
            <a:avLst/>
          </a:prstGeom>
          <a:noFill/>
        </p:spPr>
        <p:txBody>
          <a:bodyPr wrap="square">
            <a:spAutoFit/>
          </a:bodyPr>
          <a:lstStyle/>
          <a:p>
            <a:r>
              <a:rPr lang="en-US" sz="1800" dirty="0"/>
              <a:t>We have to check the assumptions of independence, normality and constant variance. In order to meet all the assumptions, I transformed the data by  finding </a:t>
            </a:r>
            <a:r>
              <a:rPr lang="el-GR" sz="1800" dirty="0"/>
              <a:t>λ</a:t>
            </a:r>
            <a:r>
              <a:rPr lang="en-US" sz="1800" dirty="0"/>
              <a:t> with </a:t>
            </a:r>
            <a:r>
              <a:rPr lang="en-US" sz="1800" dirty="0" err="1"/>
              <a:t>boxcox</a:t>
            </a:r>
            <a:r>
              <a:rPr lang="en-US" sz="1800" dirty="0"/>
              <a:t>. Then pugging in </a:t>
            </a:r>
            <a:r>
              <a:rPr lang="el-GR" sz="1800" dirty="0"/>
              <a:t>λ</a:t>
            </a:r>
            <a:r>
              <a:rPr lang="en-US" sz="1800" dirty="0"/>
              <a:t> into y^</a:t>
            </a:r>
            <a:r>
              <a:rPr lang="el-GR" sz="1800" dirty="0"/>
              <a:t>λ</a:t>
            </a:r>
            <a:r>
              <a:rPr lang="en-US" sz="1800" dirty="0"/>
              <a:t> to transform the data. In this case, </a:t>
            </a:r>
            <a:r>
              <a:rPr lang="el-GR" sz="1800" dirty="0"/>
              <a:t>λ</a:t>
            </a:r>
            <a:r>
              <a:rPr lang="en-US" sz="1800" dirty="0"/>
              <a:t> = 0.5</a:t>
            </a:r>
          </a:p>
        </p:txBody>
      </p:sp>
      <p:pic>
        <p:nvPicPr>
          <p:cNvPr id="4" name="Picture 3">
            <a:extLst>
              <a:ext uri="{FF2B5EF4-FFF2-40B4-BE49-F238E27FC236}">
                <a16:creationId xmlns:a16="http://schemas.microsoft.com/office/drawing/2014/main" id="{6FD70F5B-92CB-4DB1-AEEC-CCE30DB31921}"/>
              </a:ext>
            </a:extLst>
          </p:cNvPr>
          <p:cNvPicPr>
            <a:picLocks noChangeAspect="1"/>
          </p:cNvPicPr>
          <p:nvPr/>
        </p:nvPicPr>
        <p:blipFill>
          <a:blip r:embed="rId2"/>
          <a:stretch>
            <a:fillRect/>
          </a:stretch>
        </p:blipFill>
        <p:spPr>
          <a:xfrm>
            <a:off x="6701763" y="949911"/>
            <a:ext cx="4627878" cy="2731316"/>
          </a:xfrm>
          <a:prstGeom prst="rect">
            <a:avLst/>
          </a:prstGeom>
        </p:spPr>
      </p:pic>
      <p:pic>
        <p:nvPicPr>
          <p:cNvPr id="9" name="Picture 8">
            <a:extLst>
              <a:ext uri="{FF2B5EF4-FFF2-40B4-BE49-F238E27FC236}">
                <a16:creationId xmlns:a16="http://schemas.microsoft.com/office/drawing/2014/main" id="{FC88962B-4712-480A-9FB8-F5EA19A683BD}"/>
              </a:ext>
            </a:extLst>
          </p:cNvPr>
          <p:cNvPicPr>
            <a:picLocks noChangeAspect="1"/>
          </p:cNvPicPr>
          <p:nvPr/>
        </p:nvPicPr>
        <p:blipFill>
          <a:blip r:embed="rId3"/>
          <a:stretch>
            <a:fillRect/>
          </a:stretch>
        </p:blipFill>
        <p:spPr>
          <a:xfrm>
            <a:off x="258930" y="4087824"/>
            <a:ext cx="3690933" cy="2288165"/>
          </a:xfrm>
          <a:prstGeom prst="rect">
            <a:avLst/>
          </a:prstGeom>
        </p:spPr>
      </p:pic>
      <p:pic>
        <p:nvPicPr>
          <p:cNvPr id="12" name="Picture 11">
            <a:extLst>
              <a:ext uri="{FF2B5EF4-FFF2-40B4-BE49-F238E27FC236}">
                <a16:creationId xmlns:a16="http://schemas.microsoft.com/office/drawing/2014/main" id="{7A33C282-5111-473B-B2A3-65F707506B4C}"/>
              </a:ext>
            </a:extLst>
          </p:cNvPr>
          <p:cNvPicPr>
            <a:picLocks noChangeAspect="1"/>
          </p:cNvPicPr>
          <p:nvPr/>
        </p:nvPicPr>
        <p:blipFill>
          <a:blip r:embed="rId4"/>
          <a:stretch>
            <a:fillRect/>
          </a:stretch>
        </p:blipFill>
        <p:spPr>
          <a:xfrm>
            <a:off x="4238898" y="4087825"/>
            <a:ext cx="3714202" cy="2288165"/>
          </a:xfrm>
          <a:prstGeom prst="rect">
            <a:avLst/>
          </a:prstGeom>
        </p:spPr>
      </p:pic>
      <p:pic>
        <p:nvPicPr>
          <p:cNvPr id="14" name="Picture 13">
            <a:extLst>
              <a:ext uri="{FF2B5EF4-FFF2-40B4-BE49-F238E27FC236}">
                <a16:creationId xmlns:a16="http://schemas.microsoft.com/office/drawing/2014/main" id="{03A43124-D6B8-48D4-8DAD-43CDDF873A5A}"/>
              </a:ext>
            </a:extLst>
          </p:cNvPr>
          <p:cNvPicPr>
            <a:picLocks noChangeAspect="1"/>
          </p:cNvPicPr>
          <p:nvPr/>
        </p:nvPicPr>
        <p:blipFill>
          <a:blip r:embed="rId5"/>
          <a:stretch>
            <a:fillRect/>
          </a:stretch>
        </p:blipFill>
        <p:spPr>
          <a:xfrm>
            <a:off x="8242135" y="4087825"/>
            <a:ext cx="3690933" cy="2309563"/>
          </a:xfrm>
          <a:prstGeom prst="rect">
            <a:avLst/>
          </a:prstGeom>
        </p:spPr>
      </p:pic>
    </p:spTree>
    <p:extLst>
      <p:ext uri="{BB962C8B-B14F-4D97-AF65-F5344CB8AC3E}">
        <p14:creationId xmlns:p14="http://schemas.microsoft.com/office/powerpoint/2010/main" val="275784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374342" y="0"/>
            <a:ext cx="11443316" cy="584775"/>
          </a:xfrm>
          <a:prstGeom prst="rect">
            <a:avLst/>
          </a:prstGeom>
          <a:noFill/>
        </p:spPr>
        <p:txBody>
          <a:bodyPr wrap="square" rtlCol="0">
            <a:spAutoFit/>
          </a:bodyPr>
          <a:lstStyle/>
          <a:p>
            <a:r>
              <a:rPr lang="en-US" sz="3200" b="1" dirty="0"/>
              <a:t>Data Analysis: One way ANOVA (Total Female Offspring)</a:t>
            </a:r>
          </a:p>
        </p:txBody>
      </p:sp>
      <p:sp>
        <p:nvSpPr>
          <p:cNvPr id="6" name="TextBox 5">
            <a:extLst>
              <a:ext uri="{FF2B5EF4-FFF2-40B4-BE49-F238E27FC236}">
                <a16:creationId xmlns:a16="http://schemas.microsoft.com/office/drawing/2014/main" id="{A9B2720C-CFAE-4789-BB1D-E9B3292772C4}"/>
              </a:ext>
            </a:extLst>
          </p:cNvPr>
          <p:cNvSpPr txBox="1"/>
          <p:nvPr/>
        </p:nvSpPr>
        <p:spPr>
          <a:xfrm>
            <a:off x="4811698" y="2828835"/>
            <a:ext cx="6107836" cy="1200329"/>
          </a:xfrm>
          <a:prstGeom prst="rect">
            <a:avLst/>
          </a:prstGeom>
          <a:noFill/>
        </p:spPr>
        <p:txBody>
          <a:bodyPr wrap="square">
            <a:spAutoFit/>
          </a:bodyPr>
          <a:lstStyle/>
          <a:p>
            <a:r>
              <a:rPr lang="en-US" dirty="0"/>
              <a:t>Since the treatment effect is insignificant, we don't need to do a post hoc test and can conclude that that  treatment is insignificant to total female offspring.</a:t>
            </a:r>
          </a:p>
        </p:txBody>
      </p:sp>
      <p:pic>
        <p:nvPicPr>
          <p:cNvPr id="4" name="Picture 3">
            <a:extLst>
              <a:ext uri="{FF2B5EF4-FFF2-40B4-BE49-F238E27FC236}">
                <a16:creationId xmlns:a16="http://schemas.microsoft.com/office/drawing/2014/main" id="{28902296-D318-45BD-964E-999B920AB9D4}"/>
              </a:ext>
            </a:extLst>
          </p:cNvPr>
          <p:cNvPicPr>
            <a:picLocks noChangeAspect="1"/>
          </p:cNvPicPr>
          <p:nvPr/>
        </p:nvPicPr>
        <p:blipFill>
          <a:blip r:embed="rId2"/>
          <a:stretch>
            <a:fillRect/>
          </a:stretch>
        </p:blipFill>
        <p:spPr>
          <a:xfrm>
            <a:off x="674333" y="3038474"/>
            <a:ext cx="3581400" cy="781050"/>
          </a:xfrm>
          <a:prstGeom prst="rect">
            <a:avLst/>
          </a:prstGeom>
        </p:spPr>
      </p:pic>
    </p:spTree>
    <p:extLst>
      <p:ext uri="{BB962C8B-B14F-4D97-AF65-F5344CB8AC3E}">
        <p14:creationId xmlns:p14="http://schemas.microsoft.com/office/powerpoint/2010/main" val="3452053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1" y="0"/>
            <a:ext cx="12191999" cy="646331"/>
          </a:xfrm>
          <a:prstGeom prst="rect">
            <a:avLst/>
          </a:prstGeom>
          <a:noFill/>
        </p:spPr>
        <p:txBody>
          <a:bodyPr wrap="square" rtlCol="0">
            <a:spAutoFit/>
          </a:bodyPr>
          <a:lstStyle/>
          <a:p>
            <a:r>
              <a:rPr lang="en-US" sz="3600" b="1" dirty="0"/>
              <a:t>Data Analysis: One way ANOVA (Total Male Offspring)</a:t>
            </a:r>
          </a:p>
        </p:txBody>
      </p:sp>
      <p:sp>
        <p:nvSpPr>
          <p:cNvPr id="10" name="TextBox 9">
            <a:extLst>
              <a:ext uri="{FF2B5EF4-FFF2-40B4-BE49-F238E27FC236}">
                <a16:creationId xmlns:a16="http://schemas.microsoft.com/office/drawing/2014/main" id="{6E9482D0-1967-4EF9-89E1-1AEE3DF2836F}"/>
              </a:ext>
            </a:extLst>
          </p:cNvPr>
          <p:cNvSpPr txBox="1"/>
          <p:nvPr/>
        </p:nvSpPr>
        <p:spPr>
          <a:xfrm>
            <a:off x="204187" y="1187790"/>
            <a:ext cx="6258756" cy="1477328"/>
          </a:xfrm>
          <a:prstGeom prst="rect">
            <a:avLst/>
          </a:prstGeom>
          <a:noFill/>
        </p:spPr>
        <p:txBody>
          <a:bodyPr wrap="square">
            <a:spAutoFit/>
          </a:bodyPr>
          <a:lstStyle/>
          <a:p>
            <a:r>
              <a:rPr lang="en-US" sz="1800" dirty="0"/>
              <a:t>We have to check the assumptions of independence, normality and constant variance. In order to meet all the assumptions, I transformed the data by finding </a:t>
            </a:r>
            <a:r>
              <a:rPr lang="el-GR" sz="1800" dirty="0"/>
              <a:t>λ</a:t>
            </a:r>
            <a:r>
              <a:rPr lang="en-US" sz="1800" dirty="0"/>
              <a:t> with </a:t>
            </a:r>
            <a:r>
              <a:rPr lang="en-US" sz="1800" dirty="0" err="1"/>
              <a:t>boxcox</a:t>
            </a:r>
            <a:r>
              <a:rPr lang="en-US" sz="1800" dirty="0"/>
              <a:t>. I ended up doing a log transformation for the data in order to meet the assumptions.</a:t>
            </a:r>
          </a:p>
        </p:txBody>
      </p:sp>
      <p:pic>
        <p:nvPicPr>
          <p:cNvPr id="4" name="Picture 3">
            <a:extLst>
              <a:ext uri="{FF2B5EF4-FFF2-40B4-BE49-F238E27FC236}">
                <a16:creationId xmlns:a16="http://schemas.microsoft.com/office/drawing/2014/main" id="{7A3F07B6-23D9-41FC-A91A-3C3869E637CE}"/>
              </a:ext>
            </a:extLst>
          </p:cNvPr>
          <p:cNvPicPr>
            <a:picLocks noChangeAspect="1"/>
          </p:cNvPicPr>
          <p:nvPr/>
        </p:nvPicPr>
        <p:blipFill>
          <a:blip r:embed="rId2"/>
          <a:stretch>
            <a:fillRect/>
          </a:stretch>
        </p:blipFill>
        <p:spPr>
          <a:xfrm>
            <a:off x="7012250" y="1189607"/>
            <a:ext cx="4395556" cy="2520981"/>
          </a:xfrm>
          <a:prstGeom prst="rect">
            <a:avLst/>
          </a:prstGeom>
        </p:spPr>
      </p:pic>
      <p:pic>
        <p:nvPicPr>
          <p:cNvPr id="16" name="Picture 15">
            <a:extLst>
              <a:ext uri="{FF2B5EF4-FFF2-40B4-BE49-F238E27FC236}">
                <a16:creationId xmlns:a16="http://schemas.microsoft.com/office/drawing/2014/main" id="{35DDE5BF-C2FD-4A33-AC21-6FFE8BFE9F7A}"/>
              </a:ext>
            </a:extLst>
          </p:cNvPr>
          <p:cNvPicPr>
            <a:picLocks noChangeAspect="1"/>
          </p:cNvPicPr>
          <p:nvPr/>
        </p:nvPicPr>
        <p:blipFill>
          <a:blip r:embed="rId3"/>
          <a:stretch>
            <a:fillRect/>
          </a:stretch>
        </p:blipFill>
        <p:spPr>
          <a:xfrm>
            <a:off x="8243428" y="3932806"/>
            <a:ext cx="3886554" cy="2443137"/>
          </a:xfrm>
          <a:prstGeom prst="rect">
            <a:avLst/>
          </a:prstGeom>
        </p:spPr>
      </p:pic>
      <p:pic>
        <p:nvPicPr>
          <p:cNvPr id="18" name="Picture 17">
            <a:extLst>
              <a:ext uri="{FF2B5EF4-FFF2-40B4-BE49-F238E27FC236}">
                <a16:creationId xmlns:a16="http://schemas.microsoft.com/office/drawing/2014/main" id="{757563E9-E884-49DD-910D-F0BDB62AD736}"/>
              </a:ext>
            </a:extLst>
          </p:cNvPr>
          <p:cNvPicPr>
            <a:picLocks noChangeAspect="1"/>
          </p:cNvPicPr>
          <p:nvPr/>
        </p:nvPicPr>
        <p:blipFill>
          <a:blip r:embed="rId4"/>
          <a:stretch>
            <a:fillRect/>
          </a:stretch>
        </p:blipFill>
        <p:spPr>
          <a:xfrm>
            <a:off x="4233683" y="3932806"/>
            <a:ext cx="3888847" cy="2443137"/>
          </a:xfrm>
          <a:prstGeom prst="rect">
            <a:avLst/>
          </a:prstGeom>
        </p:spPr>
      </p:pic>
      <p:pic>
        <p:nvPicPr>
          <p:cNvPr id="20" name="Picture 19">
            <a:extLst>
              <a:ext uri="{FF2B5EF4-FFF2-40B4-BE49-F238E27FC236}">
                <a16:creationId xmlns:a16="http://schemas.microsoft.com/office/drawing/2014/main" id="{0657F87C-E739-42E7-B4FE-CE678C8B62D6}"/>
              </a:ext>
            </a:extLst>
          </p:cNvPr>
          <p:cNvPicPr>
            <a:picLocks noChangeAspect="1"/>
          </p:cNvPicPr>
          <p:nvPr/>
        </p:nvPicPr>
        <p:blipFill>
          <a:blip r:embed="rId5"/>
          <a:stretch>
            <a:fillRect/>
          </a:stretch>
        </p:blipFill>
        <p:spPr>
          <a:xfrm>
            <a:off x="122467" y="3932806"/>
            <a:ext cx="4050767" cy="2443137"/>
          </a:xfrm>
          <a:prstGeom prst="rect">
            <a:avLst/>
          </a:prstGeom>
        </p:spPr>
      </p:pic>
    </p:spTree>
    <p:extLst>
      <p:ext uri="{BB962C8B-B14F-4D97-AF65-F5344CB8AC3E}">
        <p14:creationId xmlns:p14="http://schemas.microsoft.com/office/powerpoint/2010/main" val="1717143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1" y="0"/>
            <a:ext cx="12191999" cy="646331"/>
          </a:xfrm>
          <a:prstGeom prst="rect">
            <a:avLst/>
          </a:prstGeom>
          <a:noFill/>
        </p:spPr>
        <p:txBody>
          <a:bodyPr wrap="square" rtlCol="0">
            <a:spAutoFit/>
          </a:bodyPr>
          <a:lstStyle/>
          <a:p>
            <a:r>
              <a:rPr lang="en-US" sz="3600" b="1" dirty="0"/>
              <a:t>Data Analysis: One way ANOVA (Total Male Offspring)</a:t>
            </a:r>
          </a:p>
        </p:txBody>
      </p:sp>
      <p:sp>
        <p:nvSpPr>
          <p:cNvPr id="8" name="TextBox 7">
            <a:extLst>
              <a:ext uri="{FF2B5EF4-FFF2-40B4-BE49-F238E27FC236}">
                <a16:creationId xmlns:a16="http://schemas.microsoft.com/office/drawing/2014/main" id="{D358EC57-B0DA-49CE-A7F5-275410BFFC67}"/>
              </a:ext>
            </a:extLst>
          </p:cNvPr>
          <p:cNvSpPr txBox="1"/>
          <p:nvPr/>
        </p:nvSpPr>
        <p:spPr>
          <a:xfrm>
            <a:off x="5529309" y="1587285"/>
            <a:ext cx="6258756" cy="1477328"/>
          </a:xfrm>
          <a:prstGeom prst="rect">
            <a:avLst/>
          </a:prstGeom>
          <a:noFill/>
        </p:spPr>
        <p:txBody>
          <a:bodyPr wrap="square">
            <a:spAutoFit/>
          </a:bodyPr>
          <a:lstStyle/>
          <a:p>
            <a:r>
              <a:rPr lang="en-US" dirty="0"/>
              <a:t>P- value &lt; 0.05, I can conclude that the treatment effect is significant total offspring. I need to perform a post hoc test using Tukey adjustment to determine which mean differences are significant, and which are not.</a:t>
            </a:r>
          </a:p>
        </p:txBody>
      </p:sp>
      <p:sp>
        <p:nvSpPr>
          <p:cNvPr id="10" name="TextBox 9">
            <a:extLst>
              <a:ext uri="{FF2B5EF4-FFF2-40B4-BE49-F238E27FC236}">
                <a16:creationId xmlns:a16="http://schemas.microsoft.com/office/drawing/2014/main" id="{28B24325-B6F2-4711-BA37-CFFA16EBADE6}"/>
              </a:ext>
            </a:extLst>
          </p:cNvPr>
          <p:cNvSpPr txBox="1"/>
          <p:nvPr/>
        </p:nvSpPr>
        <p:spPr>
          <a:xfrm>
            <a:off x="0" y="4670550"/>
            <a:ext cx="6258756" cy="1200329"/>
          </a:xfrm>
          <a:prstGeom prst="rect">
            <a:avLst/>
          </a:prstGeom>
          <a:noFill/>
        </p:spPr>
        <p:txBody>
          <a:bodyPr wrap="square">
            <a:spAutoFit/>
          </a:bodyPr>
          <a:lstStyle/>
          <a:p>
            <a:r>
              <a:rPr lang="en-US" dirty="0"/>
              <a:t>Based on the Tukey test, I can conclude that W-BW (Water only - Buckwheat) is significant while BW - V (Buckwheat - Vetch) and W-V (Water only - Vetch) are insignificant when affecting total male offspring.</a:t>
            </a:r>
          </a:p>
        </p:txBody>
      </p:sp>
      <p:pic>
        <p:nvPicPr>
          <p:cNvPr id="12" name="Picture 11">
            <a:extLst>
              <a:ext uri="{FF2B5EF4-FFF2-40B4-BE49-F238E27FC236}">
                <a16:creationId xmlns:a16="http://schemas.microsoft.com/office/drawing/2014/main" id="{F2FC8A8D-A12C-4DD1-8A16-81EA695CBA27}"/>
              </a:ext>
            </a:extLst>
          </p:cNvPr>
          <p:cNvPicPr>
            <a:picLocks noChangeAspect="1"/>
          </p:cNvPicPr>
          <p:nvPr/>
        </p:nvPicPr>
        <p:blipFill>
          <a:blip r:embed="rId2"/>
          <a:stretch>
            <a:fillRect/>
          </a:stretch>
        </p:blipFill>
        <p:spPr>
          <a:xfrm>
            <a:off x="795614" y="2064011"/>
            <a:ext cx="3800475" cy="523875"/>
          </a:xfrm>
          <a:prstGeom prst="rect">
            <a:avLst/>
          </a:prstGeom>
        </p:spPr>
      </p:pic>
      <p:pic>
        <p:nvPicPr>
          <p:cNvPr id="14" name="Picture 13">
            <a:extLst>
              <a:ext uri="{FF2B5EF4-FFF2-40B4-BE49-F238E27FC236}">
                <a16:creationId xmlns:a16="http://schemas.microsoft.com/office/drawing/2014/main" id="{C0896C67-B43E-4FC4-8F59-0AC4BC279CA8}"/>
              </a:ext>
            </a:extLst>
          </p:cNvPr>
          <p:cNvPicPr>
            <a:picLocks noChangeAspect="1"/>
          </p:cNvPicPr>
          <p:nvPr/>
        </p:nvPicPr>
        <p:blipFill>
          <a:blip r:embed="rId3"/>
          <a:stretch>
            <a:fillRect/>
          </a:stretch>
        </p:blipFill>
        <p:spPr>
          <a:xfrm>
            <a:off x="6348042" y="3954924"/>
            <a:ext cx="5514975" cy="2486025"/>
          </a:xfrm>
          <a:prstGeom prst="rect">
            <a:avLst/>
          </a:prstGeom>
        </p:spPr>
      </p:pic>
    </p:spTree>
    <p:extLst>
      <p:ext uri="{BB962C8B-B14F-4D97-AF65-F5344CB8AC3E}">
        <p14:creationId xmlns:p14="http://schemas.microsoft.com/office/powerpoint/2010/main" val="1218570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520822" y="0"/>
            <a:ext cx="11150354" cy="646331"/>
          </a:xfrm>
          <a:prstGeom prst="rect">
            <a:avLst/>
          </a:prstGeom>
          <a:noFill/>
        </p:spPr>
        <p:txBody>
          <a:bodyPr wrap="square" rtlCol="0">
            <a:spAutoFit/>
          </a:bodyPr>
          <a:lstStyle/>
          <a:p>
            <a:r>
              <a:rPr lang="en-US" sz="3600" b="1" dirty="0"/>
              <a:t>Data Analysis: One way ANOVA (Total Offspring)</a:t>
            </a:r>
          </a:p>
        </p:txBody>
      </p:sp>
      <p:sp>
        <p:nvSpPr>
          <p:cNvPr id="9" name="TextBox 8">
            <a:extLst>
              <a:ext uri="{FF2B5EF4-FFF2-40B4-BE49-F238E27FC236}">
                <a16:creationId xmlns:a16="http://schemas.microsoft.com/office/drawing/2014/main" id="{F90144A2-D9D5-4C59-93EE-B72BF09E4E59}"/>
              </a:ext>
            </a:extLst>
          </p:cNvPr>
          <p:cNvSpPr txBox="1"/>
          <p:nvPr/>
        </p:nvSpPr>
        <p:spPr>
          <a:xfrm>
            <a:off x="106533" y="916402"/>
            <a:ext cx="7199790" cy="2308324"/>
          </a:xfrm>
          <a:prstGeom prst="rect">
            <a:avLst/>
          </a:prstGeom>
          <a:noFill/>
        </p:spPr>
        <p:txBody>
          <a:bodyPr wrap="square" rtlCol="0">
            <a:spAutoFit/>
          </a:bodyPr>
          <a:lstStyle/>
          <a:p>
            <a:r>
              <a:rPr lang="en-US" sz="2400" dirty="0"/>
              <a:t>We have to check the assumptions of independence, normality and constant variance. In order to meet all the assumptions, I transformed the variable with </a:t>
            </a:r>
            <a:r>
              <a:rPr lang="en-US" sz="2400" dirty="0" err="1"/>
              <a:t>boxcox</a:t>
            </a:r>
            <a:r>
              <a:rPr lang="en-US" sz="2400" dirty="0"/>
              <a:t>. I used log to transform the variable in order to meet the assumptions.</a:t>
            </a:r>
          </a:p>
        </p:txBody>
      </p:sp>
      <p:pic>
        <p:nvPicPr>
          <p:cNvPr id="4" name="Picture 3">
            <a:extLst>
              <a:ext uri="{FF2B5EF4-FFF2-40B4-BE49-F238E27FC236}">
                <a16:creationId xmlns:a16="http://schemas.microsoft.com/office/drawing/2014/main" id="{A271C8AA-DCF8-464A-BEEC-82B3C24D7DB3}"/>
              </a:ext>
            </a:extLst>
          </p:cNvPr>
          <p:cNvPicPr>
            <a:picLocks noChangeAspect="1"/>
          </p:cNvPicPr>
          <p:nvPr/>
        </p:nvPicPr>
        <p:blipFill>
          <a:blip r:embed="rId2"/>
          <a:stretch>
            <a:fillRect/>
          </a:stretch>
        </p:blipFill>
        <p:spPr>
          <a:xfrm>
            <a:off x="7196577" y="852257"/>
            <a:ext cx="4888890" cy="2950438"/>
          </a:xfrm>
          <a:prstGeom prst="rect">
            <a:avLst/>
          </a:prstGeom>
        </p:spPr>
      </p:pic>
      <p:pic>
        <p:nvPicPr>
          <p:cNvPr id="10" name="Picture 9">
            <a:extLst>
              <a:ext uri="{FF2B5EF4-FFF2-40B4-BE49-F238E27FC236}">
                <a16:creationId xmlns:a16="http://schemas.microsoft.com/office/drawing/2014/main" id="{FF5B7A05-685E-49ED-9A0E-6C8CD6C3A909}"/>
              </a:ext>
            </a:extLst>
          </p:cNvPr>
          <p:cNvPicPr>
            <a:picLocks noChangeAspect="1"/>
          </p:cNvPicPr>
          <p:nvPr/>
        </p:nvPicPr>
        <p:blipFill>
          <a:blip r:embed="rId3"/>
          <a:stretch>
            <a:fillRect/>
          </a:stretch>
        </p:blipFill>
        <p:spPr>
          <a:xfrm>
            <a:off x="8232533" y="4105307"/>
            <a:ext cx="3731879" cy="2382620"/>
          </a:xfrm>
          <a:prstGeom prst="rect">
            <a:avLst/>
          </a:prstGeom>
        </p:spPr>
      </p:pic>
      <p:pic>
        <p:nvPicPr>
          <p:cNvPr id="12" name="Picture 11">
            <a:extLst>
              <a:ext uri="{FF2B5EF4-FFF2-40B4-BE49-F238E27FC236}">
                <a16:creationId xmlns:a16="http://schemas.microsoft.com/office/drawing/2014/main" id="{DD0FFC92-7D87-4878-9BFA-B232643FB5A0}"/>
              </a:ext>
            </a:extLst>
          </p:cNvPr>
          <p:cNvPicPr>
            <a:picLocks noChangeAspect="1"/>
          </p:cNvPicPr>
          <p:nvPr/>
        </p:nvPicPr>
        <p:blipFill>
          <a:blip r:embed="rId4"/>
          <a:stretch>
            <a:fillRect/>
          </a:stretch>
        </p:blipFill>
        <p:spPr>
          <a:xfrm>
            <a:off x="4296643" y="4105307"/>
            <a:ext cx="3667628" cy="2382620"/>
          </a:xfrm>
          <a:prstGeom prst="rect">
            <a:avLst/>
          </a:prstGeom>
        </p:spPr>
      </p:pic>
      <p:pic>
        <p:nvPicPr>
          <p:cNvPr id="14" name="Picture 13">
            <a:extLst>
              <a:ext uri="{FF2B5EF4-FFF2-40B4-BE49-F238E27FC236}">
                <a16:creationId xmlns:a16="http://schemas.microsoft.com/office/drawing/2014/main" id="{C44D9B6F-708E-4A94-998C-B3846C78D4FB}"/>
              </a:ext>
            </a:extLst>
          </p:cNvPr>
          <p:cNvPicPr>
            <a:picLocks noChangeAspect="1"/>
          </p:cNvPicPr>
          <p:nvPr/>
        </p:nvPicPr>
        <p:blipFill>
          <a:blip r:embed="rId5"/>
          <a:stretch>
            <a:fillRect/>
          </a:stretch>
        </p:blipFill>
        <p:spPr>
          <a:xfrm>
            <a:off x="360753" y="4105307"/>
            <a:ext cx="3667629" cy="2350079"/>
          </a:xfrm>
          <a:prstGeom prst="rect">
            <a:avLst/>
          </a:prstGeom>
        </p:spPr>
      </p:pic>
    </p:spTree>
    <p:extLst>
      <p:ext uri="{BB962C8B-B14F-4D97-AF65-F5344CB8AC3E}">
        <p14:creationId xmlns:p14="http://schemas.microsoft.com/office/powerpoint/2010/main" val="3874530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602248" y="0"/>
            <a:ext cx="10987504" cy="646331"/>
          </a:xfrm>
          <a:prstGeom prst="rect">
            <a:avLst/>
          </a:prstGeom>
          <a:noFill/>
        </p:spPr>
        <p:txBody>
          <a:bodyPr wrap="square" rtlCol="0">
            <a:spAutoFit/>
          </a:bodyPr>
          <a:lstStyle/>
          <a:p>
            <a:r>
              <a:rPr lang="en-US" sz="3600" b="1" dirty="0"/>
              <a:t>Data Analysis: One way ANOVA (Total Offspring)</a:t>
            </a:r>
          </a:p>
        </p:txBody>
      </p:sp>
      <p:sp>
        <p:nvSpPr>
          <p:cNvPr id="9" name="TextBox 8">
            <a:extLst>
              <a:ext uri="{FF2B5EF4-FFF2-40B4-BE49-F238E27FC236}">
                <a16:creationId xmlns:a16="http://schemas.microsoft.com/office/drawing/2014/main" id="{37087F7B-9111-4EC9-BB25-A446FB1ABBED}"/>
              </a:ext>
            </a:extLst>
          </p:cNvPr>
          <p:cNvSpPr txBox="1"/>
          <p:nvPr/>
        </p:nvSpPr>
        <p:spPr>
          <a:xfrm>
            <a:off x="5805996" y="1616706"/>
            <a:ext cx="4962525" cy="1754326"/>
          </a:xfrm>
          <a:prstGeom prst="rect">
            <a:avLst/>
          </a:prstGeom>
          <a:noFill/>
        </p:spPr>
        <p:txBody>
          <a:bodyPr wrap="square" rtlCol="0">
            <a:spAutoFit/>
          </a:bodyPr>
          <a:lstStyle/>
          <a:p>
            <a:r>
              <a:rPr lang="en-US" dirty="0"/>
              <a:t>P- value &lt; 0.05, I can conclude that the treatment effect is significant total offspring. I need to perform a post hoc test using Tukey adjustment to determine which mean differences are significant, and which are not.</a:t>
            </a:r>
          </a:p>
        </p:txBody>
      </p:sp>
      <p:sp>
        <p:nvSpPr>
          <p:cNvPr id="10" name="TextBox 9">
            <a:extLst>
              <a:ext uri="{FF2B5EF4-FFF2-40B4-BE49-F238E27FC236}">
                <a16:creationId xmlns:a16="http://schemas.microsoft.com/office/drawing/2014/main" id="{39023302-7FB5-4515-9875-68E3DD9F03E4}"/>
              </a:ext>
            </a:extLst>
          </p:cNvPr>
          <p:cNvSpPr txBox="1"/>
          <p:nvPr/>
        </p:nvSpPr>
        <p:spPr>
          <a:xfrm>
            <a:off x="602247" y="4607511"/>
            <a:ext cx="5123849" cy="1477328"/>
          </a:xfrm>
          <a:prstGeom prst="rect">
            <a:avLst/>
          </a:prstGeom>
          <a:noFill/>
        </p:spPr>
        <p:txBody>
          <a:bodyPr wrap="square" rtlCol="0">
            <a:spAutoFit/>
          </a:bodyPr>
          <a:lstStyle/>
          <a:p>
            <a:r>
              <a:rPr lang="en-US" dirty="0"/>
              <a:t>Based on the Tukey test, I can conclude that W-BW (Water only - Buckwheat) and W-V (Water only - Vetch) are significant while BW - V (Buckwheat - Vetch) is insignificant when affecting total offspring.</a:t>
            </a:r>
          </a:p>
        </p:txBody>
      </p:sp>
      <p:pic>
        <p:nvPicPr>
          <p:cNvPr id="3" name="Picture 2">
            <a:extLst>
              <a:ext uri="{FF2B5EF4-FFF2-40B4-BE49-F238E27FC236}">
                <a16:creationId xmlns:a16="http://schemas.microsoft.com/office/drawing/2014/main" id="{6E670431-A7CD-43F1-8EB3-60A4F3C72200}"/>
              </a:ext>
            </a:extLst>
          </p:cNvPr>
          <p:cNvPicPr>
            <a:picLocks noChangeAspect="1"/>
          </p:cNvPicPr>
          <p:nvPr/>
        </p:nvPicPr>
        <p:blipFill>
          <a:blip r:embed="rId2"/>
          <a:stretch>
            <a:fillRect/>
          </a:stretch>
        </p:blipFill>
        <p:spPr>
          <a:xfrm>
            <a:off x="330231" y="2041431"/>
            <a:ext cx="5086350" cy="904875"/>
          </a:xfrm>
          <a:prstGeom prst="rect">
            <a:avLst/>
          </a:prstGeom>
        </p:spPr>
      </p:pic>
      <p:pic>
        <p:nvPicPr>
          <p:cNvPr id="7" name="Picture 6">
            <a:extLst>
              <a:ext uri="{FF2B5EF4-FFF2-40B4-BE49-F238E27FC236}">
                <a16:creationId xmlns:a16="http://schemas.microsoft.com/office/drawing/2014/main" id="{D5188AF5-4BE1-4BE0-9CE5-5D9F50083BED}"/>
              </a:ext>
            </a:extLst>
          </p:cNvPr>
          <p:cNvPicPr>
            <a:picLocks noChangeAspect="1"/>
          </p:cNvPicPr>
          <p:nvPr/>
        </p:nvPicPr>
        <p:blipFill>
          <a:blip r:embed="rId3"/>
          <a:stretch>
            <a:fillRect/>
          </a:stretch>
        </p:blipFill>
        <p:spPr>
          <a:xfrm>
            <a:off x="6065252" y="4084112"/>
            <a:ext cx="5524500" cy="2524125"/>
          </a:xfrm>
          <a:prstGeom prst="rect">
            <a:avLst/>
          </a:prstGeom>
        </p:spPr>
      </p:pic>
    </p:spTree>
    <p:extLst>
      <p:ext uri="{BB962C8B-B14F-4D97-AF65-F5344CB8AC3E}">
        <p14:creationId xmlns:p14="http://schemas.microsoft.com/office/powerpoint/2010/main" val="71640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3087209" y="106533"/>
            <a:ext cx="6017581" cy="646331"/>
          </a:xfrm>
          <a:prstGeom prst="rect">
            <a:avLst/>
          </a:prstGeom>
          <a:noFill/>
        </p:spPr>
        <p:txBody>
          <a:bodyPr wrap="square" rtlCol="0">
            <a:spAutoFit/>
          </a:bodyPr>
          <a:lstStyle/>
          <a:p>
            <a:r>
              <a:rPr lang="en-US" sz="3600" b="1" dirty="0"/>
              <a:t>Background Information</a:t>
            </a:r>
          </a:p>
        </p:txBody>
      </p:sp>
      <p:sp>
        <p:nvSpPr>
          <p:cNvPr id="2" name="TextBox 1">
            <a:extLst>
              <a:ext uri="{FF2B5EF4-FFF2-40B4-BE49-F238E27FC236}">
                <a16:creationId xmlns:a16="http://schemas.microsoft.com/office/drawing/2014/main" id="{42915DD2-9986-4B6E-BD17-3E53CDC42271}"/>
              </a:ext>
            </a:extLst>
          </p:cNvPr>
          <p:cNvSpPr txBox="1"/>
          <p:nvPr/>
        </p:nvSpPr>
        <p:spPr>
          <a:xfrm>
            <a:off x="1302058" y="1225119"/>
            <a:ext cx="9587883" cy="5078313"/>
          </a:xfrm>
          <a:prstGeom prst="rect">
            <a:avLst/>
          </a:prstGeom>
          <a:noFill/>
        </p:spPr>
        <p:txBody>
          <a:bodyPr wrap="square" rtlCol="0">
            <a:spAutoFit/>
          </a:bodyPr>
          <a:lstStyle/>
          <a:p>
            <a:r>
              <a:rPr lang="en-US" sz="2400" b="1" dirty="0"/>
              <a:t>Biocontrol:</a:t>
            </a:r>
            <a:r>
              <a:rPr lang="en-US" sz="2400" dirty="0"/>
              <a:t> When we use natural enemies to reduce invasive species population, we refer to the natural enemies as “biological control agents”. Female wasps lay their eggs inside pest eggs and the developing parasitoid larvae kill pest eggs by feeding inside the pest egg. </a:t>
            </a:r>
          </a:p>
          <a:p>
            <a:endParaRPr lang="en-US" sz="2400" dirty="0"/>
          </a:p>
          <a:p>
            <a:r>
              <a:rPr lang="en-US" sz="2400" dirty="0"/>
              <a:t>The objective is to test if some plants can increase reproduction of wasps so as to control the pest population.</a:t>
            </a:r>
          </a:p>
          <a:p>
            <a:r>
              <a:rPr lang="en-US" sz="2400" dirty="0"/>
              <a:t> There are three different treatment:</a:t>
            </a:r>
          </a:p>
          <a:p>
            <a:r>
              <a:rPr lang="en-US" sz="2400" dirty="0"/>
              <a:t>– Buckwheat (BW) </a:t>
            </a:r>
          </a:p>
          <a:p>
            <a:r>
              <a:rPr lang="en-US" sz="2400" dirty="0"/>
              <a:t>– No plant/water only (W)</a:t>
            </a:r>
          </a:p>
          <a:p>
            <a:r>
              <a:rPr lang="en-US" sz="2400" dirty="0"/>
              <a:t>– Vetch (V)</a:t>
            </a:r>
          </a:p>
          <a:p>
            <a:endParaRPr lang="en-US" dirty="0"/>
          </a:p>
          <a:p>
            <a:endParaRPr lang="en-US" dirty="0"/>
          </a:p>
        </p:txBody>
      </p:sp>
    </p:spTree>
    <p:extLst>
      <p:ext uri="{BB962C8B-B14F-4D97-AF65-F5344CB8AC3E}">
        <p14:creationId xmlns:p14="http://schemas.microsoft.com/office/powerpoint/2010/main" val="4216081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3281778" y="0"/>
            <a:ext cx="5628443" cy="646331"/>
          </a:xfrm>
          <a:prstGeom prst="rect">
            <a:avLst/>
          </a:prstGeom>
          <a:noFill/>
        </p:spPr>
        <p:txBody>
          <a:bodyPr wrap="square" rtlCol="0">
            <a:spAutoFit/>
          </a:bodyPr>
          <a:lstStyle/>
          <a:p>
            <a:r>
              <a:rPr lang="en-US" sz="3600" b="1" dirty="0"/>
              <a:t>Data Analysis: Summary</a:t>
            </a:r>
          </a:p>
        </p:txBody>
      </p:sp>
      <p:sp>
        <p:nvSpPr>
          <p:cNvPr id="2" name="TextBox 1">
            <a:extLst>
              <a:ext uri="{FF2B5EF4-FFF2-40B4-BE49-F238E27FC236}">
                <a16:creationId xmlns:a16="http://schemas.microsoft.com/office/drawing/2014/main" id="{B1746549-D21A-41ED-94BF-A6E8BF236891}"/>
              </a:ext>
            </a:extLst>
          </p:cNvPr>
          <p:cNvSpPr txBox="1"/>
          <p:nvPr/>
        </p:nvSpPr>
        <p:spPr>
          <a:xfrm>
            <a:off x="1417467" y="1077741"/>
            <a:ext cx="9357064" cy="923330"/>
          </a:xfrm>
          <a:prstGeom prst="rect">
            <a:avLst/>
          </a:prstGeom>
          <a:noFill/>
        </p:spPr>
        <p:txBody>
          <a:bodyPr wrap="square" rtlCol="0">
            <a:spAutoFit/>
          </a:bodyPr>
          <a:lstStyle/>
          <a:p>
            <a:r>
              <a:rPr lang="en-US" b="1" dirty="0"/>
              <a:t>One-Way Anova Test</a:t>
            </a:r>
          </a:p>
          <a:p>
            <a:pPr marL="342900" indent="-342900">
              <a:buFont typeface="+mj-lt"/>
              <a:buAutoNum type="arabicPeriod"/>
            </a:pPr>
            <a:r>
              <a:rPr lang="en-US" dirty="0"/>
              <a:t>Insignificant Variables :  Total Female Offspring and Sex Ratio</a:t>
            </a:r>
          </a:p>
          <a:p>
            <a:pPr marL="342900" indent="-342900">
              <a:buFont typeface="+mj-lt"/>
              <a:buAutoNum type="arabicPeriod"/>
            </a:pPr>
            <a:r>
              <a:rPr lang="en-US" dirty="0"/>
              <a:t>Significant Variables : Total Male Offspring, Total Offspring, and Longevity </a:t>
            </a:r>
          </a:p>
        </p:txBody>
      </p:sp>
      <p:sp>
        <p:nvSpPr>
          <p:cNvPr id="3" name="TextBox 2">
            <a:extLst>
              <a:ext uri="{FF2B5EF4-FFF2-40B4-BE49-F238E27FC236}">
                <a16:creationId xmlns:a16="http://schemas.microsoft.com/office/drawing/2014/main" id="{7AF29C86-6DD1-4297-A944-35CF2DCEC87F}"/>
              </a:ext>
            </a:extLst>
          </p:cNvPr>
          <p:cNvSpPr txBox="1"/>
          <p:nvPr/>
        </p:nvSpPr>
        <p:spPr>
          <a:xfrm>
            <a:off x="1417467" y="2086252"/>
            <a:ext cx="9013795" cy="2862322"/>
          </a:xfrm>
          <a:prstGeom prst="rect">
            <a:avLst/>
          </a:prstGeom>
          <a:noFill/>
        </p:spPr>
        <p:txBody>
          <a:bodyPr wrap="square" rtlCol="0">
            <a:spAutoFit/>
          </a:bodyPr>
          <a:lstStyle/>
          <a:p>
            <a:r>
              <a:rPr lang="en-US" b="1" dirty="0"/>
              <a:t>Post Hoc Test (means comparison and Tukey) on significant variables</a:t>
            </a:r>
          </a:p>
          <a:p>
            <a:pPr marL="342900" indent="-342900">
              <a:buFont typeface="+mj-lt"/>
              <a:buAutoNum type="arabicPeriod"/>
            </a:pPr>
            <a:r>
              <a:rPr lang="en-US" dirty="0"/>
              <a:t>BW - V (Buckwheat - Vetch): Insignificant for Total Male Offspring, Total Offspring, and Longevity </a:t>
            </a:r>
          </a:p>
          <a:p>
            <a:pPr marL="342900" indent="-342900">
              <a:buFont typeface="+mj-lt"/>
              <a:buAutoNum type="arabicPeriod"/>
            </a:pPr>
            <a:r>
              <a:rPr lang="en-US" dirty="0"/>
              <a:t>BW - W (Buckwheat - Water only): Significant for Total Male Offspring, Total Offspring, and Longevity</a:t>
            </a:r>
          </a:p>
          <a:p>
            <a:pPr marL="342900" indent="-342900">
              <a:buFont typeface="+mj-lt"/>
              <a:buAutoNum type="arabicPeriod"/>
            </a:pPr>
            <a:r>
              <a:rPr lang="en-US" dirty="0"/>
              <a:t>V -  W (Vetch - Water only) : Significant for Total Offspring, and Longevity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sp>
        <p:nvSpPr>
          <p:cNvPr id="6" name="TextBox 5">
            <a:extLst>
              <a:ext uri="{FF2B5EF4-FFF2-40B4-BE49-F238E27FC236}">
                <a16:creationId xmlns:a16="http://schemas.microsoft.com/office/drawing/2014/main" id="{58BC6A86-FD1B-43E7-B6F8-E9164CCFAFA0}"/>
              </a:ext>
            </a:extLst>
          </p:cNvPr>
          <p:cNvSpPr txBox="1"/>
          <p:nvPr/>
        </p:nvSpPr>
        <p:spPr>
          <a:xfrm>
            <a:off x="1526958" y="4669653"/>
            <a:ext cx="8309499" cy="923330"/>
          </a:xfrm>
          <a:prstGeom prst="rect">
            <a:avLst/>
          </a:prstGeom>
          <a:noFill/>
        </p:spPr>
        <p:txBody>
          <a:bodyPr wrap="square" rtlCol="0">
            <a:spAutoFit/>
          </a:bodyPr>
          <a:lstStyle/>
          <a:p>
            <a:r>
              <a:rPr lang="en-US" dirty="0"/>
              <a:t>Based on the results, I conclude that the treatments can increase the reproduction of wasp with more effect on male wasp offspring, total offspring, and the longevity of those offspring’s.</a:t>
            </a:r>
          </a:p>
        </p:txBody>
      </p:sp>
    </p:spTree>
    <p:extLst>
      <p:ext uri="{BB962C8B-B14F-4D97-AF65-F5344CB8AC3E}">
        <p14:creationId xmlns:p14="http://schemas.microsoft.com/office/powerpoint/2010/main" val="799294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4563025" y="0"/>
            <a:ext cx="2726250" cy="646331"/>
          </a:xfrm>
          <a:prstGeom prst="rect">
            <a:avLst/>
          </a:prstGeom>
          <a:noFill/>
        </p:spPr>
        <p:txBody>
          <a:bodyPr wrap="square" rtlCol="0">
            <a:spAutoFit/>
          </a:bodyPr>
          <a:lstStyle/>
          <a:p>
            <a:r>
              <a:rPr lang="en-US" sz="3600" b="1" dirty="0"/>
              <a:t>Data Table</a:t>
            </a:r>
          </a:p>
        </p:txBody>
      </p:sp>
      <p:pic>
        <p:nvPicPr>
          <p:cNvPr id="4" name="Picture 3">
            <a:extLst>
              <a:ext uri="{FF2B5EF4-FFF2-40B4-BE49-F238E27FC236}">
                <a16:creationId xmlns:a16="http://schemas.microsoft.com/office/drawing/2014/main" id="{30B18CAD-1C32-4E08-A1D3-7B27452EA277}"/>
              </a:ext>
            </a:extLst>
          </p:cNvPr>
          <p:cNvPicPr>
            <a:picLocks noChangeAspect="1"/>
          </p:cNvPicPr>
          <p:nvPr/>
        </p:nvPicPr>
        <p:blipFill>
          <a:blip r:embed="rId2"/>
          <a:stretch>
            <a:fillRect/>
          </a:stretch>
        </p:blipFill>
        <p:spPr>
          <a:xfrm>
            <a:off x="562576" y="1793289"/>
            <a:ext cx="10727149" cy="3968319"/>
          </a:xfrm>
          <a:prstGeom prst="rect">
            <a:avLst/>
          </a:prstGeom>
        </p:spPr>
      </p:pic>
    </p:spTree>
    <p:extLst>
      <p:ext uri="{BB962C8B-B14F-4D97-AF65-F5344CB8AC3E}">
        <p14:creationId xmlns:p14="http://schemas.microsoft.com/office/powerpoint/2010/main" val="21004503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1759258" y="88777"/>
            <a:ext cx="8673483" cy="646331"/>
          </a:xfrm>
          <a:prstGeom prst="rect">
            <a:avLst/>
          </a:prstGeom>
          <a:noFill/>
        </p:spPr>
        <p:txBody>
          <a:bodyPr wrap="square" rtlCol="0">
            <a:spAutoFit/>
          </a:bodyPr>
          <a:lstStyle/>
          <a:p>
            <a:r>
              <a:rPr lang="en-US" sz="3600" b="1" dirty="0"/>
              <a:t>Descriptive Analysis: Treatment Types</a:t>
            </a:r>
          </a:p>
        </p:txBody>
      </p:sp>
      <p:pic>
        <p:nvPicPr>
          <p:cNvPr id="7" name="Picture 6">
            <a:extLst>
              <a:ext uri="{FF2B5EF4-FFF2-40B4-BE49-F238E27FC236}">
                <a16:creationId xmlns:a16="http://schemas.microsoft.com/office/drawing/2014/main" id="{31302E45-DF93-4F13-AECE-59E76A61D0F3}"/>
              </a:ext>
            </a:extLst>
          </p:cNvPr>
          <p:cNvPicPr>
            <a:picLocks noChangeAspect="1"/>
          </p:cNvPicPr>
          <p:nvPr/>
        </p:nvPicPr>
        <p:blipFill>
          <a:blip r:embed="rId2"/>
          <a:stretch>
            <a:fillRect/>
          </a:stretch>
        </p:blipFill>
        <p:spPr>
          <a:xfrm>
            <a:off x="3800636" y="1495722"/>
            <a:ext cx="4590727" cy="3866556"/>
          </a:xfrm>
          <a:prstGeom prst="rect">
            <a:avLst/>
          </a:prstGeom>
        </p:spPr>
      </p:pic>
      <p:pic>
        <p:nvPicPr>
          <p:cNvPr id="9" name="Picture 8">
            <a:extLst>
              <a:ext uri="{FF2B5EF4-FFF2-40B4-BE49-F238E27FC236}">
                <a16:creationId xmlns:a16="http://schemas.microsoft.com/office/drawing/2014/main" id="{3BE39FAA-88DB-43C5-A0B7-4274494BBE5E}"/>
              </a:ext>
            </a:extLst>
          </p:cNvPr>
          <p:cNvPicPr>
            <a:picLocks noChangeAspect="1"/>
          </p:cNvPicPr>
          <p:nvPr/>
        </p:nvPicPr>
        <p:blipFill>
          <a:blip r:embed="rId3"/>
          <a:stretch>
            <a:fillRect/>
          </a:stretch>
        </p:blipFill>
        <p:spPr>
          <a:xfrm>
            <a:off x="240020" y="3162300"/>
            <a:ext cx="3038475" cy="533400"/>
          </a:xfrm>
          <a:prstGeom prst="rect">
            <a:avLst/>
          </a:prstGeom>
        </p:spPr>
      </p:pic>
    </p:spTree>
    <p:extLst>
      <p:ext uri="{BB962C8B-B14F-4D97-AF65-F5344CB8AC3E}">
        <p14:creationId xmlns:p14="http://schemas.microsoft.com/office/powerpoint/2010/main" val="2413902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1759258" y="88777"/>
            <a:ext cx="8673483" cy="646331"/>
          </a:xfrm>
          <a:prstGeom prst="rect">
            <a:avLst/>
          </a:prstGeom>
          <a:noFill/>
        </p:spPr>
        <p:txBody>
          <a:bodyPr wrap="square" rtlCol="0">
            <a:spAutoFit/>
          </a:bodyPr>
          <a:lstStyle/>
          <a:p>
            <a:r>
              <a:rPr lang="en-US" sz="3600" b="1" dirty="0"/>
              <a:t>Descriptive Analysis: Longevity</a:t>
            </a:r>
          </a:p>
        </p:txBody>
      </p:sp>
      <p:pic>
        <p:nvPicPr>
          <p:cNvPr id="3" name="Picture 2">
            <a:extLst>
              <a:ext uri="{FF2B5EF4-FFF2-40B4-BE49-F238E27FC236}">
                <a16:creationId xmlns:a16="http://schemas.microsoft.com/office/drawing/2014/main" id="{1AFEB47C-8DAA-4A78-BEA0-4D598F281952}"/>
              </a:ext>
            </a:extLst>
          </p:cNvPr>
          <p:cNvPicPr>
            <a:picLocks noChangeAspect="1"/>
          </p:cNvPicPr>
          <p:nvPr/>
        </p:nvPicPr>
        <p:blipFill>
          <a:blip r:embed="rId2"/>
          <a:stretch>
            <a:fillRect/>
          </a:stretch>
        </p:blipFill>
        <p:spPr>
          <a:xfrm>
            <a:off x="2755726" y="1454504"/>
            <a:ext cx="6680547" cy="3948991"/>
          </a:xfrm>
          <a:prstGeom prst="rect">
            <a:avLst/>
          </a:prstGeom>
        </p:spPr>
      </p:pic>
    </p:spTree>
    <p:extLst>
      <p:ext uri="{BB962C8B-B14F-4D97-AF65-F5344CB8AC3E}">
        <p14:creationId xmlns:p14="http://schemas.microsoft.com/office/powerpoint/2010/main" val="2267260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1427085" y="62144"/>
            <a:ext cx="9337829" cy="646331"/>
          </a:xfrm>
          <a:prstGeom prst="rect">
            <a:avLst/>
          </a:prstGeom>
          <a:noFill/>
        </p:spPr>
        <p:txBody>
          <a:bodyPr wrap="square" rtlCol="0">
            <a:spAutoFit/>
          </a:bodyPr>
          <a:lstStyle/>
          <a:p>
            <a:r>
              <a:rPr lang="en-US" sz="3600" b="1" dirty="0"/>
              <a:t>Descriptive Analysis: Total Male Offspring</a:t>
            </a:r>
          </a:p>
        </p:txBody>
      </p:sp>
      <p:pic>
        <p:nvPicPr>
          <p:cNvPr id="4" name="Picture 3">
            <a:extLst>
              <a:ext uri="{FF2B5EF4-FFF2-40B4-BE49-F238E27FC236}">
                <a16:creationId xmlns:a16="http://schemas.microsoft.com/office/drawing/2014/main" id="{6ED6F52F-EAAD-4D91-B502-EDB07136D429}"/>
              </a:ext>
            </a:extLst>
          </p:cNvPr>
          <p:cNvPicPr>
            <a:picLocks noChangeAspect="1"/>
          </p:cNvPicPr>
          <p:nvPr/>
        </p:nvPicPr>
        <p:blipFill>
          <a:blip r:embed="rId2"/>
          <a:stretch>
            <a:fillRect/>
          </a:stretch>
        </p:blipFill>
        <p:spPr>
          <a:xfrm>
            <a:off x="3028950" y="1519237"/>
            <a:ext cx="6134100" cy="3819525"/>
          </a:xfrm>
          <a:prstGeom prst="rect">
            <a:avLst/>
          </a:prstGeom>
        </p:spPr>
      </p:pic>
    </p:spTree>
    <p:extLst>
      <p:ext uri="{BB962C8B-B14F-4D97-AF65-F5344CB8AC3E}">
        <p14:creationId xmlns:p14="http://schemas.microsoft.com/office/powerpoint/2010/main" val="3615954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1075677" y="79899"/>
            <a:ext cx="10040645" cy="646331"/>
          </a:xfrm>
          <a:prstGeom prst="rect">
            <a:avLst/>
          </a:prstGeom>
          <a:noFill/>
        </p:spPr>
        <p:txBody>
          <a:bodyPr wrap="square" rtlCol="0">
            <a:spAutoFit/>
          </a:bodyPr>
          <a:lstStyle/>
          <a:p>
            <a:r>
              <a:rPr lang="en-US" sz="3600" b="1" dirty="0"/>
              <a:t>Descriptive Analysis: Total Female Offspring</a:t>
            </a:r>
          </a:p>
        </p:txBody>
      </p:sp>
      <p:pic>
        <p:nvPicPr>
          <p:cNvPr id="4" name="Picture 3">
            <a:extLst>
              <a:ext uri="{FF2B5EF4-FFF2-40B4-BE49-F238E27FC236}">
                <a16:creationId xmlns:a16="http://schemas.microsoft.com/office/drawing/2014/main" id="{BA8C9A63-4CE1-46C6-8531-9339E316669D}"/>
              </a:ext>
            </a:extLst>
          </p:cNvPr>
          <p:cNvPicPr>
            <a:picLocks noChangeAspect="1"/>
          </p:cNvPicPr>
          <p:nvPr/>
        </p:nvPicPr>
        <p:blipFill>
          <a:blip r:embed="rId2"/>
          <a:stretch>
            <a:fillRect/>
          </a:stretch>
        </p:blipFill>
        <p:spPr>
          <a:xfrm>
            <a:off x="3043237" y="1471612"/>
            <a:ext cx="6105525" cy="3914775"/>
          </a:xfrm>
          <a:prstGeom prst="rect">
            <a:avLst/>
          </a:prstGeom>
        </p:spPr>
      </p:pic>
    </p:spTree>
    <p:extLst>
      <p:ext uri="{BB962C8B-B14F-4D97-AF65-F5344CB8AC3E}">
        <p14:creationId xmlns:p14="http://schemas.microsoft.com/office/powerpoint/2010/main" val="1263367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1759258" y="106533"/>
            <a:ext cx="8673483" cy="646331"/>
          </a:xfrm>
          <a:prstGeom prst="rect">
            <a:avLst/>
          </a:prstGeom>
          <a:noFill/>
        </p:spPr>
        <p:txBody>
          <a:bodyPr wrap="square" rtlCol="0">
            <a:spAutoFit/>
          </a:bodyPr>
          <a:lstStyle/>
          <a:p>
            <a:r>
              <a:rPr lang="en-US" sz="3600" b="1" dirty="0"/>
              <a:t>Descriptive Analysis: Total Offspring</a:t>
            </a:r>
          </a:p>
        </p:txBody>
      </p:sp>
      <p:pic>
        <p:nvPicPr>
          <p:cNvPr id="3" name="Picture 2">
            <a:extLst>
              <a:ext uri="{FF2B5EF4-FFF2-40B4-BE49-F238E27FC236}">
                <a16:creationId xmlns:a16="http://schemas.microsoft.com/office/drawing/2014/main" id="{EE4CAEF6-8380-4683-AAC3-4A7BBC6487FA}"/>
              </a:ext>
            </a:extLst>
          </p:cNvPr>
          <p:cNvPicPr>
            <a:picLocks noChangeAspect="1"/>
          </p:cNvPicPr>
          <p:nvPr/>
        </p:nvPicPr>
        <p:blipFill>
          <a:blip r:embed="rId2"/>
          <a:stretch>
            <a:fillRect/>
          </a:stretch>
        </p:blipFill>
        <p:spPr>
          <a:xfrm>
            <a:off x="2560956" y="1256930"/>
            <a:ext cx="7070088" cy="4344140"/>
          </a:xfrm>
          <a:prstGeom prst="rect">
            <a:avLst/>
          </a:prstGeom>
        </p:spPr>
      </p:pic>
    </p:spTree>
    <p:extLst>
      <p:ext uri="{BB962C8B-B14F-4D97-AF65-F5344CB8AC3E}">
        <p14:creationId xmlns:p14="http://schemas.microsoft.com/office/powerpoint/2010/main" val="3008288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FF9925-D954-4AC0-8100-D60FC8549934}"/>
              </a:ext>
            </a:extLst>
          </p:cNvPr>
          <p:cNvSpPr txBox="1"/>
          <p:nvPr/>
        </p:nvSpPr>
        <p:spPr>
          <a:xfrm>
            <a:off x="2328169" y="142043"/>
            <a:ext cx="7535662" cy="646331"/>
          </a:xfrm>
          <a:prstGeom prst="rect">
            <a:avLst/>
          </a:prstGeom>
          <a:noFill/>
        </p:spPr>
        <p:txBody>
          <a:bodyPr wrap="square" rtlCol="0">
            <a:spAutoFit/>
          </a:bodyPr>
          <a:lstStyle/>
          <a:p>
            <a:r>
              <a:rPr lang="en-US" sz="3600" b="1" dirty="0"/>
              <a:t>Descriptive Analysis: Sex Ratio</a:t>
            </a:r>
          </a:p>
        </p:txBody>
      </p:sp>
      <p:pic>
        <p:nvPicPr>
          <p:cNvPr id="4" name="Picture 3">
            <a:extLst>
              <a:ext uri="{FF2B5EF4-FFF2-40B4-BE49-F238E27FC236}">
                <a16:creationId xmlns:a16="http://schemas.microsoft.com/office/drawing/2014/main" id="{F62669C7-D656-4282-B2D2-E3D70B68C70E}"/>
              </a:ext>
            </a:extLst>
          </p:cNvPr>
          <p:cNvPicPr>
            <a:picLocks noChangeAspect="1"/>
          </p:cNvPicPr>
          <p:nvPr/>
        </p:nvPicPr>
        <p:blipFill>
          <a:blip r:embed="rId2"/>
          <a:stretch>
            <a:fillRect/>
          </a:stretch>
        </p:blipFill>
        <p:spPr>
          <a:xfrm>
            <a:off x="3067050" y="1585912"/>
            <a:ext cx="6057900" cy="3686175"/>
          </a:xfrm>
          <a:prstGeom prst="rect">
            <a:avLst/>
          </a:prstGeom>
        </p:spPr>
      </p:pic>
    </p:spTree>
    <p:extLst>
      <p:ext uri="{BB962C8B-B14F-4D97-AF65-F5344CB8AC3E}">
        <p14:creationId xmlns:p14="http://schemas.microsoft.com/office/powerpoint/2010/main" val="2872114067"/>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478</TotalTime>
  <Words>910</Words>
  <Application>Microsoft Office PowerPoint</Application>
  <PresentationFormat>Widescreen</PresentationFormat>
  <Paragraphs>51</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Century Gothic</vt:lpstr>
      <vt:lpstr>Wingdings 3</vt:lpstr>
      <vt:lpstr>Slice</vt:lpstr>
      <vt:lpstr>Wasp Production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Wasp Production Project</dc:title>
  <dc:creator>daniel han</dc:creator>
  <cp:lastModifiedBy>daniel han</cp:lastModifiedBy>
  <cp:revision>56</cp:revision>
  <dcterms:created xsi:type="dcterms:W3CDTF">2022-04-27T17:23:44Z</dcterms:created>
  <dcterms:modified xsi:type="dcterms:W3CDTF">2022-05-13T20:53:45Z</dcterms:modified>
</cp:coreProperties>
</file>