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62" r:id="rId6"/>
    <p:sldId id="258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rraf\Documents\Studium\Semester%204\Webbasierte%20Anwendung\Praktikum\Gantt%20Diagramm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Tabelle1!$B$9</c:f>
              <c:strCache>
                <c:ptCount val="1"/>
                <c:pt idx="0">
                  <c:v>Startdatum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Tabelle1!$A$11:$A$14</c:f>
              <c:strCache>
                <c:ptCount val="4"/>
                <c:pt idx="0">
                  <c:v>Design erstellen</c:v>
                </c:pt>
                <c:pt idx="1">
                  <c:v>HTML/CSS Prototyp erstellen</c:v>
                </c:pt>
                <c:pt idx="2">
                  <c:v>Dynamischen Prototyp erstellen</c:v>
                </c:pt>
                <c:pt idx="3">
                  <c:v>Fertigstellung der Website</c:v>
                </c:pt>
              </c:strCache>
            </c:strRef>
          </c:cat>
          <c:val>
            <c:numRef>
              <c:f>Tabelle1!$B$11:$B$14</c:f>
              <c:numCache>
                <c:formatCode>m/d/yyyy</c:formatCode>
                <c:ptCount val="4"/>
                <c:pt idx="0">
                  <c:v>43186</c:v>
                </c:pt>
                <c:pt idx="1">
                  <c:v>43193</c:v>
                </c:pt>
                <c:pt idx="2">
                  <c:v>43209</c:v>
                </c:pt>
                <c:pt idx="3">
                  <c:v>43237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4D-4DDA-8182-E64051927342}"/>
            </c:ext>
          </c:extLst>
        </c:ser>
        <c:ser>
          <c:idx val="1"/>
          <c:order val="1"/>
          <c:tx>
            <c:strRef>
              <c:f>Tabelle1!$C$9</c:f>
              <c:strCache>
                <c:ptCount val="1"/>
                <c:pt idx="0">
                  <c:v>Dauer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Tabelle1!$A$11:$A$14</c:f>
              <c:strCache>
                <c:ptCount val="4"/>
                <c:pt idx="0">
                  <c:v>Design erstellen</c:v>
                </c:pt>
                <c:pt idx="1">
                  <c:v>HTML/CSS Prototyp erstellen</c:v>
                </c:pt>
                <c:pt idx="2">
                  <c:v>Dynamischen Prototyp erstellen</c:v>
                </c:pt>
                <c:pt idx="3">
                  <c:v>Fertigstellung der Website</c:v>
                </c:pt>
              </c:strCache>
            </c:strRef>
          </c:cat>
          <c:val>
            <c:numRef>
              <c:f>Tabelle1!$C$11:$C$14</c:f>
              <c:numCache>
                <c:formatCode>General</c:formatCode>
                <c:ptCount val="4"/>
                <c:pt idx="0">
                  <c:v>8</c:v>
                </c:pt>
                <c:pt idx="1">
                  <c:v>16</c:v>
                </c:pt>
                <c:pt idx="2">
                  <c:v>29</c:v>
                </c:pt>
                <c:pt idx="3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4D-4DDA-8182-E640519273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230116208"/>
        <c:axId val="230116536"/>
      </c:barChart>
      <c:catAx>
        <c:axId val="23011620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0116536"/>
        <c:crosses val="autoZero"/>
        <c:auto val="1"/>
        <c:lblAlgn val="ctr"/>
        <c:lblOffset val="100"/>
        <c:noMultiLvlLbl val="0"/>
      </c:catAx>
      <c:valAx>
        <c:axId val="230116536"/>
        <c:scaling>
          <c:orientation val="minMax"/>
          <c:min val="43186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0116208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D0D9B5-EEDC-432A-A84A-93DA6FA11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90A0386-467C-4690-863E-E43D0AF5C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673AE-DFD2-4B00-93BD-0BAD9124D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8EEE-2DC1-4D03-B5FA-2E3031246EB8}" type="datetimeFigureOut">
              <a:rPr lang="de-DE" smtClean="0"/>
              <a:t>25.03.2018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5D4E25-19A7-4933-ADCF-DA37C56A9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B4F9D0-EBD8-4AF2-96DC-43F51FB39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BDA2-14C5-4075-8A1F-4369F89A33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9175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29BE1B-B042-4728-93F1-AB036B718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09F1242-9B2A-42FE-988B-A47831798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0EA5D8-8532-4838-9268-1529532B3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8EEE-2DC1-4D03-B5FA-2E3031246EB8}" type="datetimeFigureOut">
              <a:rPr lang="de-DE" smtClean="0"/>
              <a:t>25.03.2018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79E6F9-88EC-454D-A3F3-DD679AB91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3F47B8-773A-41AF-9BC8-A3C2640F4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BDA2-14C5-4075-8A1F-4369F89A33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390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CBC62F6-32D4-4053-B8A1-E67A6BA481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0FA9072-3596-40F4-937A-280C855DF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79F5FE-3D30-4CC3-9641-7E066632C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8EEE-2DC1-4D03-B5FA-2E3031246EB8}" type="datetimeFigureOut">
              <a:rPr lang="de-DE" smtClean="0"/>
              <a:t>25.03.2018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0713F5-CBD3-496A-A824-B9525A55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E71BD3-2B94-4FAD-B130-3F9EED160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BDA2-14C5-4075-8A1F-4369F89A33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844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8B71A0-15E2-4D5C-BF02-044FD18A5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CB6FFD-8FB5-489E-8393-9593AC08C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D734DE-82D6-4522-BEDC-1431ED97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8EEE-2DC1-4D03-B5FA-2E3031246EB8}" type="datetimeFigureOut">
              <a:rPr lang="de-DE" smtClean="0"/>
              <a:t>25.03.2018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2B309E-42A0-45D3-B000-EFF7A852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FB3056-193B-473C-B46B-B2D38E9F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BDA2-14C5-4075-8A1F-4369F89A33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8314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4F0C83-0643-4BE0-A450-E69B93989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61C411-1EFA-4847-BEF3-0BE7E5C75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008F19-A6F4-45FE-AAE9-66A9D52EC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8EEE-2DC1-4D03-B5FA-2E3031246EB8}" type="datetimeFigureOut">
              <a:rPr lang="de-DE" smtClean="0"/>
              <a:t>25.03.2018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FAB0E4-A8CE-4CC4-8C75-1A21946F2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16A823-6932-4F3F-9168-524CA877B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BDA2-14C5-4075-8A1F-4369F89A33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393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D88FC7-AB8C-43C6-A626-5BBC64466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BB1748-0EA7-4AF1-984C-FD2B431BEC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B911E07-3C16-45FD-9F8E-7E6787C5C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632159-8826-4225-A6F9-4E93CD8E9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8EEE-2DC1-4D03-B5FA-2E3031246EB8}" type="datetimeFigureOut">
              <a:rPr lang="de-DE" smtClean="0"/>
              <a:t>25.03.2018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5A0613-B9AC-4B7C-A1B5-BC5E15CFE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50753F-3521-4C53-8815-BC76E1E18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BDA2-14C5-4075-8A1F-4369F89A33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1580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FF72DD-9240-49F8-AC66-1C59A8239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EFC852-8AED-4913-8097-9ED444085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F8814AB-8182-4A11-83C4-034566821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498026-7DCF-4719-9A5A-973497A1C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2429816-57EA-4569-A2AF-1A51023DE8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E43FC57-AB6D-4760-88B9-D9759815E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8EEE-2DC1-4D03-B5FA-2E3031246EB8}" type="datetimeFigureOut">
              <a:rPr lang="de-DE" smtClean="0"/>
              <a:t>25.03.2018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256CE6C-540D-45B9-AB73-CFCFCDE3A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D97AE5B-A258-496B-AF2B-903364120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BDA2-14C5-4075-8A1F-4369F89A33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8015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348625-0129-41B4-9BA9-C76CFC8A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7C5051E-97E4-41A5-8F31-C86D38235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8EEE-2DC1-4D03-B5FA-2E3031246EB8}" type="datetimeFigureOut">
              <a:rPr lang="de-DE" smtClean="0"/>
              <a:t>25.03.2018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F6C70B5-CDE2-479F-8D18-51AA3F505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D209B35-4E83-4F2D-ADBB-25B0DCC83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BDA2-14C5-4075-8A1F-4369F89A33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271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AE838B2-AF44-43BD-86E4-462B3C395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8EEE-2DC1-4D03-B5FA-2E3031246EB8}" type="datetimeFigureOut">
              <a:rPr lang="de-DE" smtClean="0"/>
              <a:t>25.03.2018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336A162-9ACF-4928-ABEF-F36680AF6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FDC4CCF-09CF-43A8-84CB-89B55D497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BDA2-14C5-4075-8A1F-4369F89A33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3499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C53BB-8D7A-4D07-A690-F4D9BA455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02C0A5-BEC6-4CB1-A80C-70A1C8D61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54068C-9905-472E-8205-ADEA4F38C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9611A64-8FED-4AB3-AF6E-DE3568BD8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8EEE-2DC1-4D03-B5FA-2E3031246EB8}" type="datetimeFigureOut">
              <a:rPr lang="de-DE" smtClean="0"/>
              <a:t>25.03.2018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AD65A06-4359-41C4-868D-FC0BABC74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C6955D-83CC-4EE2-9F97-802008D24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BDA2-14C5-4075-8A1F-4369F89A33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654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663873-1ADA-41A6-BD36-BA90F0ED8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94C1935-FDEE-434A-912C-567D21F6B3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6F8C3C-31DF-498D-A279-8A3FD2205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AD5835-D010-4298-898D-6CE270B33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8EEE-2DC1-4D03-B5FA-2E3031246EB8}" type="datetimeFigureOut">
              <a:rPr lang="de-DE" smtClean="0"/>
              <a:t>25.03.2018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BF853DF-B329-44F8-B7BD-A0B55E6EB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7018F7-00C4-479F-8760-75D0D25A6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BDA2-14C5-4075-8A1F-4369F89A33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49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7C603CD-728C-4620-8CF1-3EDCD0022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A979AE-4472-4701-8784-572186DA8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EDA14F-B2AF-481B-A83A-74D6E89BCC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B8EEE-2DC1-4D03-B5FA-2E3031246EB8}" type="datetimeFigureOut">
              <a:rPr lang="de-DE" smtClean="0"/>
              <a:t>25.03.2018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F0467A-0A8E-4CC4-B97B-683689A91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838677-A1C2-4177-9DBE-136984A706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EBDA2-14C5-4075-8A1F-4369F89A33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066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50B2279C-5059-4004-A0D9-E5EE7D22D2CB}"/>
              </a:ext>
            </a:extLst>
          </p:cNvPr>
          <p:cNvGrpSpPr/>
          <p:nvPr/>
        </p:nvGrpSpPr>
        <p:grpSpPr>
          <a:xfrm>
            <a:off x="274320" y="146516"/>
            <a:ext cx="11760926" cy="820135"/>
            <a:chOff x="274320" y="146516"/>
            <a:chExt cx="11760926" cy="820135"/>
          </a:xfrm>
        </p:grpSpPr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10F8E80B-01A2-445B-A91F-05E3A85D32E0}"/>
                </a:ext>
              </a:extLst>
            </p:cNvPr>
            <p:cNvSpPr txBox="1"/>
            <p:nvPr/>
          </p:nvSpPr>
          <p:spPr>
            <a:xfrm>
              <a:off x="274320" y="235363"/>
              <a:ext cx="45850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Bachelorstudiengang Wirtschaftsinformatik</a:t>
              </a:r>
            </a:p>
            <a:p>
              <a:r>
                <a:rPr lang="de-DE" dirty="0"/>
                <a:t>Sommersemester 2018</a:t>
              </a:r>
            </a:p>
          </p:txBody>
        </p:sp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419C9148-E6F6-4D1A-AD0F-B45F9796E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23120" y="146516"/>
              <a:ext cx="2194560" cy="735178"/>
            </a:xfrm>
            <a:prstGeom prst="rect">
              <a:avLst/>
            </a:prstGeom>
          </p:spPr>
        </p:pic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05ACA3E8-627D-48CA-971D-E7B176B9D93C}"/>
                </a:ext>
              </a:extLst>
            </p:cNvPr>
            <p:cNvCxnSpPr/>
            <p:nvPr/>
          </p:nvCxnSpPr>
          <p:spPr>
            <a:xfrm>
              <a:off x="274320" y="966651"/>
              <a:ext cx="1176092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F562FB2E-A76A-42BA-9AA0-A836514133E3}"/>
              </a:ext>
            </a:extLst>
          </p:cNvPr>
          <p:cNvGrpSpPr/>
          <p:nvPr/>
        </p:nvGrpSpPr>
        <p:grpSpPr>
          <a:xfrm>
            <a:off x="274320" y="6310504"/>
            <a:ext cx="11760926" cy="312133"/>
            <a:chOff x="274320" y="6310504"/>
            <a:chExt cx="11760926" cy="312133"/>
          </a:xfrm>
        </p:grpSpPr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DF77F07B-DA33-4CD3-A189-5B7DCCEAB320}"/>
                </a:ext>
              </a:extLst>
            </p:cNvPr>
            <p:cNvCxnSpPr/>
            <p:nvPr/>
          </p:nvCxnSpPr>
          <p:spPr>
            <a:xfrm>
              <a:off x="274320" y="6310504"/>
              <a:ext cx="1176092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0CA301AC-4EDC-400F-B46B-6E30D5ADA8C6}"/>
                </a:ext>
              </a:extLst>
            </p:cNvPr>
            <p:cNvSpPr txBox="1"/>
            <p:nvPr/>
          </p:nvSpPr>
          <p:spPr>
            <a:xfrm>
              <a:off x="274320" y="6314860"/>
              <a:ext cx="49057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Dardan Rrafshi, Hasan Karadeniz, Martin Hafner, Richard Ries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8C2DF48D-3527-488F-A0C4-C8B8E967D8C3}"/>
                </a:ext>
              </a:extLst>
            </p:cNvPr>
            <p:cNvSpPr txBox="1"/>
            <p:nvPr/>
          </p:nvSpPr>
          <p:spPr>
            <a:xfrm>
              <a:off x="5628036" y="6314859"/>
              <a:ext cx="1053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fld id="{D97733CA-094C-4A90-9857-DD9086AB670B}" type="datetime1">
                <a:rPr lang="de-DE" sz="1400" smtClean="0"/>
                <a:t>25.03.2018</a:t>
              </a:fld>
              <a:endParaRPr lang="de-DE" sz="1400" dirty="0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FB6BA5D3-9FB7-4E4D-B7B5-477E721AC14D}"/>
                </a:ext>
              </a:extLst>
            </p:cNvPr>
            <p:cNvSpPr txBox="1"/>
            <p:nvPr/>
          </p:nvSpPr>
          <p:spPr>
            <a:xfrm>
              <a:off x="11223836" y="6314858"/>
              <a:ext cx="6938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Folie </a:t>
              </a:r>
              <a:fld id="{BA2864EE-1914-45D0-B505-E485E0AF5E9D}" type="slidenum">
                <a:rPr lang="de-DE" sz="1400" smtClean="0"/>
                <a:t>1</a:t>
              </a:fld>
              <a:endParaRPr lang="de-DE" sz="1400" dirty="0"/>
            </a:p>
          </p:txBody>
        </p:sp>
      </p:grpSp>
      <p:sp>
        <p:nvSpPr>
          <p:cNvPr id="15" name="Textfeld 14">
            <a:extLst>
              <a:ext uri="{FF2B5EF4-FFF2-40B4-BE49-F238E27FC236}">
                <a16:creationId xmlns:a16="http://schemas.microsoft.com/office/drawing/2014/main" id="{CE72822B-4F7F-4BCA-83C6-E66478AEB35E}"/>
              </a:ext>
            </a:extLst>
          </p:cNvPr>
          <p:cNvSpPr txBox="1"/>
          <p:nvPr/>
        </p:nvSpPr>
        <p:spPr>
          <a:xfrm>
            <a:off x="4434423" y="3075057"/>
            <a:ext cx="33231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b="1" dirty="0" err="1">
                <a:solidFill>
                  <a:schemeClr val="accent1"/>
                </a:solidFill>
              </a:rPr>
              <a:t>Yummy</a:t>
            </a:r>
            <a:r>
              <a:rPr lang="de-DE" sz="4000" b="1" dirty="0">
                <a:solidFill>
                  <a:schemeClr val="accent1"/>
                </a:solidFill>
              </a:rPr>
              <a:t> Yogurt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E0D817C-E473-4891-9DFB-07D8094B2945}"/>
              </a:ext>
            </a:extLst>
          </p:cNvPr>
          <p:cNvSpPr txBox="1"/>
          <p:nvPr/>
        </p:nvSpPr>
        <p:spPr>
          <a:xfrm>
            <a:off x="3573692" y="3782943"/>
            <a:ext cx="5162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i="1" dirty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Create </a:t>
            </a:r>
            <a:r>
              <a:rPr lang="de-DE" sz="2800" b="1" i="1" dirty="0" err="1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your</a:t>
            </a:r>
            <a:r>
              <a:rPr lang="de-DE" sz="2800" b="1" i="1" dirty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800" b="1" i="1" dirty="0" err="1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very</a:t>
            </a:r>
            <a:r>
              <a:rPr lang="de-DE" sz="2800" b="1" i="1" dirty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own Frozen Yogurt</a:t>
            </a:r>
          </a:p>
        </p:txBody>
      </p:sp>
    </p:spTree>
    <p:extLst>
      <p:ext uri="{BB962C8B-B14F-4D97-AF65-F5344CB8AC3E}">
        <p14:creationId xmlns:p14="http://schemas.microsoft.com/office/powerpoint/2010/main" val="1455842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50B2279C-5059-4004-A0D9-E5EE7D22D2CB}"/>
              </a:ext>
            </a:extLst>
          </p:cNvPr>
          <p:cNvGrpSpPr/>
          <p:nvPr/>
        </p:nvGrpSpPr>
        <p:grpSpPr>
          <a:xfrm>
            <a:off x="274320" y="146516"/>
            <a:ext cx="11760926" cy="820135"/>
            <a:chOff x="274320" y="146516"/>
            <a:chExt cx="11760926" cy="820135"/>
          </a:xfrm>
        </p:grpSpPr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10F8E80B-01A2-445B-A91F-05E3A85D32E0}"/>
                </a:ext>
              </a:extLst>
            </p:cNvPr>
            <p:cNvSpPr txBox="1"/>
            <p:nvPr/>
          </p:nvSpPr>
          <p:spPr>
            <a:xfrm>
              <a:off x="274320" y="235363"/>
              <a:ext cx="45850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Bachelorstudiengang Wirtschaftsinformatik</a:t>
              </a:r>
            </a:p>
            <a:p>
              <a:r>
                <a:rPr lang="de-DE" dirty="0"/>
                <a:t>Wintersemester 2017/18</a:t>
              </a:r>
            </a:p>
          </p:txBody>
        </p:sp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419C9148-E6F6-4D1A-AD0F-B45F9796E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23120" y="146516"/>
              <a:ext cx="2194560" cy="735178"/>
            </a:xfrm>
            <a:prstGeom prst="rect">
              <a:avLst/>
            </a:prstGeom>
          </p:spPr>
        </p:pic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05ACA3E8-627D-48CA-971D-E7B176B9D93C}"/>
                </a:ext>
              </a:extLst>
            </p:cNvPr>
            <p:cNvCxnSpPr/>
            <p:nvPr/>
          </p:nvCxnSpPr>
          <p:spPr>
            <a:xfrm>
              <a:off x="274320" y="966651"/>
              <a:ext cx="1176092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F562FB2E-A76A-42BA-9AA0-A836514133E3}"/>
              </a:ext>
            </a:extLst>
          </p:cNvPr>
          <p:cNvGrpSpPr/>
          <p:nvPr/>
        </p:nvGrpSpPr>
        <p:grpSpPr>
          <a:xfrm>
            <a:off x="274320" y="6310504"/>
            <a:ext cx="11760926" cy="312133"/>
            <a:chOff x="274320" y="6310504"/>
            <a:chExt cx="11760926" cy="312133"/>
          </a:xfrm>
        </p:grpSpPr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DF77F07B-DA33-4CD3-A189-5B7DCCEAB320}"/>
                </a:ext>
              </a:extLst>
            </p:cNvPr>
            <p:cNvCxnSpPr/>
            <p:nvPr/>
          </p:nvCxnSpPr>
          <p:spPr>
            <a:xfrm>
              <a:off x="274320" y="6310504"/>
              <a:ext cx="1176092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0CA301AC-4EDC-400F-B46B-6E30D5ADA8C6}"/>
                </a:ext>
              </a:extLst>
            </p:cNvPr>
            <p:cNvSpPr txBox="1"/>
            <p:nvPr/>
          </p:nvSpPr>
          <p:spPr>
            <a:xfrm>
              <a:off x="274320" y="6314860"/>
              <a:ext cx="49057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Dardan Rrafshi, Hasan Karadeniz, Martin Hafner, Richard Ries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8C2DF48D-3527-488F-A0C4-C8B8E967D8C3}"/>
                </a:ext>
              </a:extLst>
            </p:cNvPr>
            <p:cNvSpPr txBox="1"/>
            <p:nvPr/>
          </p:nvSpPr>
          <p:spPr>
            <a:xfrm>
              <a:off x="5628036" y="6314859"/>
              <a:ext cx="1053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fld id="{D97733CA-094C-4A90-9857-DD9086AB670B}" type="datetime1">
                <a:rPr lang="de-DE" sz="1400" smtClean="0"/>
                <a:t>25.03.2018</a:t>
              </a:fld>
              <a:endParaRPr lang="de-DE" sz="1400" dirty="0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FB6BA5D3-9FB7-4E4D-B7B5-477E721AC14D}"/>
                </a:ext>
              </a:extLst>
            </p:cNvPr>
            <p:cNvSpPr txBox="1"/>
            <p:nvPr/>
          </p:nvSpPr>
          <p:spPr>
            <a:xfrm>
              <a:off x="11223836" y="6314858"/>
              <a:ext cx="6938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Folie </a:t>
              </a:r>
              <a:fld id="{BA2864EE-1914-45D0-B505-E485E0AF5E9D}" type="slidenum">
                <a:rPr lang="de-DE" sz="1400" smtClean="0"/>
                <a:t>2</a:t>
              </a:fld>
              <a:endParaRPr lang="de-DE" sz="1400" dirty="0"/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B0B562A3-8C3E-435C-BF79-E945B43DC26A}"/>
              </a:ext>
            </a:extLst>
          </p:cNvPr>
          <p:cNvSpPr txBox="1"/>
          <p:nvPr/>
        </p:nvSpPr>
        <p:spPr>
          <a:xfrm>
            <a:off x="274320" y="1192923"/>
            <a:ext cx="11760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solidFill>
                  <a:schemeClr val="accent1"/>
                </a:solidFill>
                <a:latin typeface="+mj-lt"/>
              </a:rPr>
              <a:t>Projektvorstellung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92B42E8-8784-45CE-ACCA-478794C1671B}"/>
              </a:ext>
            </a:extLst>
          </p:cNvPr>
          <p:cNvSpPr txBox="1"/>
          <p:nvPr/>
        </p:nvSpPr>
        <p:spPr>
          <a:xfrm>
            <a:off x="274320" y="1942414"/>
            <a:ext cx="5821680" cy="39489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000" dirty="0"/>
              <a:t>Unsere Website heißt </a:t>
            </a:r>
            <a:r>
              <a:rPr lang="de-DE" sz="2000" dirty="0" err="1"/>
              <a:t>Yummy</a:t>
            </a:r>
            <a:r>
              <a:rPr lang="de-DE" sz="2000" dirty="0"/>
              <a:t> Yogurt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000" dirty="0"/>
              <a:t>Geschäftsmodell nach </a:t>
            </a:r>
            <a:r>
              <a:rPr lang="de-DE" sz="2000" dirty="0" err="1"/>
              <a:t>MyMuesli</a:t>
            </a:r>
            <a:endParaRPr lang="de-DE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000" dirty="0"/>
              <a:t>Der Markt für Online-Essensbestellung boomt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de-DE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000" dirty="0"/>
              <a:t>Frozen Yogurt kommt ursprünglich aus den USA und ist dort ein Trendprodukt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000" dirty="0"/>
              <a:t>Es ist wie Speiseeis nur das zur Herstellung nicht Sahne sondern Joghurt verwendet wird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5E8172C7-6A09-40AE-9CE0-86711BC23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151" y="1454533"/>
            <a:ext cx="5281607" cy="4270082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BC5FB234-FCC8-498A-BE10-C6EB196FF567}"/>
              </a:ext>
            </a:extLst>
          </p:cNvPr>
          <p:cNvSpPr txBox="1"/>
          <p:nvPr/>
        </p:nvSpPr>
        <p:spPr>
          <a:xfrm>
            <a:off x="6154783" y="5624709"/>
            <a:ext cx="59538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Abbildung 1 - https://www.mckinsey.com/industries/high-tech/our-insights/the-changing-market-for-food-delivery</a:t>
            </a:r>
          </a:p>
        </p:txBody>
      </p:sp>
    </p:spTree>
    <p:extLst>
      <p:ext uri="{BB962C8B-B14F-4D97-AF65-F5344CB8AC3E}">
        <p14:creationId xmlns:p14="http://schemas.microsoft.com/office/powerpoint/2010/main" val="166324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50B2279C-5059-4004-A0D9-E5EE7D22D2CB}"/>
              </a:ext>
            </a:extLst>
          </p:cNvPr>
          <p:cNvGrpSpPr/>
          <p:nvPr/>
        </p:nvGrpSpPr>
        <p:grpSpPr>
          <a:xfrm>
            <a:off x="274320" y="146516"/>
            <a:ext cx="11760926" cy="820135"/>
            <a:chOff x="274320" y="146516"/>
            <a:chExt cx="11760926" cy="820135"/>
          </a:xfrm>
        </p:grpSpPr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10F8E80B-01A2-445B-A91F-05E3A85D32E0}"/>
                </a:ext>
              </a:extLst>
            </p:cNvPr>
            <p:cNvSpPr txBox="1"/>
            <p:nvPr/>
          </p:nvSpPr>
          <p:spPr>
            <a:xfrm>
              <a:off x="274320" y="235363"/>
              <a:ext cx="45850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Bachelorstudiengang Wirtschaftsinformatik</a:t>
              </a:r>
            </a:p>
            <a:p>
              <a:r>
                <a:rPr lang="de-DE" dirty="0"/>
                <a:t>Wintersemester 2017/18</a:t>
              </a:r>
            </a:p>
          </p:txBody>
        </p:sp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419C9148-E6F6-4D1A-AD0F-B45F9796E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23120" y="146516"/>
              <a:ext cx="2194560" cy="735178"/>
            </a:xfrm>
            <a:prstGeom prst="rect">
              <a:avLst/>
            </a:prstGeom>
          </p:spPr>
        </p:pic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05ACA3E8-627D-48CA-971D-E7B176B9D93C}"/>
                </a:ext>
              </a:extLst>
            </p:cNvPr>
            <p:cNvCxnSpPr/>
            <p:nvPr/>
          </p:nvCxnSpPr>
          <p:spPr>
            <a:xfrm>
              <a:off x="274320" y="966651"/>
              <a:ext cx="1176092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F562FB2E-A76A-42BA-9AA0-A836514133E3}"/>
              </a:ext>
            </a:extLst>
          </p:cNvPr>
          <p:cNvGrpSpPr/>
          <p:nvPr/>
        </p:nvGrpSpPr>
        <p:grpSpPr>
          <a:xfrm>
            <a:off x="274320" y="6310504"/>
            <a:ext cx="11760926" cy="312133"/>
            <a:chOff x="274320" y="6310504"/>
            <a:chExt cx="11760926" cy="312133"/>
          </a:xfrm>
        </p:grpSpPr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DF77F07B-DA33-4CD3-A189-5B7DCCEAB320}"/>
                </a:ext>
              </a:extLst>
            </p:cNvPr>
            <p:cNvCxnSpPr/>
            <p:nvPr/>
          </p:nvCxnSpPr>
          <p:spPr>
            <a:xfrm>
              <a:off x="274320" y="6310504"/>
              <a:ext cx="1176092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0CA301AC-4EDC-400F-B46B-6E30D5ADA8C6}"/>
                </a:ext>
              </a:extLst>
            </p:cNvPr>
            <p:cNvSpPr txBox="1"/>
            <p:nvPr/>
          </p:nvSpPr>
          <p:spPr>
            <a:xfrm>
              <a:off x="274320" y="6314860"/>
              <a:ext cx="49057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Dardan Rrafshi, Hasan Karadeniz, Martin Hafner, Richard Ries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8C2DF48D-3527-488F-A0C4-C8B8E967D8C3}"/>
                </a:ext>
              </a:extLst>
            </p:cNvPr>
            <p:cNvSpPr txBox="1"/>
            <p:nvPr/>
          </p:nvSpPr>
          <p:spPr>
            <a:xfrm>
              <a:off x="5628036" y="6314859"/>
              <a:ext cx="1053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fld id="{D97733CA-094C-4A90-9857-DD9086AB670B}" type="datetime1">
                <a:rPr lang="de-DE" sz="1400" smtClean="0"/>
                <a:t>25.03.2018</a:t>
              </a:fld>
              <a:endParaRPr lang="de-DE" sz="1400" dirty="0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FB6BA5D3-9FB7-4E4D-B7B5-477E721AC14D}"/>
                </a:ext>
              </a:extLst>
            </p:cNvPr>
            <p:cNvSpPr txBox="1"/>
            <p:nvPr/>
          </p:nvSpPr>
          <p:spPr>
            <a:xfrm>
              <a:off x="11223836" y="6314858"/>
              <a:ext cx="6938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Folie </a:t>
              </a:r>
              <a:fld id="{BA2864EE-1914-45D0-B505-E485E0AF5E9D}" type="slidenum">
                <a:rPr lang="de-DE" sz="1400" smtClean="0"/>
                <a:t>3</a:t>
              </a:fld>
              <a:endParaRPr lang="de-DE" sz="1400" dirty="0"/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B0B562A3-8C3E-435C-BF79-E945B43DC26A}"/>
              </a:ext>
            </a:extLst>
          </p:cNvPr>
          <p:cNvSpPr txBox="1"/>
          <p:nvPr/>
        </p:nvSpPr>
        <p:spPr>
          <a:xfrm>
            <a:off x="274320" y="1192923"/>
            <a:ext cx="11760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solidFill>
                  <a:schemeClr val="accent1"/>
                </a:solidFill>
                <a:latin typeface="+mj-lt"/>
              </a:rPr>
              <a:t>Zieldefinition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92B42E8-8784-45CE-ACCA-478794C1671B}"/>
              </a:ext>
            </a:extLst>
          </p:cNvPr>
          <p:cNvSpPr txBox="1"/>
          <p:nvPr/>
        </p:nvSpPr>
        <p:spPr>
          <a:xfrm>
            <a:off x="274320" y="1942414"/>
            <a:ext cx="6774180" cy="422025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000" dirty="0"/>
              <a:t>Frozen Yogurt zusammenstellen und bestellen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000" dirty="0"/>
              <a:t>Man kann sich ein eigenes Konto anlegen und seine Kreationen speichern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000" dirty="0"/>
              <a:t>Andere Benutzer können Kreationen anderer bewerten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000" dirty="0"/>
              <a:t>Die besten Kreationen werden in der Startseite zur Schau gestellt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de-DE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000" dirty="0"/>
              <a:t>Weitere Funktionen: Catering-Service, Fanartikel-Shop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20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9C3DF38-E88C-419F-BB8E-2AAEA7327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992" y="1815273"/>
            <a:ext cx="4106255" cy="322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690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50B2279C-5059-4004-A0D9-E5EE7D22D2CB}"/>
              </a:ext>
            </a:extLst>
          </p:cNvPr>
          <p:cNvGrpSpPr/>
          <p:nvPr/>
        </p:nvGrpSpPr>
        <p:grpSpPr>
          <a:xfrm>
            <a:off x="274320" y="146516"/>
            <a:ext cx="11760926" cy="820135"/>
            <a:chOff x="274320" y="146516"/>
            <a:chExt cx="11760926" cy="820135"/>
          </a:xfrm>
        </p:grpSpPr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10F8E80B-01A2-445B-A91F-05E3A85D32E0}"/>
                </a:ext>
              </a:extLst>
            </p:cNvPr>
            <p:cNvSpPr txBox="1"/>
            <p:nvPr/>
          </p:nvSpPr>
          <p:spPr>
            <a:xfrm>
              <a:off x="274320" y="235363"/>
              <a:ext cx="45850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Bachelorstudiengang Wirtschaftsinformatik</a:t>
              </a:r>
            </a:p>
            <a:p>
              <a:r>
                <a:rPr lang="de-DE" dirty="0"/>
                <a:t>Wintersemester 2017/18</a:t>
              </a:r>
            </a:p>
          </p:txBody>
        </p:sp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419C9148-E6F6-4D1A-AD0F-B45F9796E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23120" y="146516"/>
              <a:ext cx="2194560" cy="735178"/>
            </a:xfrm>
            <a:prstGeom prst="rect">
              <a:avLst/>
            </a:prstGeom>
          </p:spPr>
        </p:pic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05ACA3E8-627D-48CA-971D-E7B176B9D93C}"/>
                </a:ext>
              </a:extLst>
            </p:cNvPr>
            <p:cNvCxnSpPr/>
            <p:nvPr/>
          </p:nvCxnSpPr>
          <p:spPr>
            <a:xfrm>
              <a:off x="274320" y="966651"/>
              <a:ext cx="1176092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F562FB2E-A76A-42BA-9AA0-A836514133E3}"/>
              </a:ext>
            </a:extLst>
          </p:cNvPr>
          <p:cNvGrpSpPr/>
          <p:nvPr/>
        </p:nvGrpSpPr>
        <p:grpSpPr>
          <a:xfrm>
            <a:off x="274320" y="6310504"/>
            <a:ext cx="11760926" cy="312133"/>
            <a:chOff x="274320" y="6310504"/>
            <a:chExt cx="11760926" cy="312133"/>
          </a:xfrm>
        </p:grpSpPr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DF77F07B-DA33-4CD3-A189-5B7DCCEAB320}"/>
                </a:ext>
              </a:extLst>
            </p:cNvPr>
            <p:cNvCxnSpPr/>
            <p:nvPr/>
          </p:nvCxnSpPr>
          <p:spPr>
            <a:xfrm>
              <a:off x="274320" y="6310504"/>
              <a:ext cx="1176092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0CA301AC-4EDC-400F-B46B-6E30D5ADA8C6}"/>
                </a:ext>
              </a:extLst>
            </p:cNvPr>
            <p:cNvSpPr txBox="1"/>
            <p:nvPr/>
          </p:nvSpPr>
          <p:spPr>
            <a:xfrm>
              <a:off x="274320" y="6314860"/>
              <a:ext cx="49057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Dardan Rrafshi, Hasan Karadeniz, Martin Hafner, Richard Ries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8C2DF48D-3527-488F-A0C4-C8B8E967D8C3}"/>
                </a:ext>
              </a:extLst>
            </p:cNvPr>
            <p:cNvSpPr txBox="1"/>
            <p:nvPr/>
          </p:nvSpPr>
          <p:spPr>
            <a:xfrm>
              <a:off x="5628036" y="6314859"/>
              <a:ext cx="1053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fld id="{D97733CA-094C-4A90-9857-DD9086AB670B}" type="datetime1">
                <a:rPr lang="de-DE" sz="1400" smtClean="0"/>
                <a:t>25.03.2018</a:t>
              </a:fld>
              <a:endParaRPr lang="de-DE" sz="1400" dirty="0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FB6BA5D3-9FB7-4E4D-B7B5-477E721AC14D}"/>
                </a:ext>
              </a:extLst>
            </p:cNvPr>
            <p:cNvSpPr txBox="1"/>
            <p:nvPr/>
          </p:nvSpPr>
          <p:spPr>
            <a:xfrm>
              <a:off x="11223836" y="6314858"/>
              <a:ext cx="6938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Folie </a:t>
              </a:r>
              <a:fld id="{BA2864EE-1914-45D0-B505-E485E0AF5E9D}" type="slidenum">
                <a:rPr lang="de-DE" sz="1400" smtClean="0"/>
                <a:t>4</a:t>
              </a:fld>
              <a:endParaRPr lang="de-DE" sz="1400" dirty="0"/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B0B562A3-8C3E-435C-BF79-E945B43DC26A}"/>
              </a:ext>
            </a:extLst>
          </p:cNvPr>
          <p:cNvSpPr txBox="1"/>
          <p:nvPr/>
        </p:nvSpPr>
        <p:spPr>
          <a:xfrm>
            <a:off x="274320" y="1192923"/>
            <a:ext cx="11760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solidFill>
                  <a:schemeClr val="accent1"/>
                </a:solidFill>
                <a:latin typeface="+mj-lt"/>
              </a:rPr>
              <a:t>Projektumfang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92B42E8-8784-45CE-ACCA-478794C1671B}"/>
              </a:ext>
            </a:extLst>
          </p:cNvPr>
          <p:cNvSpPr txBox="1"/>
          <p:nvPr/>
        </p:nvSpPr>
        <p:spPr>
          <a:xfrm>
            <a:off x="274320" y="1942414"/>
            <a:ext cx="5821680" cy="39489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000" dirty="0"/>
              <a:t>Ungefähr 90 Arbeitsstunden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000" dirty="0"/>
              <a:t>Vorkenntnisse in HTML/CSS und Bootstrap sind gegeben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000" dirty="0"/>
              <a:t>Wenn Funktionen nicht realisierbar sind, können sie zur Not weggelassen werden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000" dirty="0"/>
              <a:t>Unsere Idee bietet viele Möglichkeiten zur Erweiterung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20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213272D-6138-42DB-BE33-0DAC3A17E9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385809"/>
            <a:ext cx="2686049" cy="2686049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0D717D1D-48BB-4053-B12A-8A2EFD6F6A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613" y="2243137"/>
            <a:ext cx="1691672" cy="2371725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41BE628D-614A-45AD-9918-7122A69E2C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38918">
            <a:off x="10036475" y="4066888"/>
            <a:ext cx="1476373" cy="118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21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50B2279C-5059-4004-A0D9-E5EE7D22D2CB}"/>
              </a:ext>
            </a:extLst>
          </p:cNvPr>
          <p:cNvGrpSpPr/>
          <p:nvPr/>
        </p:nvGrpSpPr>
        <p:grpSpPr>
          <a:xfrm>
            <a:off x="274320" y="146516"/>
            <a:ext cx="11760926" cy="820135"/>
            <a:chOff x="274320" y="146516"/>
            <a:chExt cx="11760926" cy="820135"/>
          </a:xfrm>
        </p:grpSpPr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10F8E80B-01A2-445B-A91F-05E3A85D32E0}"/>
                </a:ext>
              </a:extLst>
            </p:cNvPr>
            <p:cNvSpPr txBox="1"/>
            <p:nvPr/>
          </p:nvSpPr>
          <p:spPr>
            <a:xfrm>
              <a:off x="274320" y="235363"/>
              <a:ext cx="45850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Bachelorstudiengang Wirtschaftsinformatik</a:t>
              </a:r>
            </a:p>
            <a:p>
              <a:r>
                <a:rPr lang="de-DE" dirty="0"/>
                <a:t>Wintersemester 2017/18</a:t>
              </a:r>
            </a:p>
          </p:txBody>
        </p:sp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419C9148-E6F6-4D1A-AD0F-B45F9796E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23120" y="146516"/>
              <a:ext cx="2194560" cy="735178"/>
            </a:xfrm>
            <a:prstGeom prst="rect">
              <a:avLst/>
            </a:prstGeom>
          </p:spPr>
        </p:pic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05ACA3E8-627D-48CA-971D-E7B176B9D93C}"/>
                </a:ext>
              </a:extLst>
            </p:cNvPr>
            <p:cNvCxnSpPr/>
            <p:nvPr/>
          </p:nvCxnSpPr>
          <p:spPr>
            <a:xfrm>
              <a:off x="274320" y="966651"/>
              <a:ext cx="1176092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F562FB2E-A76A-42BA-9AA0-A836514133E3}"/>
              </a:ext>
            </a:extLst>
          </p:cNvPr>
          <p:cNvGrpSpPr/>
          <p:nvPr/>
        </p:nvGrpSpPr>
        <p:grpSpPr>
          <a:xfrm>
            <a:off x="274320" y="6310504"/>
            <a:ext cx="11760926" cy="312133"/>
            <a:chOff x="274320" y="6310504"/>
            <a:chExt cx="11760926" cy="312133"/>
          </a:xfrm>
        </p:grpSpPr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DF77F07B-DA33-4CD3-A189-5B7DCCEAB320}"/>
                </a:ext>
              </a:extLst>
            </p:cNvPr>
            <p:cNvCxnSpPr/>
            <p:nvPr/>
          </p:nvCxnSpPr>
          <p:spPr>
            <a:xfrm>
              <a:off x="274320" y="6310504"/>
              <a:ext cx="1176092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0CA301AC-4EDC-400F-B46B-6E30D5ADA8C6}"/>
                </a:ext>
              </a:extLst>
            </p:cNvPr>
            <p:cNvSpPr txBox="1"/>
            <p:nvPr/>
          </p:nvSpPr>
          <p:spPr>
            <a:xfrm>
              <a:off x="274320" y="6314860"/>
              <a:ext cx="49057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Dardan Rrafshi, Hasan Karadeniz, Martin Hafner, Richard Ries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8C2DF48D-3527-488F-A0C4-C8B8E967D8C3}"/>
                </a:ext>
              </a:extLst>
            </p:cNvPr>
            <p:cNvSpPr txBox="1"/>
            <p:nvPr/>
          </p:nvSpPr>
          <p:spPr>
            <a:xfrm>
              <a:off x="5628036" y="6314859"/>
              <a:ext cx="1053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fld id="{D97733CA-094C-4A90-9857-DD9086AB670B}" type="datetime1">
                <a:rPr lang="de-DE" sz="1400" smtClean="0"/>
                <a:t>25.03.2018</a:t>
              </a:fld>
              <a:endParaRPr lang="de-DE" sz="1400" dirty="0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FB6BA5D3-9FB7-4E4D-B7B5-477E721AC14D}"/>
                </a:ext>
              </a:extLst>
            </p:cNvPr>
            <p:cNvSpPr txBox="1"/>
            <p:nvPr/>
          </p:nvSpPr>
          <p:spPr>
            <a:xfrm>
              <a:off x="11223836" y="6314858"/>
              <a:ext cx="6938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Folie </a:t>
              </a:r>
              <a:fld id="{BA2864EE-1914-45D0-B505-E485E0AF5E9D}" type="slidenum">
                <a:rPr lang="de-DE" sz="1400" smtClean="0"/>
                <a:t>5</a:t>
              </a:fld>
              <a:endParaRPr lang="de-DE" sz="1400" dirty="0"/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B0B562A3-8C3E-435C-BF79-E945B43DC26A}"/>
              </a:ext>
            </a:extLst>
          </p:cNvPr>
          <p:cNvSpPr txBox="1"/>
          <p:nvPr/>
        </p:nvSpPr>
        <p:spPr>
          <a:xfrm>
            <a:off x="274320" y="1192923"/>
            <a:ext cx="11760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solidFill>
                  <a:schemeClr val="accent1"/>
                </a:solidFill>
                <a:latin typeface="+mj-lt"/>
              </a:rPr>
              <a:t>Organisationsplanung</a:t>
            </a:r>
          </a:p>
        </p:txBody>
      </p:sp>
      <p:graphicFrame>
        <p:nvGraphicFramePr>
          <p:cNvPr id="15" name="Diagramm 14">
            <a:extLst>
              <a:ext uri="{FF2B5EF4-FFF2-40B4-BE49-F238E27FC236}">
                <a16:creationId xmlns:a16="http://schemas.microsoft.com/office/drawing/2014/main" id="{AE5774B0-D8BA-409D-BA68-BB25C9CD94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4358901"/>
              </p:ext>
            </p:extLst>
          </p:nvPr>
        </p:nvGraphicFramePr>
        <p:xfrm>
          <a:off x="274320" y="1807274"/>
          <a:ext cx="9223363" cy="39810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57072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50B2279C-5059-4004-A0D9-E5EE7D22D2CB}"/>
              </a:ext>
            </a:extLst>
          </p:cNvPr>
          <p:cNvGrpSpPr/>
          <p:nvPr/>
        </p:nvGrpSpPr>
        <p:grpSpPr>
          <a:xfrm>
            <a:off x="274320" y="146516"/>
            <a:ext cx="11760926" cy="820135"/>
            <a:chOff x="274320" y="146516"/>
            <a:chExt cx="11760926" cy="820135"/>
          </a:xfrm>
        </p:grpSpPr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10F8E80B-01A2-445B-A91F-05E3A85D32E0}"/>
                </a:ext>
              </a:extLst>
            </p:cNvPr>
            <p:cNvSpPr txBox="1"/>
            <p:nvPr/>
          </p:nvSpPr>
          <p:spPr>
            <a:xfrm>
              <a:off x="274320" y="235363"/>
              <a:ext cx="45850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Bachelorstudiengang Wirtschaftsinformatik</a:t>
              </a:r>
            </a:p>
            <a:p>
              <a:r>
                <a:rPr lang="de-DE" dirty="0"/>
                <a:t>Wintersemester 2017/18</a:t>
              </a:r>
            </a:p>
          </p:txBody>
        </p:sp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419C9148-E6F6-4D1A-AD0F-B45F9796E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23120" y="146516"/>
              <a:ext cx="2194560" cy="735178"/>
            </a:xfrm>
            <a:prstGeom prst="rect">
              <a:avLst/>
            </a:prstGeom>
          </p:spPr>
        </p:pic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05ACA3E8-627D-48CA-971D-E7B176B9D93C}"/>
                </a:ext>
              </a:extLst>
            </p:cNvPr>
            <p:cNvCxnSpPr/>
            <p:nvPr/>
          </p:nvCxnSpPr>
          <p:spPr>
            <a:xfrm>
              <a:off x="274320" y="966651"/>
              <a:ext cx="1176092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F562FB2E-A76A-42BA-9AA0-A836514133E3}"/>
              </a:ext>
            </a:extLst>
          </p:cNvPr>
          <p:cNvGrpSpPr/>
          <p:nvPr/>
        </p:nvGrpSpPr>
        <p:grpSpPr>
          <a:xfrm>
            <a:off x="274320" y="6310504"/>
            <a:ext cx="11760926" cy="312133"/>
            <a:chOff x="274320" y="6310504"/>
            <a:chExt cx="11760926" cy="312133"/>
          </a:xfrm>
        </p:grpSpPr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DF77F07B-DA33-4CD3-A189-5B7DCCEAB320}"/>
                </a:ext>
              </a:extLst>
            </p:cNvPr>
            <p:cNvCxnSpPr/>
            <p:nvPr/>
          </p:nvCxnSpPr>
          <p:spPr>
            <a:xfrm>
              <a:off x="274320" y="6310504"/>
              <a:ext cx="1176092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0CA301AC-4EDC-400F-B46B-6E30D5ADA8C6}"/>
                </a:ext>
              </a:extLst>
            </p:cNvPr>
            <p:cNvSpPr txBox="1"/>
            <p:nvPr/>
          </p:nvSpPr>
          <p:spPr>
            <a:xfrm>
              <a:off x="274320" y="6314860"/>
              <a:ext cx="49057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Dardan Rrafshi, Hasan Karadeniz, Martin Hafner, Richard Ries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8C2DF48D-3527-488F-A0C4-C8B8E967D8C3}"/>
                </a:ext>
              </a:extLst>
            </p:cNvPr>
            <p:cNvSpPr txBox="1"/>
            <p:nvPr/>
          </p:nvSpPr>
          <p:spPr>
            <a:xfrm>
              <a:off x="5628036" y="6314859"/>
              <a:ext cx="1053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fld id="{D97733CA-094C-4A90-9857-DD9086AB670B}" type="datetime1">
                <a:rPr lang="de-DE" sz="1400" smtClean="0"/>
                <a:t>25.03.2018</a:t>
              </a:fld>
              <a:endParaRPr lang="de-DE" sz="1400" dirty="0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FB6BA5D3-9FB7-4E4D-B7B5-477E721AC14D}"/>
                </a:ext>
              </a:extLst>
            </p:cNvPr>
            <p:cNvSpPr txBox="1"/>
            <p:nvPr/>
          </p:nvSpPr>
          <p:spPr>
            <a:xfrm>
              <a:off x="11223836" y="6314858"/>
              <a:ext cx="6938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Folie </a:t>
              </a:r>
              <a:fld id="{BA2864EE-1914-45D0-B505-E485E0AF5E9D}" type="slidenum">
                <a:rPr lang="de-DE" sz="1400" smtClean="0"/>
                <a:t>6</a:t>
              </a:fld>
              <a:endParaRPr lang="de-DE" sz="1400" dirty="0"/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3D6C5197-8D91-422E-B345-40B841985D39}"/>
              </a:ext>
            </a:extLst>
          </p:cNvPr>
          <p:cNvSpPr txBox="1"/>
          <p:nvPr/>
        </p:nvSpPr>
        <p:spPr>
          <a:xfrm>
            <a:off x="3433354" y="2890391"/>
            <a:ext cx="54428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b="1" dirty="0"/>
              <a:t>Vielen Dank für Ihre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4206403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Vorlage - Manuskript">
      <a:dk1>
        <a:sysClr val="windowText" lastClr="000000"/>
      </a:dk1>
      <a:lt1>
        <a:sysClr val="window" lastClr="FFFFFF"/>
      </a:lt1>
      <a:dk2>
        <a:srgbClr val="8496B0"/>
      </a:dk2>
      <a:lt2>
        <a:srgbClr val="E7E6E6"/>
      </a:lt2>
      <a:accent1>
        <a:srgbClr val="203864"/>
      </a:accent1>
      <a:accent2>
        <a:srgbClr val="336600"/>
      </a:accent2>
      <a:accent3>
        <a:srgbClr val="669900"/>
      </a:accent3>
      <a:accent4>
        <a:srgbClr val="4472C4"/>
      </a:accent4>
      <a:accent5>
        <a:srgbClr val="44546A"/>
      </a:accent5>
      <a:accent6>
        <a:srgbClr val="99CC66"/>
      </a:accent6>
      <a:hlink>
        <a:srgbClr val="44546A"/>
      </a:hlink>
      <a:folHlink>
        <a:srgbClr val="537CC8"/>
      </a:folHlink>
    </a:clrScheme>
    <a:fontScheme name="Vorlage - Manuskript">
      <a:majorFont>
        <a:latin typeface="Trebuchet MS"/>
        <a:ea typeface=""/>
        <a:cs typeface=""/>
      </a:majorFont>
      <a:minorFont>
        <a:latin typeface="Cambria Mat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orlage - Präsentation" id="{7BF91DA7-E50C-46EB-AE8F-7E48B91B25BF}" vid="{B00E7443-B13D-4B12-A097-9F0A4BC5608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 - Präsentation</Template>
  <TotalTime>0</TotalTime>
  <Words>251</Words>
  <Application>Microsoft Office PowerPoint</Application>
  <PresentationFormat>Breitbild</PresentationFormat>
  <Paragraphs>54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 Light</vt:lpstr>
      <vt:lpstr>Cambria Math</vt:lpstr>
      <vt:lpstr>Trebuchet MS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Dardan Rrafshi</dc:creator>
  <cp:lastModifiedBy>Dardan Rrafshi</cp:lastModifiedBy>
  <cp:revision>14</cp:revision>
  <dcterms:created xsi:type="dcterms:W3CDTF">2018-03-25T19:12:45Z</dcterms:created>
  <dcterms:modified xsi:type="dcterms:W3CDTF">2018-03-25T21:07:25Z</dcterms:modified>
</cp:coreProperties>
</file>