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b35b3af2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b35b3af2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b35b3af2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ab35b3af2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b35b3af2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ab35b3af2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b35b3af2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b35b3af2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b35b3af2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ab35b3af2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b35b3af2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b35b3af2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b35b3af2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b35b3af2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b35b3af2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b35b3af2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b35b3af2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b35b3af2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b35b3af2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b35b3af2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b35b3af2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ab35b3af2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slide" Target="/ppt/slides/slide2.xml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6">
            <a:hlinkClick action="ppaction://hlinksldjump"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400" y="393750"/>
            <a:ext cx="360250" cy="3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6" name="Google Shape;96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" name="Google Shape;104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0" name="Google Shape;110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7" name="Google Shape;117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9" name="Google Shape;139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7" name="Google Shape;147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3" name="Google Shape;153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chtarget.com/searchsecurity/tip/An-introduction-to-SSH2#:~:text=The%20major%20differences%20between%20SSH1,been%20found%20to%20be%20insecure.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1" Type="http://schemas.openxmlformats.org/officeDocument/2006/relationships/slide" Target="/ppt/slides/slide11.xml"/><Relationship Id="rId10" Type="http://schemas.openxmlformats.org/officeDocument/2006/relationships/slide" Target="/ppt/slides/slide10.xml"/><Relationship Id="rId9" Type="http://schemas.openxmlformats.org/officeDocument/2006/relationships/slide" Target="/ppt/slides/slide9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Round 1 Review</a:t>
            </a:r>
            <a:endParaRPr/>
          </a:p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Service Configuration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SSH </a:t>
            </a:r>
            <a:r>
              <a:rPr lang="en">
                <a:highlight>
                  <a:schemeClr val="accent1"/>
                </a:highlight>
              </a:rPr>
              <a:t>(1)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configs found in /etc/ssh/sshd_config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Disable root 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Don’t allow empty passwords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Protocol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“The major differences between SSH1 and SSH2 fall into two main categories: technical and licensing. Technically, SSH2 uses different encryption and authentication algorithms. SSH1 supported four encryption algorithms, two of which had been found to be insecure.” (</a:t>
            </a: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DISABLE CRITICAL SERVICES </a:t>
            </a:r>
            <a:r>
              <a:rPr lang="en">
                <a:highlight>
                  <a:srgbClr val="0000FF"/>
                </a:highlight>
              </a:rPr>
              <a:t>(1)</a:t>
            </a:r>
            <a:endParaRPr>
              <a:highlight>
                <a:srgbClr val="0000FF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Disable remote connection services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Disable file transfer services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Disable mailing services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sudo systemctl stop </a:t>
            </a:r>
            <a:r>
              <a:rPr lang="en">
                <a:solidFill>
                  <a:schemeClr val="lt2"/>
                </a:solidFill>
              </a:rPr>
              <a:t>&lt;service name&gt;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Vulnerabilities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297500" y="1338950"/>
            <a:ext cx="70389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Forensics Questions</a:t>
            </a:r>
            <a:r>
              <a:rPr lang="en"/>
              <a:t> - 2 (16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User Configuration</a:t>
            </a:r>
            <a:r>
              <a:rPr lang="en"/>
              <a:t> - 6 (20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Groups</a:t>
            </a:r>
            <a:r>
              <a:rPr lang="en"/>
              <a:t> - 2 (10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Firewall</a:t>
            </a:r>
            <a:r>
              <a:rPr lang="en"/>
              <a:t> - 1 (5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Updates </a:t>
            </a:r>
            <a:r>
              <a:rPr lang="en"/>
              <a:t>- 4 (18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Removing Prohibited Files</a:t>
            </a:r>
            <a:r>
              <a:rPr lang="en"/>
              <a:t> - 4 (16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Firefox Settings</a:t>
            </a:r>
            <a:r>
              <a:rPr lang="en"/>
              <a:t> - 1 (5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Critical Service Configuration</a:t>
            </a:r>
            <a:r>
              <a:rPr lang="en"/>
              <a:t> - 1 (5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Services</a:t>
            </a:r>
            <a:r>
              <a:rPr lang="en"/>
              <a:t> - 1 (5 points)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user/group ids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8"/>
              <a:buChar char="-"/>
            </a:pPr>
            <a:r>
              <a:rPr lang="en" sz="1307"/>
              <a:t>id </a:t>
            </a:r>
            <a:r>
              <a:rPr lang="en" sz="1307">
                <a:solidFill>
                  <a:schemeClr val="lt2"/>
                </a:solidFill>
              </a:rPr>
              <a:t>&lt;username&gt;</a:t>
            </a:r>
            <a:endParaRPr sz="1307">
              <a:solidFill>
                <a:schemeClr val="lt2"/>
              </a:solidFill>
            </a:endParaRPr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-"/>
            </a:pPr>
            <a:r>
              <a:rPr lang="en" sz="1307"/>
              <a:t>getent group </a:t>
            </a:r>
            <a:r>
              <a:rPr lang="en" sz="1307">
                <a:solidFill>
                  <a:schemeClr val="lt2"/>
                </a:solidFill>
              </a:rPr>
              <a:t>&lt;groupname&gt;</a:t>
            </a:r>
            <a:endParaRPr sz="1307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Checksums for file: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8"/>
              <a:buChar char="-"/>
            </a:pPr>
            <a:r>
              <a:rPr lang="en" sz="1307"/>
              <a:t>md5sum </a:t>
            </a:r>
            <a:r>
              <a:rPr lang="en" sz="1307">
                <a:solidFill>
                  <a:schemeClr val="lt2"/>
                </a:solidFill>
              </a:rPr>
              <a:t>&lt;filename&gt;</a:t>
            </a:r>
            <a:endParaRPr sz="1307">
              <a:solidFill>
                <a:schemeClr val="lt2"/>
              </a:solidFill>
            </a:endParaRPr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-"/>
            </a:pPr>
            <a:r>
              <a:rPr lang="en" sz="1307"/>
              <a:t>sha256sum </a:t>
            </a:r>
            <a:r>
              <a:rPr lang="en" sz="1307">
                <a:solidFill>
                  <a:schemeClr val="lt2"/>
                </a:solidFill>
              </a:rPr>
              <a:t>&lt;filename&gt;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File Permissions: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8"/>
              <a:buChar char="-"/>
            </a:pPr>
            <a:r>
              <a:rPr lang="en" sz="1307"/>
              <a:t>ls -l </a:t>
            </a:r>
            <a:r>
              <a:rPr lang="en" sz="1307">
                <a:solidFill>
                  <a:schemeClr val="lt2"/>
                </a:solidFill>
              </a:rPr>
              <a:t>&lt;filename&gt;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-"/>
            </a:pPr>
            <a:r>
              <a:rPr lang="en" sz="1307"/>
              <a:t>getfacl </a:t>
            </a:r>
            <a:r>
              <a:rPr lang="en" sz="1307">
                <a:solidFill>
                  <a:schemeClr val="lt2"/>
                </a:solidFill>
              </a:rPr>
              <a:t>&lt;filename&gt;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/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Forensics 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Configuration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11451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specified users </a:t>
            </a:r>
            <a:r>
              <a:rPr lang="en">
                <a:highlight>
                  <a:schemeClr val="accent1"/>
                </a:highlight>
              </a:rPr>
              <a:t>(1)</a:t>
            </a:r>
            <a:endParaRPr>
              <a:highlight>
                <a:schemeClr val="accent1"/>
              </a:highlight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Delete unauthorized users </a:t>
            </a:r>
            <a:r>
              <a:rPr lang="en">
                <a:highlight>
                  <a:schemeClr val="accent1"/>
                </a:highlight>
              </a:rPr>
              <a:t>(2)</a:t>
            </a:r>
            <a:endParaRPr>
              <a:highlight>
                <a:schemeClr val="accent1"/>
              </a:highlight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 insecure passwords </a:t>
            </a:r>
            <a:r>
              <a:rPr lang="en">
                <a:highlight>
                  <a:schemeClr val="accent1"/>
                </a:highlight>
              </a:rPr>
              <a:t>(1)</a:t>
            </a:r>
            <a:endParaRPr>
              <a:highlight>
                <a:schemeClr val="accent1"/>
              </a:highlight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Remove/Give Administrator Privileges </a:t>
            </a:r>
            <a:r>
              <a:rPr lang="en">
                <a:highlight>
                  <a:schemeClr val="accent1"/>
                </a:highlight>
              </a:rPr>
              <a:t>(2)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175" y="1116550"/>
            <a:ext cx="3899876" cy="32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users to groups specified in ReadMe </a:t>
            </a:r>
            <a:r>
              <a:rPr lang="en">
                <a:highlight>
                  <a:schemeClr val="accent1"/>
                </a:highlight>
              </a:rPr>
              <a:t>(1)</a:t>
            </a:r>
            <a:endParaRPr>
              <a:highlight>
                <a:schemeClr val="accent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sudo adduser </a:t>
            </a:r>
            <a:r>
              <a:rPr lang="en">
                <a:solidFill>
                  <a:schemeClr val="lt2"/>
                </a:solidFill>
              </a:rPr>
              <a:t>&lt;user&gt; &lt;groupname&gt;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any specified groups </a:t>
            </a:r>
            <a:r>
              <a:rPr lang="en">
                <a:highlight>
                  <a:schemeClr val="accent1"/>
                </a:highlight>
              </a:rPr>
              <a:t>(1)</a:t>
            </a:r>
            <a:endParaRPr>
              <a:highlight>
                <a:schemeClr val="accent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sudo addgroup </a:t>
            </a:r>
            <a:r>
              <a:rPr lang="en">
                <a:solidFill>
                  <a:schemeClr val="lt2"/>
                </a:solidFill>
              </a:rPr>
              <a:t>&lt;groupname&gt;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Enable Firewall </a:t>
            </a:r>
            <a:r>
              <a:rPr lang="en">
                <a:highlight>
                  <a:schemeClr val="accent1"/>
                </a:highlight>
              </a:rPr>
              <a:t>(1)</a:t>
            </a:r>
            <a:endParaRPr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system </a:t>
            </a:r>
            <a:r>
              <a:rPr lang="en">
                <a:highlight>
                  <a:schemeClr val="accent1"/>
                </a:highlight>
              </a:rPr>
              <a:t>(3)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Turn on automatic updates </a:t>
            </a:r>
            <a:r>
              <a:rPr lang="en">
                <a:highlight>
                  <a:schemeClr val="accent1"/>
                </a:highlight>
              </a:rPr>
              <a:t>(1)</a:t>
            </a:r>
            <a:endParaRPr>
              <a:highlight>
                <a:schemeClr val="accent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Under software and updates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Install security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0" l="2271" r="3867" t="0"/>
          <a:stretch/>
        </p:blipFill>
        <p:spPr>
          <a:xfrm>
            <a:off x="4928850" y="1492400"/>
            <a:ext cx="3176400" cy="22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Prohibited Files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hacking tools/games </a:t>
            </a:r>
            <a:r>
              <a:rPr lang="en">
                <a:highlight>
                  <a:schemeClr val="accent1"/>
                </a:highlight>
              </a:rPr>
              <a:t>(3)</a:t>
            </a:r>
            <a:endParaRPr>
              <a:highlight>
                <a:schemeClr val="accen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sudo apt-get purge </a:t>
            </a:r>
            <a:r>
              <a:rPr lang="en">
                <a:solidFill>
                  <a:schemeClr val="lt2"/>
                </a:solidFill>
              </a:rPr>
              <a:t>&lt;package&gt;</a:t>
            </a:r>
            <a:r>
              <a:rPr lang="en"/>
              <a:t> 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ex. sudo apt-get purge firefox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media files (ex. MP3, MP4, MOV) </a:t>
            </a:r>
            <a:r>
              <a:rPr lang="en">
                <a:highlight>
                  <a:schemeClr val="accent1"/>
                </a:highlight>
              </a:rPr>
              <a:t>(1)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Settings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Strictest settings </a:t>
            </a:r>
            <a:r>
              <a:rPr lang="en">
                <a:highlight>
                  <a:schemeClr val="accent1"/>
                </a:highlight>
              </a:rPr>
              <a:t>(1)</a:t>
            </a:r>
            <a:endParaRPr>
              <a:highlight>
                <a:schemeClr val="accent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 pop-ups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 dangerous downloads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766" y="1116154"/>
            <a:ext cx="429086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