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Inter SemiBold"/>
      <p:regular r:id="rId20"/>
      <p:bold r:id="rId21"/>
      <p:italic r:id="rId22"/>
      <p:boldItalic r:id="rId23"/>
    </p:embeddedFont>
    <p:embeddedFont>
      <p:font typeface="Inter Light"/>
      <p:regular r:id="rId24"/>
      <p:bold r:id="rId25"/>
      <p:italic r:id="rId26"/>
      <p:boldItalic r:id="rId27"/>
    </p:embeddedFont>
    <p:embeddedFont>
      <p:font typeface="Int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regular.fntdata"/><Relationship Id="rId22" Type="http://schemas.openxmlformats.org/officeDocument/2006/relationships/font" Target="fonts/InterSemiBold-italic.fntdata"/><Relationship Id="rId21" Type="http://schemas.openxmlformats.org/officeDocument/2006/relationships/font" Target="fonts/InterSemiBold-bold.fntdata"/><Relationship Id="rId24" Type="http://schemas.openxmlformats.org/officeDocument/2006/relationships/font" Target="fonts/InterLight-regular.fntdata"/><Relationship Id="rId23" Type="http://schemas.openxmlformats.org/officeDocument/2006/relationships/font" Target="fonts/Inter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Light-italic.fntdata"/><Relationship Id="rId25" Type="http://schemas.openxmlformats.org/officeDocument/2006/relationships/font" Target="fonts/InterLight-bold.fntdata"/><Relationship Id="rId28" Type="http://schemas.openxmlformats.org/officeDocument/2006/relationships/font" Target="fonts/Inter-regular.fntdata"/><Relationship Id="rId27" Type="http://schemas.openxmlformats.org/officeDocument/2006/relationships/font" Target="fonts/Inter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ter-boldItalic.fntdata"/><Relationship Id="rId30" Type="http://schemas.openxmlformats.org/officeDocument/2006/relationships/font" Target="fonts/Inter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da45dbaf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da45db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ecbb29611_0_3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ecbb29611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cbb29611_0_3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ecbb2961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ecbb29611_0_4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ecbb2961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ecbb29611_0_4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ecbb2961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ecbb29611_0_4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ecbb2961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e85583b37_0_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e85583b3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indent="-412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indent="-412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indent="-412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indent="-412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indent="-412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indent="-412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●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indent="-412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○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indent="-412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SemiBold"/>
              <a:buChar char="■"/>
              <a:defRPr sz="29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2"/>
                </a:solidFill>
              </a:rPr>
              <a:t>“</a:t>
            </a:r>
            <a:endParaRPr b="1" sz="9600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SemiBold"/>
              <a:buNone/>
              <a:defRPr sz="3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●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○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 Light"/>
              <a:buChar char="■"/>
              <a:defRPr sz="24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1037850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NATs</a:t>
            </a:r>
            <a:endParaRPr/>
          </a:p>
        </p:txBody>
      </p:sp>
      <p:sp>
        <p:nvSpPr>
          <p:cNvPr id="58" name="Google Shape;58;p12"/>
          <p:cNvSpPr txBox="1"/>
          <p:nvPr/>
        </p:nvSpPr>
        <p:spPr>
          <a:xfrm>
            <a:off x="6660425" y="4611100"/>
            <a:ext cx="23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Module 14 - Chapter 6</a:t>
            </a:r>
            <a:endParaRPr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987775" y="1353950"/>
            <a:ext cx="80466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Configure pool for dynamic NAT using ACLs</a:t>
            </a:r>
            <a:endParaRPr b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 sz="1600"/>
              <a:t>access-list</a:t>
            </a:r>
            <a:r>
              <a:rPr b="1" lang="en" sz="1600"/>
              <a:t> [number] permit [network address] [wildcard mask]</a:t>
            </a:r>
            <a:endParaRPr b="1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Configure a pool of NAT addresses</a:t>
            </a:r>
            <a:endParaRPr b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 sz="1600"/>
              <a:t>ip nat pool [name] [available addresses] netmask [subnet mask]</a:t>
            </a:r>
            <a:endParaRPr b="1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Associate ACL with NAT pool</a:t>
            </a:r>
            <a:endParaRPr b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 sz="1600"/>
              <a:t>ip nat inside source list [number] pool [name] [overload]</a:t>
            </a:r>
            <a:endParaRPr b="1"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Configure NAT on interfaces</a:t>
            </a:r>
            <a:endParaRPr b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 sz="1600"/>
              <a:t>ip</a:t>
            </a:r>
            <a:r>
              <a:rPr b="1" lang="en" sz="1600"/>
              <a:t> [desired interface]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 sz="1600"/>
              <a:t>ip [inside/outside]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Verify NAT configuration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 sz="1600"/>
              <a:t>show ip nat translation</a:t>
            </a:r>
            <a:endParaRPr b="1" sz="1600"/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NAT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enable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configure terminal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ip nat inside source static [inside local address] [outside global address]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ip [desired interface]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ip nat [inside/outside]</a:t>
            </a:r>
            <a:r>
              <a:rPr b="1" lang="en" sz="1600"/>
              <a:t> 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show ip nat translation</a:t>
            </a:r>
            <a:endParaRPr b="1" sz="1600"/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NAT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4294967295" type="ctrTitle"/>
          </p:nvPr>
        </p:nvSpPr>
        <p:spPr>
          <a:xfrm>
            <a:off x="344100" y="1261050"/>
            <a:ext cx="8455800" cy="262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/>
              <a:t>LETS PRACTICE</a:t>
            </a:r>
            <a:endParaRPr sz="9100"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1037850" y="699325"/>
            <a:ext cx="7068300" cy="11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Question: True or False? A side effect of NAT is that it hides the inside local IP address of a host from the outside network.</a:t>
            </a:r>
            <a:endParaRPr sz="2200"/>
          </a:p>
        </p:txBody>
      </p:sp>
      <p:sp>
        <p:nvSpPr>
          <p:cNvPr id="142" name="Google Shape;142;p24"/>
          <p:cNvSpPr txBox="1"/>
          <p:nvPr/>
        </p:nvSpPr>
        <p:spPr>
          <a:xfrm>
            <a:off x="1297150" y="2560450"/>
            <a:ext cx="230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True</a:t>
            </a:r>
            <a:endParaRPr sz="6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5663375" y="2560450"/>
            <a:ext cx="230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False</a:t>
            </a:r>
            <a:endParaRPr sz="6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1339900" y="2560450"/>
            <a:ext cx="2215500" cy="1108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1037850" y="699325"/>
            <a:ext cx="7068300" cy="11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Question: </a:t>
            </a:r>
            <a:r>
              <a:rPr lang="en" sz="2200"/>
              <a:t>True or False? With NAT overload, each inside local IP address is translated to a unique inside global IP address on a one-for-one basis.</a:t>
            </a:r>
            <a:endParaRPr sz="2200"/>
          </a:p>
        </p:txBody>
      </p:sp>
      <p:sp>
        <p:nvSpPr>
          <p:cNvPr id="150" name="Google Shape;150;p25"/>
          <p:cNvSpPr txBox="1"/>
          <p:nvPr/>
        </p:nvSpPr>
        <p:spPr>
          <a:xfrm>
            <a:off x="1297150" y="2560450"/>
            <a:ext cx="230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True</a:t>
            </a:r>
            <a:endParaRPr sz="6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5663375" y="2560450"/>
            <a:ext cx="230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False</a:t>
            </a:r>
            <a:endParaRPr sz="6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5706125" y="2560450"/>
            <a:ext cx="2215500" cy="1108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037875" y="1353950"/>
            <a:ext cx="7068300" cy="35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NATs appear in Round 3 and beyond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use NATs you will need to know basic ACL configuration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 will be doing that part of today’s lesson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NATs are generally worth 10-15 points in Round 3 and generally increase in point value in Semi-Finals (I unfortunately do know know about the National Round)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is a NAT (Network Address Translation)</a:t>
            </a:r>
            <a:endParaRPr sz="25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037825" y="1501025"/>
            <a:ext cx="7068300" cy="300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Limited public IPv4 addresses so devices use private IPv4 addresses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Private IPv4 addresses must be translated to public for access to the Internet</a:t>
            </a:r>
            <a:endParaRPr b="1" sz="1800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50" y="2953548"/>
            <a:ext cx="5531551" cy="21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1037875" y="836000"/>
            <a:ext cx="3302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NAT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Uses one-to one mapping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Converts inside local addresses to inside global addresses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Requires that there be enough addresses to fulfill the number of </a:t>
            </a:r>
            <a:r>
              <a:rPr lang="en"/>
              <a:t>simultaneous</a:t>
            </a:r>
            <a:r>
              <a:rPr lang="en"/>
              <a:t> users at any given time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Uses a pool of public addresses (ACLs)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Addresses are assigned on a first come first serve basis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Requires that there be enough address to fulfill the number of simultaneous users at any given time</a:t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4851725" y="836000"/>
            <a:ext cx="3302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NAT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037875" y="15063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Inside Local Address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source address as seen from inside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Inside Global Address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Source Address as seen from outside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Outside Local Address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Destination Address as seen from outside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Outside Global Address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Destination address as seen from inside</a:t>
            </a:r>
            <a:endParaRPr sz="1600"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063" y="152400"/>
            <a:ext cx="671786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075" y="132375"/>
            <a:ext cx="6225849" cy="14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49250" y="1755463"/>
            <a:ext cx="8245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Question: What type of NAT address is the IP address of PC1 (i.e., 192.168.10.10)?</a:t>
            </a:r>
            <a:endParaRPr b="1"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Light"/>
              <a:buAutoNum type="alphaUcPeriod"/>
            </a:pPr>
            <a:r>
              <a:rPr lang="en"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Outside Local</a:t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Light"/>
              <a:buAutoNum type="alphaUcPeriod"/>
            </a:pPr>
            <a:r>
              <a:rPr lang="en"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Inside Local</a:t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Light"/>
              <a:buAutoNum type="alphaUcPeriod"/>
            </a:pPr>
            <a:r>
              <a:rPr lang="en"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Outside Global</a:t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Light"/>
              <a:buAutoNum type="alphaUcPeriod"/>
            </a:pPr>
            <a:r>
              <a:rPr lang="en"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Inside Global</a:t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500350" y="3062075"/>
            <a:ext cx="2131500" cy="2802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49250" y="1755463"/>
            <a:ext cx="8245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Question: </a:t>
            </a:r>
            <a:r>
              <a:rPr b="1" lang="en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Refer to the exhibit. What type of NAT address is the IP address of the Web Server (i.e., 209.165.201.10)?</a:t>
            </a:r>
            <a:endParaRPr b="1"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Light"/>
              <a:buAutoNum type="alphaUcPeriod"/>
            </a:pPr>
            <a:r>
              <a:rPr lang="en"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Outside Local</a:t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Light"/>
              <a:buAutoNum type="alphaUcPeriod"/>
            </a:pPr>
            <a:r>
              <a:rPr lang="en"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Inside Local</a:t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Light"/>
              <a:buAutoNum type="alphaUcPeriod"/>
            </a:pPr>
            <a:r>
              <a:rPr lang="en"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Outside Global</a:t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Light"/>
              <a:buAutoNum type="alphaUcPeriod"/>
            </a:pPr>
            <a:r>
              <a:rPr lang="en"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Inside Global</a:t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500350" y="3346861"/>
            <a:ext cx="2131500" cy="2802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075" y="132375"/>
            <a:ext cx="6225849" cy="14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