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Oswald-bold.fntdata"/><Relationship Id="rId6" Type="http://schemas.openxmlformats.org/officeDocument/2006/relationships/notesMaster" Target="notesMasters/notesMaster1.xml"/><Relationship Id="rId18"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a065db564e_0_5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a065db564e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Imagine that it is time for your family to visit your grandparents. You pack your bags and load them into the car. But this takes a bit longer than you planned for and now you are running late. You pull out your map. There are three different routes. One route is no good because there is a lot of construction on the main road and it is temporarily closed. Another route is very scenic, but it takes an additional hour to get to your destination. The third route is not as pretty but it includes a highway, which is much faster. In fact, it is so much faster that you might actually be on time if you take it.</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In networking, packets do not need to take the scenic route. The </a:t>
            </a:r>
            <a:r>
              <a:rPr i="1" lang="en" sz="1050">
                <a:solidFill>
                  <a:srgbClr val="58585B"/>
                </a:solidFill>
                <a:highlight>
                  <a:srgbClr val="FFFFFF"/>
                </a:highlight>
              </a:rPr>
              <a:t>fastest available</a:t>
            </a:r>
            <a:r>
              <a:rPr lang="en" sz="1050">
                <a:solidFill>
                  <a:srgbClr val="58585B"/>
                </a:solidFill>
                <a:highlight>
                  <a:srgbClr val="FFFFFF"/>
                </a:highlight>
              </a:rPr>
              <a:t> route is always the best. Open Shortest Path First (OSPF) is designed to find the fastest available path for a packet from source to destination. This module covers the basic concepts of single-area OSPFv2. Let’s get started!</a:t>
            </a:r>
            <a:endParaRPr sz="1050">
              <a:solidFill>
                <a:srgbClr val="58585B"/>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a065db564e_0_6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a065db564e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rgbClr val="58585B"/>
                </a:solidFill>
                <a:highlight>
                  <a:srgbClr val="FFFFFF"/>
                </a:highlight>
              </a:rPr>
              <a:t>State</a:t>
            </a:r>
            <a:endParaRPr b="1" sz="1050">
              <a:solidFill>
                <a:srgbClr val="58585B"/>
              </a:solidFill>
              <a:highlight>
                <a:srgbClr val="FFFFFF"/>
              </a:highlight>
            </a:endParaRPr>
          </a:p>
          <a:p>
            <a:pPr indent="0" lvl="0" marL="0" rtl="0" algn="l">
              <a:lnSpc>
                <a:spcPct val="115000"/>
              </a:lnSpc>
              <a:spcBef>
                <a:spcPts val="0"/>
              </a:spcBef>
              <a:spcAft>
                <a:spcPts val="0"/>
              </a:spcAft>
              <a:buNone/>
            </a:pPr>
            <a:r>
              <a:rPr b="1" lang="en" sz="1050">
                <a:solidFill>
                  <a:srgbClr val="58585B"/>
                </a:solidFill>
                <a:highlight>
                  <a:srgbClr val="FFFFFF"/>
                </a:highlight>
              </a:rPr>
              <a:t>Description</a:t>
            </a:r>
            <a:endParaRPr b="1" sz="1050">
              <a:solidFill>
                <a:srgbClr val="58585B"/>
              </a:solidFill>
              <a:highlight>
                <a:srgbClr val="FFFFFF"/>
              </a:highlight>
            </a:endParaRPr>
          </a:p>
          <a:p>
            <a:pPr indent="0" lvl="0" marL="0" rtl="0" algn="l">
              <a:spcBef>
                <a:spcPts val="0"/>
              </a:spcBef>
              <a:spcAft>
                <a:spcPts val="0"/>
              </a:spcAft>
              <a:buNone/>
            </a:pPr>
            <a:r>
              <a:rPr b="1" lang="en" sz="1050">
                <a:solidFill>
                  <a:srgbClr val="58585B"/>
                </a:solidFill>
                <a:highlight>
                  <a:srgbClr val="FFFFFF"/>
                </a:highlight>
              </a:rPr>
              <a:t>Down State</a:t>
            </a:r>
            <a:endParaRPr b="1"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No Hello packets received = Down.</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Router sends Hello packets.</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Transition to Init state.</a:t>
            </a:r>
            <a:endParaRPr sz="1050">
              <a:solidFill>
                <a:srgbClr val="58585B"/>
              </a:solidFill>
              <a:highlight>
                <a:srgbClr val="FFFFFF"/>
              </a:highlight>
            </a:endParaRPr>
          </a:p>
          <a:p>
            <a:pPr indent="0" lvl="0" marL="0" rtl="0" algn="l">
              <a:spcBef>
                <a:spcPts val="3600"/>
              </a:spcBef>
              <a:spcAft>
                <a:spcPts val="0"/>
              </a:spcAft>
              <a:buNone/>
            </a:pPr>
            <a:r>
              <a:rPr b="1" lang="en" sz="1050">
                <a:solidFill>
                  <a:srgbClr val="58585B"/>
                </a:solidFill>
                <a:highlight>
                  <a:srgbClr val="FFFFFF"/>
                </a:highlight>
              </a:rPr>
              <a:t>Init State</a:t>
            </a:r>
            <a:endParaRPr b="1"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Hello packets are received from the neighbor.</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They contain the Router ID of the sending router.</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Transition to Two-Way state.</a:t>
            </a:r>
            <a:endParaRPr sz="1050">
              <a:solidFill>
                <a:srgbClr val="58585B"/>
              </a:solidFill>
              <a:highlight>
                <a:srgbClr val="FFFFFF"/>
              </a:highlight>
            </a:endParaRPr>
          </a:p>
          <a:p>
            <a:pPr indent="0" lvl="0" marL="0" rtl="0" algn="l">
              <a:spcBef>
                <a:spcPts val="3600"/>
              </a:spcBef>
              <a:spcAft>
                <a:spcPts val="0"/>
              </a:spcAft>
              <a:buNone/>
            </a:pPr>
            <a:r>
              <a:rPr b="1" lang="en" sz="1050">
                <a:solidFill>
                  <a:srgbClr val="58585B"/>
                </a:solidFill>
                <a:highlight>
                  <a:srgbClr val="FFFFFF"/>
                </a:highlight>
              </a:rPr>
              <a:t>Two-Way State</a:t>
            </a:r>
            <a:endParaRPr b="1"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In this state, communication between the two routers is bidirectional.</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On multiaccess links, the routers elect a DR and a BDR.</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Transition to ExStart state.</a:t>
            </a:r>
            <a:endParaRPr sz="1050">
              <a:solidFill>
                <a:srgbClr val="58585B"/>
              </a:solidFill>
              <a:highlight>
                <a:srgbClr val="FFFFFF"/>
              </a:highlight>
            </a:endParaRPr>
          </a:p>
          <a:p>
            <a:pPr indent="0" lvl="0" marL="0" rtl="0" algn="l">
              <a:spcBef>
                <a:spcPts val="3600"/>
              </a:spcBef>
              <a:spcAft>
                <a:spcPts val="0"/>
              </a:spcAft>
              <a:buNone/>
            </a:pPr>
            <a:r>
              <a:rPr b="1" lang="en" sz="1050">
                <a:solidFill>
                  <a:srgbClr val="58585B"/>
                </a:solidFill>
                <a:highlight>
                  <a:srgbClr val="FFFFFF"/>
                </a:highlight>
              </a:rPr>
              <a:t>ExStart State</a:t>
            </a:r>
            <a:endParaRPr b="1"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On point-to-point networks, the two routers decide which router will initiate the DBD packet exchange and decide upon the initial DBD packet sequence number.</a:t>
            </a:r>
            <a:endParaRPr sz="1050">
              <a:solidFill>
                <a:srgbClr val="58585B"/>
              </a:solidFill>
              <a:highlight>
                <a:srgbClr val="FFFFFF"/>
              </a:highlight>
            </a:endParaRPr>
          </a:p>
          <a:p>
            <a:pPr indent="0" lvl="0" marL="0" rtl="0" algn="l">
              <a:spcBef>
                <a:spcPts val="0"/>
              </a:spcBef>
              <a:spcAft>
                <a:spcPts val="0"/>
              </a:spcAft>
              <a:buNone/>
            </a:pPr>
            <a:r>
              <a:rPr b="1" lang="en" sz="1050">
                <a:solidFill>
                  <a:srgbClr val="58585B"/>
                </a:solidFill>
                <a:highlight>
                  <a:srgbClr val="FFFFFF"/>
                </a:highlight>
              </a:rPr>
              <a:t>Exchange State</a:t>
            </a:r>
            <a:endParaRPr b="1"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Routers exchange DBD packets.</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If additional router information is required then transition to Loading; otherwise, transition to the Full state.</a:t>
            </a:r>
            <a:endParaRPr sz="1050">
              <a:solidFill>
                <a:srgbClr val="58585B"/>
              </a:solidFill>
              <a:highlight>
                <a:srgbClr val="FFFFFF"/>
              </a:highlight>
            </a:endParaRPr>
          </a:p>
          <a:p>
            <a:pPr indent="0" lvl="0" marL="0" rtl="0" algn="l">
              <a:spcBef>
                <a:spcPts val="3600"/>
              </a:spcBef>
              <a:spcAft>
                <a:spcPts val="0"/>
              </a:spcAft>
              <a:buNone/>
            </a:pPr>
            <a:r>
              <a:rPr b="1" lang="en" sz="1050">
                <a:solidFill>
                  <a:srgbClr val="58585B"/>
                </a:solidFill>
                <a:highlight>
                  <a:srgbClr val="FFFFFF"/>
                </a:highlight>
              </a:rPr>
              <a:t>Loading State</a:t>
            </a:r>
            <a:endParaRPr b="1"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LSRs and LSUs are used to gain additional route information.</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Routes are processed using the SPF algorithm.</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Transition to the Full state.</a:t>
            </a:r>
            <a:endParaRPr sz="1050">
              <a:solidFill>
                <a:srgbClr val="58585B"/>
              </a:solidFill>
              <a:highlight>
                <a:srgbClr val="FFFFFF"/>
              </a:highlight>
            </a:endParaRPr>
          </a:p>
          <a:p>
            <a:pPr indent="0" lvl="0" marL="0" rtl="0" algn="l">
              <a:spcBef>
                <a:spcPts val="3600"/>
              </a:spcBef>
              <a:spcAft>
                <a:spcPts val="0"/>
              </a:spcAft>
              <a:buNone/>
            </a:pPr>
            <a:r>
              <a:rPr b="1" lang="en" sz="1050">
                <a:solidFill>
                  <a:srgbClr val="58585B"/>
                </a:solidFill>
                <a:highlight>
                  <a:srgbClr val="FFFFFF"/>
                </a:highlight>
              </a:rPr>
              <a:t>Full State</a:t>
            </a:r>
            <a:endParaRPr b="1"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The link-state database of the router is fully synchronized.</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t/>
            </a:r>
            <a:endParaRPr b="1" sz="1050">
              <a:solidFill>
                <a:srgbClr val="58585B"/>
              </a:solidFill>
              <a:highlight>
                <a:srgbClr val="FFFFFF"/>
              </a:highlight>
            </a:endParaRPr>
          </a:p>
          <a:p>
            <a:pPr indent="0" lvl="0" marL="0" marR="152400" rtl="0" algn="l">
              <a:lnSpc>
                <a:spcPct val="115000"/>
              </a:lnSpc>
              <a:spcBef>
                <a:spcPts val="3600"/>
              </a:spcBef>
              <a:spcAft>
                <a:spcPts val="1500"/>
              </a:spcAft>
              <a:buNone/>
            </a:pPr>
            <a:r>
              <a:t/>
            </a:r>
            <a:endParaRPr sz="1050">
              <a:solidFill>
                <a:srgbClr val="58585B"/>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a065db564e_0_6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a065db564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58585B"/>
                </a:solidFill>
                <a:highlight>
                  <a:srgbClr val="FFFFFF"/>
                </a:highlight>
              </a:rPr>
              <a:t>OSPFv2 is enabled using the </a:t>
            </a:r>
            <a:r>
              <a:rPr b="1" lang="en" sz="1050">
                <a:solidFill>
                  <a:srgbClr val="58585B"/>
                </a:solidFill>
                <a:highlight>
                  <a:srgbClr val="FFFFFF"/>
                </a:highlight>
              </a:rPr>
              <a:t>router ospf</a:t>
            </a:r>
            <a:r>
              <a:rPr lang="en" sz="1050">
                <a:solidFill>
                  <a:srgbClr val="58585B"/>
                </a:solidFill>
                <a:highlight>
                  <a:srgbClr val="FFFFFF"/>
                </a:highlight>
              </a:rPr>
              <a:t> </a:t>
            </a:r>
            <a:r>
              <a:rPr i="1" lang="en" sz="1050">
                <a:solidFill>
                  <a:srgbClr val="58585B"/>
                </a:solidFill>
                <a:highlight>
                  <a:srgbClr val="FFFFFF"/>
                </a:highlight>
              </a:rPr>
              <a:t>process-id</a:t>
            </a:r>
            <a:r>
              <a:rPr lang="en" sz="1050">
                <a:solidFill>
                  <a:srgbClr val="58585B"/>
                </a:solidFill>
                <a:highlight>
                  <a:srgbClr val="FFFFFF"/>
                </a:highlight>
              </a:rPr>
              <a:t> global configuration mode command, as shown in the command window for R1. The </a:t>
            </a:r>
            <a:r>
              <a:rPr i="1" lang="en" sz="1050">
                <a:solidFill>
                  <a:srgbClr val="58585B"/>
                </a:solidFill>
                <a:highlight>
                  <a:srgbClr val="FFFFFF"/>
                </a:highlight>
              </a:rPr>
              <a:t>process-id</a:t>
            </a:r>
            <a:r>
              <a:rPr lang="en" sz="1050">
                <a:solidFill>
                  <a:srgbClr val="58585B"/>
                </a:solidFill>
                <a:highlight>
                  <a:srgbClr val="FFFFFF"/>
                </a:highlight>
              </a:rPr>
              <a:t> value represents a number between 1 and 65,535 and is selected by the network administrator. The </a:t>
            </a:r>
            <a:r>
              <a:rPr i="1" lang="en" sz="1050">
                <a:solidFill>
                  <a:srgbClr val="58585B"/>
                </a:solidFill>
                <a:highlight>
                  <a:srgbClr val="FFFFFF"/>
                </a:highlight>
              </a:rPr>
              <a:t>process-id</a:t>
            </a:r>
            <a:r>
              <a:rPr lang="en" sz="1050">
                <a:solidFill>
                  <a:srgbClr val="58585B"/>
                </a:solidFill>
                <a:highlight>
                  <a:srgbClr val="FFFFFF"/>
                </a:highlight>
              </a:rPr>
              <a:t> value is locally significant, which means that it does not have to be the same value on the other OSPF routers to establish adjacencies with those neighbors. It is considered best practice to use the same </a:t>
            </a:r>
            <a:r>
              <a:rPr i="1" lang="en" sz="1050">
                <a:solidFill>
                  <a:srgbClr val="58585B"/>
                </a:solidFill>
                <a:highlight>
                  <a:srgbClr val="FFFFFF"/>
                </a:highlight>
              </a:rPr>
              <a:t>process-id</a:t>
            </a:r>
            <a:r>
              <a:rPr lang="en" sz="1050">
                <a:solidFill>
                  <a:srgbClr val="58585B"/>
                </a:solidFill>
                <a:highlight>
                  <a:srgbClr val="FFFFFF"/>
                </a:highlight>
              </a:rPr>
              <a:t> on all OSPF routers.</a:t>
            </a:r>
            <a:endParaRPr sz="1050">
              <a:solidFill>
                <a:srgbClr val="58585B"/>
              </a:solidFill>
              <a:highlight>
                <a:srgbClr val="FFFFFF"/>
              </a:highlight>
            </a:endParaRPr>
          </a:p>
          <a:p>
            <a:pPr indent="0" lvl="0" marL="0" rtl="0" algn="l">
              <a:lnSpc>
                <a:spcPct val="115000"/>
              </a:lnSpc>
              <a:spcBef>
                <a:spcPts val="3600"/>
              </a:spcBef>
              <a:spcAft>
                <a:spcPts val="0"/>
              </a:spcAft>
              <a:buNone/>
            </a:pPr>
            <a:r>
              <a:rPr lang="en" sz="1050">
                <a:solidFill>
                  <a:srgbClr val="58585B"/>
                </a:solidFill>
                <a:highlight>
                  <a:srgbClr val="FFFFFF"/>
                </a:highlight>
              </a:rPr>
              <a:t>An OSPF router ID is a 32-bit value, represented as an IPv4 address. The router ID is used to uniquely identify an OSPF router. All OSPF packets include the router ID of the originating router. Every router requires a router ID to participate in an OSPF domain. The router ID can be defined by an administrator or automatically assigned by the router. The router ID is used by an OSPF-enabled router to do the following:</a:t>
            </a:r>
            <a:endParaRPr sz="1050">
              <a:solidFill>
                <a:srgbClr val="58585B"/>
              </a:solidFill>
              <a:highlight>
                <a:srgbClr val="FFFFFF"/>
              </a:highlight>
            </a:endParaRPr>
          </a:p>
          <a:p>
            <a:pPr indent="0" lvl="0" marL="0" marR="152400" rtl="0" algn="l">
              <a:lnSpc>
                <a:spcPct val="115000"/>
              </a:lnSpc>
              <a:spcBef>
                <a:spcPts val="3600"/>
              </a:spcBef>
              <a:spcAft>
                <a:spcPts val="1500"/>
              </a:spcAft>
              <a:buNone/>
            </a:pPr>
            <a:r>
              <a:t/>
            </a:r>
            <a:endParaRPr sz="1050">
              <a:solidFill>
                <a:srgbClr val="58585B"/>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a065db564e_0_5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a065db564e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This topic is a brief overview of Open Shortest Path First (OSPF), which includes single-area and multiarea. OSPFv2 is used for IPv4 networks. OSPFv3 is used for IPv6 networks. The primary focus of this entire module is single-area OSPFv2.</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OSPF is a link-state routing protocol that was developed as an alternative for the distance vector Routing Information Protocol (RIP). RIP was an acceptable routing protocol in the early days of networking and the internet. However, the RIP reliance on hop count as the only metric for determining best route quickly became problematic. Using hop count does not scale well in larger networks with multiple paths of varying speeds. OSPF has significant advantages over RIP in that it offers faster convergence and scales to much larger network implementations.</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OSPF is a link-state routing protocol that uses the concept of areas. A network administrator can divide the routing domain into distinct areas that help control routing update traffic. A link is an interface on a router. A link is also a network segment that connects two routers, or a stub network such as an Ethernet LAN that is connected to a single router. Information about the state of a link is known as a link-state. All link-state information includes the network prefix, prefix length, and cost.</a:t>
            </a:r>
            <a:endParaRPr sz="1050">
              <a:solidFill>
                <a:srgbClr val="58585B"/>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a065db564e_0_5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a065db564e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8585B"/>
                </a:solidFill>
                <a:highlight>
                  <a:srgbClr val="FFFFFF"/>
                </a:highlight>
              </a:rPr>
              <a:t>Routers running OSPF exchange messages to convey routing information using five types of packets. These packets, as shown in the figure, are as follows:</a:t>
            </a:r>
            <a:endParaRPr sz="1050">
              <a:solidFill>
                <a:srgbClr val="58585B"/>
              </a:solidFill>
              <a:highlight>
                <a:srgbClr val="FFFFFF"/>
              </a:highlight>
            </a:endParaRPr>
          </a:p>
          <a:p>
            <a:pPr indent="0" lvl="0" marL="0" rtl="0" algn="l">
              <a:spcBef>
                <a:spcPts val="0"/>
              </a:spcBef>
              <a:spcAft>
                <a:spcPts val="0"/>
              </a:spcAft>
              <a:buNone/>
            </a:pPr>
            <a:r>
              <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Hello</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This is used to establish and maintain adjacency with other OSPF routers</a:t>
            </a:r>
            <a:endParaRPr sz="1050">
              <a:solidFill>
                <a:srgbClr val="58585B"/>
              </a:solidFill>
              <a:highlight>
                <a:srgbClr val="FFFFFF"/>
              </a:highlight>
            </a:endParaRPr>
          </a:p>
          <a:p>
            <a:pPr indent="0" lvl="0" marL="0" rtl="0" algn="l">
              <a:spcBef>
                <a:spcPts val="0"/>
              </a:spcBef>
              <a:spcAft>
                <a:spcPts val="0"/>
              </a:spcAft>
              <a:buNone/>
            </a:pPr>
            <a:r>
              <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Database Description (DBD)</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This contains an abbreviated list of the LSDB of the sending router and is used by receiving routers to check against the local LSDB. The LSDB must be identical on all link-state routers within an area to construct an accurate SPF tree.</a:t>
            </a:r>
            <a:endParaRPr sz="1050">
              <a:solidFill>
                <a:srgbClr val="58585B"/>
              </a:solidFill>
              <a:highlight>
                <a:srgbClr val="FFFFFF"/>
              </a:highlight>
            </a:endParaRPr>
          </a:p>
          <a:p>
            <a:pPr indent="0" lvl="0" marL="0" rtl="0" algn="l">
              <a:spcBef>
                <a:spcPts val="0"/>
              </a:spcBef>
              <a:spcAft>
                <a:spcPts val="0"/>
              </a:spcAft>
              <a:buNone/>
            </a:pPr>
            <a:r>
              <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Link-State Request (LSR)</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Receiving routers can then request more information about any entry in the DBD by sending an LSR.</a:t>
            </a:r>
            <a:endParaRPr sz="1050">
              <a:solidFill>
                <a:srgbClr val="58585B"/>
              </a:solidFill>
              <a:highlight>
                <a:srgbClr val="FFFFFF"/>
              </a:highlight>
            </a:endParaRPr>
          </a:p>
          <a:p>
            <a:pPr indent="0" lvl="0" marL="0" rtl="0" algn="l">
              <a:spcBef>
                <a:spcPts val="0"/>
              </a:spcBef>
              <a:spcAft>
                <a:spcPts val="0"/>
              </a:spcAft>
              <a:buNone/>
            </a:pPr>
            <a:r>
              <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Link-State Update (LSU)</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This is used to reply to LSRs and to announce new information. LSUs contain several different types of LSAs.</a:t>
            </a:r>
            <a:endParaRPr sz="1050">
              <a:solidFill>
                <a:srgbClr val="58585B"/>
              </a:solidFill>
              <a:highlight>
                <a:srgbClr val="FFFFFF"/>
              </a:highlight>
            </a:endParaRPr>
          </a:p>
          <a:p>
            <a:pPr indent="0" lvl="0" marL="0" rtl="0" algn="l">
              <a:spcBef>
                <a:spcPts val="0"/>
              </a:spcBef>
              <a:spcAft>
                <a:spcPts val="0"/>
              </a:spcAft>
              <a:buNone/>
            </a:pPr>
            <a:r>
              <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Link-State Acknowledgment (LSAck)</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When an LSU is received, the router sends an LSAck to confirm receipt of the LSU. The LSAck data field is empty.</a:t>
            </a:r>
            <a:endParaRPr sz="1050">
              <a:solidFill>
                <a:srgbClr val="58585B"/>
              </a:solidFill>
              <a:highlight>
                <a:srgbClr val="FFFFFF"/>
              </a:highlight>
            </a:endParaRPr>
          </a:p>
          <a:p>
            <a:pPr indent="0" lvl="0" marL="0" rtl="0" algn="l">
              <a:spcBef>
                <a:spcPts val="0"/>
              </a:spcBef>
              <a:spcAft>
                <a:spcPts val="0"/>
              </a:spcAft>
              <a:buNone/>
            </a:pPr>
            <a:r>
              <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Adjacency Database</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Neighbor Table</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List of all neighbor routers to which a router has established bidirectional communication.</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This table is unique for each router.</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Can be viewed using the </a:t>
            </a:r>
            <a:r>
              <a:rPr b="1" lang="en" sz="1050">
                <a:solidFill>
                  <a:srgbClr val="58585B"/>
                </a:solidFill>
                <a:highlight>
                  <a:srgbClr val="FFFFFF"/>
                </a:highlight>
              </a:rPr>
              <a:t>show ip ospf neighbor</a:t>
            </a:r>
            <a:r>
              <a:rPr lang="en" sz="1050">
                <a:solidFill>
                  <a:srgbClr val="58585B"/>
                </a:solidFill>
                <a:highlight>
                  <a:srgbClr val="FFFFFF"/>
                </a:highlight>
              </a:rPr>
              <a:t> command.</a:t>
            </a:r>
            <a:endParaRPr sz="1050">
              <a:solidFill>
                <a:srgbClr val="58585B"/>
              </a:solidFill>
              <a:highlight>
                <a:srgbClr val="FFFFFF"/>
              </a:highlight>
            </a:endParaRPr>
          </a:p>
          <a:p>
            <a:pPr indent="0" lvl="0" marL="0" rtl="0" algn="l">
              <a:spcBef>
                <a:spcPts val="3600"/>
              </a:spcBef>
              <a:spcAft>
                <a:spcPts val="0"/>
              </a:spcAft>
              <a:buNone/>
            </a:pPr>
            <a:r>
              <a:rPr lang="en" sz="1050">
                <a:solidFill>
                  <a:srgbClr val="58585B"/>
                </a:solidFill>
                <a:highlight>
                  <a:srgbClr val="FFFFFF"/>
                </a:highlight>
              </a:rPr>
              <a:t>Link-state Database</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Topology Table</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Lists information about all other routers in the network.</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This database represents the network topology.</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All routers within an area have identical LSDB.</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Can be viewed using the </a:t>
            </a:r>
            <a:r>
              <a:rPr b="1" lang="en" sz="1050">
                <a:solidFill>
                  <a:srgbClr val="58585B"/>
                </a:solidFill>
                <a:highlight>
                  <a:srgbClr val="FFFFFF"/>
                </a:highlight>
              </a:rPr>
              <a:t>show ip ospf database</a:t>
            </a:r>
            <a:r>
              <a:rPr lang="en" sz="1050">
                <a:solidFill>
                  <a:srgbClr val="58585B"/>
                </a:solidFill>
                <a:highlight>
                  <a:srgbClr val="FFFFFF"/>
                </a:highlight>
              </a:rPr>
              <a:t> command.</a:t>
            </a:r>
            <a:endParaRPr sz="1050">
              <a:solidFill>
                <a:srgbClr val="58585B"/>
              </a:solidFill>
              <a:highlight>
                <a:srgbClr val="FFFFFF"/>
              </a:highlight>
            </a:endParaRPr>
          </a:p>
          <a:p>
            <a:pPr indent="0" lvl="0" marL="0" rtl="0" algn="l">
              <a:spcBef>
                <a:spcPts val="3600"/>
              </a:spcBef>
              <a:spcAft>
                <a:spcPts val="0"/>
              </a:spcAft>
              <a:buNone/>
            </a:pPr>
            <a:r>
              <a:rPr lang="en" sz="1050">
                <a:solidFill>
                  <a:srgbClr val="58585B"/>
                </a:solidFill>
                <a:highlight>
                  <a:srgbClr val="FFFFFF"/>
                </a:highlight>
              </a:rPr>
              <a:t>Forwarding Database</a:t>
            </a:r>
            <a:endParaRPr sz="1050">
              <a:solidFill>
                <a:srgbClr val="58585B"/>
              </a:solidFill>
              <a:highlight>
                <a:srgbClr val="FFFFFF"/>
              </a:highlight>
            </a:endParaRPr>
          </a:p>
          <a:p>
            <a:pPr indent="0" lvl="0" marL="0" rtl="0" algn="l">
              <a:spcBef>
                <a:spcPts val="0"/>
              </a:spcBef>
              <a:spcAft>
                <a:spcPts val="0"/>
              </a:spcAft>
              <a:buNone/>
            </a:pPr>
            <a:r>
              <a:rPr lang="en" sz="1050">
                <a:solidFill>
                  <a:srgbClr val="58585B"/>
                </a:solidFill>
                <a:highlight>
                  <a:srgbClr val="FFFFFF"/>
                </a:highlight>
              </a:rPr>
              <a:t>Routing Table</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List of routes generated when an algorithm is run on the link-state database.</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The routing table of each router is unique and contains information on how and where to send packets to other routers.</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Can be viewed using the </a:t>
            </a:r>
            <a:r>
              <a:rPr b="1" lang="en" sz="1050">
                <a:solidFill>
                  <a:srgbClr val="58585B"/>
                </a:solidFill>
                <a:highlight>
                  <a:srgbClr val="FFFFFF"/>
                </a:highlight>
              </a:rPr>
              <a:t>show ip route</a:t>
            </a:r>
            <a:r>
              <a:rPr lang="en" sz="1050">
                <a:solidFill>
                  <a:srgbClr val="58585B"/>
                </a:solidFill>
                <a:highlight>
                  <a:srgbClr val="FFFFFF"/>
                </a:highlight>
              </a:rPr>
              <a:t> command.</a:t>
            </a:r>
            <a:endParaRPr sz="1050">
              <a:solidFill>
                <a:srgbClr val="58585B"/>
              </a:solidFill>
              <a:highlight>
                <a:srgbClr val="FFFFFF"/>
              </a:highlight>
            </a:endParaRPr>
          </a:p>
          <a:p>
            <a:pPr indent="0" lvl="0" marL="0" rtl="0" algn="l">
              <a:lnSpc>
                <a:spcPct val="115000"/>
              </a:lnSpc>
              <a:spcBef>
                <a:spcPts val="3600"/>
              </a:spcBef>
              <a:spcAft>
                <a:spcPts val="0"/>
              </a:spcAft>
              <a:buNone/>
            </a:pPr>
            <a:r>
              <a:t/>
            </a:r>
            <a:endParaRPr sz="1050">
              <a:solidFill>
                <a:srgbClr val="58585B"/>
              </a:solidFill>
              <a:highlight>
                <a:srgbClr val="FFFFFF"/>
              </a:highlight>
            </a:endParaRPr>
          </a:p>
          <a:p>
            <a:pPr indent="0" lvl="0" marL="0" rtl="0" algn="l">
              <a:lnSpc>
                <a:spcPct val="115000"/>
              </a:lnSpc>
              <a:spcBef>
                <a:spcPts val="3600"/>
              </a:spcBef>
              <a:spcAft>
                <a:spcPts val="0"/>
              </a:spcAft>
              <a:buNone/>
            </a:pPr>
            <a:r>
              <a:t/>
            </a:r>
            <a:endParaRPr sz="1050">
              <a:solidFill>
                <a:srgbClr val="58585B"/>
              </a:solidFill>
              <a:highlight>
                <a:srgbClr val="FFFFFF"/>
              </a:highlight>
            </a:endParaRPr>
          </a:p>
          <a:p>
            <a:pPr indent="0" lvl="0" marL="0" rtl="0" algn="l">
              <a:spcBef>
                <a:spcPts val="3600"/>
              </a:spcBef>
              <a:spcAft>
                <a:spcPts val="0"/>
              </a:spcAft>
              <a:buNone/>
            </a:pPr>
            <a:r>
              <a:t/>
            </a:r>
            <a:endParaRPr sz="1050">
              <a:solidFill>
                <a:srgbClr val="58585B"/>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a065db564e_0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a065db564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8585B"/>
                </a:solidFill>
                <a:highlight>
                  <a:srgbClr val="FFFFFF"/>
                </a:highlight>
              </a:rPr>
              <a:t>OSPF-enabled routers must recognize each other on the network before they can share information. An OSPF-enabled router sends Hello packets out all OSPF-enabled interfaces to determine if neighbors are present on those links. If a neighbor is present, the OSPF-enabled router attempts to establish a neighbor adjacency with that neighbor.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a065db564e_0_5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a065db564e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8585B"/>
                </a:solidFill>
                <a:highlight>
                  <a:srgbClr val="FFFFFF"/>
                </a:highlight>
              </a:rPr>
              <a:t>After adjacencies are established, routers then exchange link-state advertisements (LSAs). LSAs contain the state and cost of each directly connected link. Routers flood their LSAs to adjacent neighbors. Adjacent neighbors receiving the LSA immediately flood the LSA to other directly connected neighbors, until all routers in the area have all LSAs.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a065db564e_0_5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a065db564e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8585B"/>
                </a:solidFill>
                <a:highlight>
                  <a:srgbClr val="FFFFFF"/>
                </a:highlight>
              </a:rPr>
              <a:t>After LSAs are received, OSPF-enabled routers build the topology table (LSDB) based on the received LSAs. This database eventually holds all the information about the topology of the area.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a065db564e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a065db564e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5240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Routers then execute the SPF algorithm. The gears in the figure for this step are used to indicate the execution of the SPF algorithm. The SPF algorithm creates the SPF tree.</a:t>
            </a:r>
            <a:endParaRPr sz="1050">
              <a:solidFill>
                <a:srgbClr val="58585B"/>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a065db564e_0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a065db564e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5240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After the SPF tree is built, the best paths to each network are offered to the IP routing table. The route will be inserted into the routing table unless there is a route source to the same network with a lower administrative distance, such as a static route. Routing decisions are made based on the entries in the routing table.</a:t>
            </a:r>
            <a:endParaRPr sz="1050">
              <a:solidFill>
                <a:srgbClr val="58585B"/>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a065db564e_0_6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a065db564e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58585B"/>
              </a:buClr>
              <a:buSzPts val="1050"/>
              <a:buChar char="●"/>
            </a:pPr>
            <a:r>
              <a:rPr b="1" lang="en" sz="1050">
                <a:solidFill>
                  <a:srgbClr val="58585B"/>
                </a:solidFill>
                <a:highlight>
                  <a:srgbClr val="FFFFFF"/>
                </a:highlight>
              </a:rPr>
              <a:t>Single-Area OSPF</a:t>
            </a:r>
            <a:r>
              <a:rPr lang="en" sz="1050">
                <a:solidFill>
                  <a:srgbClr val="58585B"/>
                </a:solidFill>
                <a:highlight>
                  <a:srgbClr val="FFFFFF"/>
                </a:highlight>
              </a:rPr>
              <a:t> - All routers are in one area. Best practice is to use area 0.</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b="1" lang="en" sz="1050">
                <a:solidFill>
                  <a:srgbClr val="58585B"/>
                </a:solidFill>
                <a:highlight>
                  <a:srgbClr val="FFFFFF"/>
                </a:highlight>
              </a:rPr>
              <a:t>Multiarea OSPF</a:t>
            </a:r>
            <a:r>
              <a:rPr lang="en" sz="1050">
                <a:solidFill>
                  <a:srgbClr val="58585B"/>
                </a:solidFill>
                <a:highlight>
                  <a:srgbClr val="FFFFFF"/>
                </a:highlight>
              </a:rPr>
              <a:t> - OSPF is implemented using multiple areas, in a hierarchical fashion. All areas must connect to the backbone area (area 0). Routers interconnecting the areas are referred to as Area Border Routers (ABRs).</a:t>
            </a:r>
            <a:endParaRPr sz="1050">
              <a:solidFill>
                <a:srgbClr val="58585B"/>
              </a:solidFill>
              <a:highlight>
                <a:srgbClr val="FFFFFF"/>
              </a:highlight>
            </a:endParaRPr>
          </a:p>
          <a:p>
            <a:pPr indent="0" lvl="0" marL="0" marR="152400" rtl="0" algn="l">
              <a:lnSpc>
                <a:spcPct val="115000"/>
              </a:lnSpc>
              <a:spcBef>
                <a:spcPts val="3600"/>
              </a:spcBef>
              <a:spcAft>
                <a:spcPts val="1500"/>
              </a:spcAft>
              <a:buNone/>
            </a:pPr>
            <a:r>
              <a:t/>
            </a:r>
            <a:endParaRPr sz="1050">
              <a:solidFill>
                <a:srgbClr val="58585B"/>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8" name="Shape 78"/>
        <p:cNvGrpSpPr/>
        <p:nvPr/>
      </p:nvGrpSpPr>
      <p:grpSpPr>
        <a:xfrm>
          <a:off x="0" y="0"/>
          <a:ext cx="0" cy="0"/>
          <a:chOff x="0" y="0"/>
          <a:chExt cx="0" cy="0"/>
        </a:xfrm>
      </p:grpSpPr>
      <p:sp>
        <p:nvSpPr>
          <p:cNvPr id="79" name="Google Shape;79;p14"/>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80" name="Google Shape;80;p14"/>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81" name="Google Shape;81;p14"/>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4"/>
          <p:cNvGrpSpPr/>
          <p:nvPr/>
        </p:nvGrpSpPr>
        <p:grpSpPr>
          <a:xfrm>
            <a:off x="-9525" y="2024075"/>
            <a:ext cx="9167825" cy="595300"/>
            <a:chOff x="-9525" y="4462475"/>
            <a:chExt cx="9167825" cy="595300"/>
          </a:xfrm>
        </p:grpSpPr>
        <p:sp>
          <p:nvSpPr>
            <p:cNvPr id="85" name="Google Shape;85;p1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86" name="Google Shape;86;p1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87" name="Google Shape;87;p1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88" name="Google Shape;88;p14"/>
          <p:cNvGrpSpPr/>
          <p:nvPr/>
        </p:nvGrpSpPr>
        <p:grpSpPr>
          <a:xfrm>
            <a:off x="-42837" y="2005088"/>
            <a:ext cx="9229575" cy="642788"/>
            <a:chOff x="-42837" y="4443488"/>
            <a:chExt cx="9229575" cy="642788"/>
          </a:xfrm>
        </p:grpSpPr>
        <p:sp>
          <p:nvSpPr>
            <p:cNvPr id="89" name="Google Shape;89;p1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4"/>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4800"/>
              <a:buNone/>
              <a:defRPr sz="4800">
                <a:solidFill>
                  <a:srgbClr val="FFFFFF"/>
                </a:solidFill>
              </a:defRPr>
            </a:lvl2pPr>
            <a:lvl3pPr lvl="2" rtl="0" algn="r">
              <a:spcBef>
                <a:spcPts val="0"/>
              </a:spcBef>
              <a:spcAft>
                <a:spcPts val="0"/>
              </a:spcAft>
              <a:buClr>
                <a:srgbClr val="FFFFFF"/>
              </a:buClr>
              <a:buSzPts val="4800"/>
              <a:buNone/>
              <a:defRPr sz="4800">
                <a:solidFill>
                  <a:srgbClr val="FFFFFF"/>
                </a:solidFill>
              </a:defRPr>
            </a:lvl3pPr>
            <a:lvl4pPr lvl="3" rtl="0" algn="r">
              <a:spcBef>
                <a:spcPts val="0"/>
              </a:spcBef>
              <a:spcAft>
                <a:spcPts val="0"/>
              </a:spcAft>
              <a:buClr>
                <a:srgbClr val="FFFFFF"/>
              </a:buClr>
              <a:buSzPts val="4800"/>
              <a:buNone/>
              <a:defRPr sz="4800">
                <a:solidFill>
                  <a:srgbClr val="FFFFFF"/>
                </a:solidFill>
              </a:defRPr>
            </a:lvl4pPr>
            <a:lvl5pPr lvl="4" rtl="0" algn="r">
              <a:spcBef>
                <a:spcPts val="0"/>
              </a:spcBef>
              <a:spcAft>
                <a:spcPts val="0"/>
              </a:spcAft>
              <a:buClr>
                <a:srgbClr val="FFFFFF"/>
              </a:buClr>
              <a:buSzPts val="4800"/>
              <a:buNone/>
              <a:defRPr sz="4800">
                <a:solidFill>
                  <a:srgbClr val="FFFFFF"/>
                </a:solidFill>
              </a:defRPr>
            </a:lvl5pPr>
            <a:lvl6pPr lvl="5" rtl="0" algn="r">
              <a:spcBef>
                <a:spcPts val="0"/>
              </a:spcBef>
              <a:spcAft>
                <a:spcPts val="0"/>
              </a:spcAft>
              <a:buClr>
                <a:srgbClr val="FFFFFF"/>
              </a:buClr>
              <a:buSzPts val="4800"/>
              <a:buNone/>
              <a:defRPr sz="4800">
                <a:solidFill>
                  <a:srgbClr val="FFFFFF"/>
                </a:solidFill>
              </a:defRPr>
            </a:lvl6pPr>
            <a:lvl7pPr lvl="6" rtl="0" algn="r">
              <a:spcBef>
                <a:spcPts val="0"/>
              </a:spcBef>
              <a:spcAft>
                <a:spcPts val="0"/>
              </a:spcAft>
              <a:buClr>
                <a:srgbClr val="FFFFFF"/>
              </a:buClr>
              <a:buSzPts val="4800"/>
              <a:buNone/>
              <a:defRPr sz="4800">
                <a:solidFill>
                  <a:srgbClr val="FFFFFF"/>
                </a:solidFill>
              </a:defRPr>
            </a:lvl7pPr>
            <a:lvl8pPr lvl="7" rtl="0" algn="r">
              <a:spcBef>
                <a:spcPts val="0"/>
              </a:spcBef>
              <a:spcAft>
                <a:spcPts val="0"/>
              </a:spcAft>
              <a:buClr>
                <a:srgbClr val="FFFFFF"/>
              </a:buClr>
              <a:buSzPts val="4800"/>
              <a:buNone/>
              <a:defRPr sz="4800">
                <a:solidFill>
                  <a:srgbClr val="FFFFFF"/>
                </a:solidFill>
              </a:defRPr>
            </a:lvl8pPr>
            <a:lvl9pPr lvl="8" rtl="0"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9" name="Shape 119"/>
        <p:cNvGrpSpPr/>
        <p:nvPr/>
      </p:nvGrpSpPr>
      <p:grpSpPr>
        <a:xfrm>
          <a:off x="0" y="0"/>
          <a:ext cx="0" cy="0"/>
          <a:chOff x="0" y="0"/>
          <a:chExt cx="0" cy="0"/>
        </a:xfrm>
      </p:grpSpPr>
      <p:sp>
        <p:nvSpPr>
          <p:cNvPr id="120" name="Google Shape;120;p15"/>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21" name="Google Shape;121;p15"/>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122" name="Google Shape;122;p15"/>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5"/>
          <p:cNvGrpSpPr/>
          <p:nvPr/>
        </p:nvGrpSpPr>
        <p:grpSpPr>
          <a:xfrm>
            <a:off x="-9525" y="2024075"/>
            <a:ext cx="9167825" cy="595300"/>
            <a:chOff x="-9525" y="4462475"/>
            <a:chExt cx="9167825" cy="595300"/>
          </a:xfrm>
        </p:grpSpPr>
        <p:sp>
          <p:nvSpPr>
            <p:cNvPr id="126" name="Google Shape;126;p1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127" name="Google Shape;127;p1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128" name="Google Shape;128;p1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129" name="Google Shape;129;p15"/>
          <p:cNvGrpSpPr/>
          <p:nvPr/>
        </p:nvGrpSpPr>
        <p:grpSpPr>
          <a:xfrm>
            <a:off x="-42837" y="2005088"/>
            <a:ext cx="9229575" cy="642788"/>
            <a:chOff x="-42837" y="4443488"/>
            <a:chExt cx="9229575" cy="642788"/>
          </a:xfrm>
        </p:grpSpPr>
        <p:sp>
          <p:nvSpPr>
            <p:cNvPr id="130" name="Google Shape;130;p15"/>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5"/>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60" name="Google Shape;160;p15"/>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61" name="Google Shape;161;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2" name="Shape 162"/>
        <p:cNvGrpSpPr/>
        <p:nvPr/>
      </p:nvGrpSpPr>
      <p:grpSpPr>
        <a:xfrm>
          <a:off x="0" y="0"/>
          <a:ext cx="0" cy="0"/>
          <a:chOff x="0" y="0"/>
          <a:chExt cx="0" cy="0"/>
        </a:xfrm>
      </p:grpSpPr>
      <p:sp>
        <p:nvSpPr>
          <p:cNvPr id="163" name="Google Shape;163;p16"/>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rtl="0" algn="ctr">
              <a:spcBef>
                <a:spcPts val="0"/>
              </a:spcBef>
              <a:spcAft>
                <a:spcPts val="0"/>
              </a:spcAft>
              <a:buSzPts val="3000"/>
              <a:buChar char="■"/>
              <a:defRPr i="1" sz="3000"/>
            </a:lvl9pPr>
          </a:lstStyle>
          <a:p/>
        </p:txBody>
      </p:sp>
      <p:sp>
        <p:nvSpPr>
          <p:cNvPr id="164" name="Google Shape;164;p16"/>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65" name="Google Shape;165;p1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6" name="Google Shape;166;p1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7" name="Google Shape;167;p1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6"/>
          <p:cNvGrpSpPr/>
          <p:nvPr/>
        </p:nvGrpSpPr>
        <p:grpSpPr>
          <a:xfrm>
            <a:off x="-9525" y="4462475"/>
            <a:ext cx="9167825" cy="595300"/>
            <a:chOff x="-9525" y="4462475"/>
            <a:chExt cx="9167825" cy="595300"/>
          </a:xfrm>
        </p:grpSpPr>
        <p:sp>
          <p:nvSpPr>
            <p:cNvPr id="171" name="Google Shape;171;p1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72" name="Google Shape;172;p1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73" name="Google Shape;173;p1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4" name="Google Shape;174;p16"/>
          <p:cNvGrpSpPr/>
          <p:nvPr/>
        </p:nvGrpSpPr>
        <p:grpSpPr>
          <a:xfrm>
            <a:off x="-42837" y="4443488"/>
            <a:ext cx="9229575" cy="642788"/>
            <a:chOff x="-42837" y="4443488"/>
            <a:chExt cx="9229575" cy="642788"/>
          </a:xfrm>
        </p:grpSpPr>
        <p:sp>
          <p:nvSpPr>
            <p:cNvPr id="175" name="Google Shape;175;p1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5" name="Shape 205"/>
        <p:cNvGrpSpPr/>
        <p:nvPr/>
      </p:nvGrpSpPr>
      <p:grpSpPr>
        <a:xfrm>
          <a:off x="0" y="0"/>
          <a:ext cx="0" cy="0"/>
          <a:chOff x="0" y="0"/>
          <a:chExt cx="0" cy="0"/>
        </a:xfrm>
      </p:grpSpPr>
      <p:sp>
        <p:nvSpPr>
          <p:cNvPr id="206" name="Google Shape;206;p1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7" name="Google Shape;207;p1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8" name="Google Shape;208;p1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7"/>
          <p:cNvGrpSpPr/>
          <p:nvPr/>
        </p:nvGrpSpPr>
        <p:grpSpPr>
          <a:xfrm>
            <a:off x="-9525" y="4462475"/>
            <a:ext cx="9167825" cy="595300"/>
            <a:chOff x="-9525" y="4462475"/>
            <a:chExt cx="9167825" cy="595300"/>
          </a:xfrm>
        </p:grpSpPr>
        <p:sp>
          <p:nvSpPr>
            <p:cNvPr id="212" name="Google Shape;212;p1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3" name="Google Shape;213;p1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4" name="Google Shape;214;p1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5" name="Google Shape;215;p17"/>
          <p:cNvGrpSpPr/>
          <p:nvPr/>
        </p:nvGrpSpPr>
        <p:grpSpPr>
          <a:xfrm>
            <a:off x="-42837" y="4443488"/>
            <a:ext cx="9229575" cy="642788"/>
            <a:chOff x="-42837" y="4443488"/>
            <a:chExt cx="9229575" cy="642788"/>
          </a:xfrm>
        </p:grpSpPr>
        <p:sp>
          <p:nvSpPr>
            <p:cNvPr id="216" name="Google Shape;216;p1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6" name="Google Shape;246;p1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47" name="Google Shape;247;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8" name="Shape 248"/>
        <p:cNvGrpSpPr/>
        <p:nvPr/>
      </p:nvGrpSpPr>
      <p:grpSpPr>
        <a:xfrm>
          <a:off x="0" y="0"/>
          <a:ext cx="0" cy="0"/>
          <a:chOff x="0" y="0"/>
          <a:chExt cx="0" cy="0"/>
        </a:xfrm>
      </p:grpSpPr>
      <p:sp>
        <p:nvSpPr>
          <p:cNvPr id="249" name="Google Shape;249;p1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50" name="Google Shape;250;p1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1" name="Google Shape;251;p1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18"/>
          <p:cNvGrpSpPr/>
          <p:nvPr/>
        </p:nvGrpSpPr>
        <p:grpSpPr>
          <a:xfrm>
            <a:off x="-9525" y="4462475"/>
            <a:ext cx="9167825" cy="595300"/>
            <a:chOff x="-9525" y="4462475"/>
            <a:chExt cx="9167825" cy="595300"/>
          </a:xfrm>
        </p:grpSpPr>
        <p:sp>
          <p:nvSpPr>
            <p:cNvPr id="255" name="Google Shape;255;p1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6" name="Google Shape;256;p1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7" name="Google Shape;257;p1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8" name="Google Shape;258;p18"/>
          <p:cNvGrpSpPr/>
          <p:nvPr/>
        </p:nvGrpSpPr>
        <p:grpSpPr>
          <a:xfrm>
            <a:off x="-42837" y="4443488"/>
            <a:ext cx="9229575" cy="642788"/>
            <a:chOff x="-42837" y="4443488"/>
            <a:chExt cx="9229575" cy="642788"/>
          </a:xfrm>
        </p:grpSpPr>
        <p:sp>
          <p:nvSpPr>
            <p:cNvPr id="259" name="Google Shape;259;p1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9" name="Google Shape;289;p18"/>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90" name="Google Shape;290;p18"/>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91" name="Google Shape;291;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92" name="Shape 292"/>
        <p:cNvGrpSpPr/>
        <p:nvPr/>
      </p:nvGrpSpPr>
      <p:grpSpPr>
        <a:xfrm>
          <a:off x="0" y="0"/>
          <a:ext cx="0" cy="0"/>
          <a:chOff x="0" y="0"/>
          <a:chExt cx="0" cy="0"/>
        </a:xfrm>
      </p:grpSpPr>
      <p:sp>
        <p:nvSpPr>
          <p:cNvPr id="293" name="Google Shape;293;p1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1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1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9"/>
          <p:cNvGrpSpPr/>
          <p:nvPr/>
        </p:nvGrpSpPr>
        <p:grpSpPr>
          <a:xfrm>
            <a:off x="-9525" y="4462475"/>
            <a:ext cx="9167825" cy="595300"/>
            <a:chOff x="-9525" y="4462475"/>
            <a:chExt cx="9167825" cy="595300"/>
          </a:xfrm>
        </p:grpSpPr>
        <p:sp>
          <p:nvSpPr>
            <p:cNvPr id="299" name="Google Shape;299;p1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1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1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19"/>
          <p:cNvGrpSpPr/>
          <p:nvPr/>
        </p:nvGrpSpPr>
        <p:grpSpPr>
          <a:xfrm>
            <a:off x="-42837" y="4443488"/>
            <a:ext cx="9229575" cy="642788"/>
            <a:chOff x="-42837" y="4443488"/>
            <a:chExt cx="9229575" cy="642788"/>
          </a:xfrm>
        </p:grpSpPr>
        <p:sp>
          <p:nvSpPr>
            <p:cNvPr id="303" name="Google Shape;303;p1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1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33" name="Google Shape;333;p19"/>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4" name="Google Shape;334;p19"/>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5" name="Google Shape;335;p19"/>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6" name="Google Shape;336;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7" name="Shape 337"/>
        <p:cNvGrpSpPr/>
        <p:nvPr/>
      </p:nvGrpSpPr>
      <p:grpSpPr>
        <a:xfrm>
          <a:off x="0" y="0"/>
          <a:ext cx="0" cy="0"/>
          <a:chOff x="0" y="0"/>
          <a:chExt cx="0" cy="0"/>
        </a:xfrm>
      </p:grpSpPr>
      <p:sp>
        <p:nvSpPr>
          <p:cNvPr id="338" name="Google Shape;338;p2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9" name="Google Shape;339;p2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40" name="Google Shape;340;p2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0"/>
          <p:cNvGrpSpPr/>
          <p:nvPr/>
        </p:nvGrpSpPr>
        <p:grpSpPr>
          <a:xfrm>
            <a:off x="-9525" y="4462475"/>
            <a:ext cx="9167825" cy="595300"/>
            <a:chOff x="-9525" y="4462475"/>
            <a:chExt cx="9167825" cy="595300"/>
          </a:xfrm>
        </p:grpSpPr>
        <p:sp>
          <p:nvSpPr>
            <p:cNvPr id="344" name="Google Shape;344;p2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5" name="Google Shape;345;p2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6" name="Google Shape;346;p2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7" name="Google Shape;347;p20"/>
          <p:cNvGrpSpPr/>
          <p:nvPr/>
        </p:nvGrpSpPr>
        <p:grpSpPr>
          <a:xfrm>
            <a:off x="-42837" y="4443488"/>
            <a:ext cx="9229575" cy="642788"/>
            <a:chOff x="-42837" y="4443488"/>
            <a:chExt cx="9229575" cy="642788"/>
          </a:xfrm>
        </p:grpSpPr>
        <p:sp>
          <p:nvSpPr>
            <p:cNvPr id="348" name="Google Shape;348;p2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78" name="Google Shape;378;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9" name="Shape 379"/>
        <p:cNvGrpSpPr/>
        <p:nvPr/>
      </p:nvGrpSpPr>
      <p:grpSpPr>
        <a:xfrm>
          <a:off x="0" y="0"/>
          <a:ext cx="0" cy="0"/>
          <a:chOff x="0" y="0"/>
          <a:chExt cx="0" cy="0"/>
        </a:xfrm>
      </p:grpSpPr>
      <p:sp>
        <p:nvSpPr>
          <p:cNvPr id="380" name="Google Shape;380;p21"/>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81" name="Google Shape;381;p21"/>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82" name="Google Shape;382;p21"/>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1"/>
          <p:cNvGrpSpPr/>
          <p:nvPr/>
        </p:nvGrpSpPr>
        <p:grpSpPr>
          <a:xfrm>
            <a:off x="-9525" y="4462475"/>
            <a:ext cx="9167825" cy="595300"/>
            <a:chOff x="-9525" y="4462475"/>
            <a:chExt cx="9167825" cy="595300"/>
          </a:xfrm>
        </p:grpSpPr>
        <p:sp>
          <p:nvSpPr>
            <p:cNvPr id="386" name="Google Shape;386;p2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7" name="Google Shape;387;p2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8" name="Google Shape;388;p2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9" name="Google Shape;389;p21"/>
          <p:cNvGrpSpPr/>
          <p:nvPr/>
        </p:nvGrpSpPr>
        <p:grpSpPr>
          <a:xfrm>
            <a:off x="-42837" y="4443488"/>
            <a:ext cx="9229575" cy="642788"/>
            <a:chOff x="-42837" y="4443488"/>
            <a:chExt cx="9229575" cy="642788"/>
          </a:xfrm>
        </p:grpSpPr>
        <p:sp>
          <p:nvSpPr>
            <p:cNvPr id="390" name="Google Shape;390;p2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1"/>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Clr>
                <a:schemeClr val="accent1"/>
              </a:buClr>
              <a:buSzPts val="1400"/>
              <a:buNone/>
              <a:defRPr sz="1400">
                <a:solidFill>
                  <a:schemeClr val="accent1"/>
                </a:solidFill>
              </a:defRPr>
            </a:lvl1pPr>
          </a:lstStyle>
          <a:p/>
        </p:txBody>
      </p:sp>
      <p:sp>
        <p:nvSpPr>
          <p:cNvPr id="420" name="Google Shape;420;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1" name="Shape 421"/>
        <p:cNvGrpSpPr/>
        <p:nvPr/>
      </p:nvGrpSpPr>
      <p:grpSpPr>
        <a:xfrm>
          <a:off x="0" y="0"/>
          <a:ext cx="0" cy="0"/>
          <a:chOff x="0" y="0"/>
          <a:chExt cx="0" cy="0"/>
        </a:xfrm>
      </p:grpSpPr>
      <p:sp>
        <p:nvSpPr>
          <p:cNvPr id="422" name="Google Shape;422;p22"/>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423" name="Google Shape;423;p22"/>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424" name="Google Shape;424;p22"/>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2"/>
          <p:cNvGrpSpPr/>
          <p:nvPr/>
        </p:nvGrpSpPr>
        <p:grpSpPr>
          <a:xfrm>
            <a:off x="-9525" y="4462475"/>
            <a:ext cx="9167825" cy="595300"/>
            <a:chOff x="-9525" y="4462475"/>
            <a:chExt cx="9167825" cy="595300"/>
          </a:xfrm>
        </p:grpSpPr>
        <p:sp>
          <p:nvSpPr>
            <p:cNvPr id="428" name="Google Shape;428;p2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9" name="Google Shape;429;p2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30" name="Google Shape;430;p2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1" name="Google Shape;431;p22"/>
          <p:cNvGrpSpPr/>
          <p:nvPr/>
        </p:nvGrpSpPr>
        <p:grpSpPr>
          <a:xfrm>
            <a:off x="-42837" y="4443488"/>
            <a:ext cx="9229575" cy="642788"/>
            <a:chOff x="-42837" y="4443488"/>
            <a:chExt cx="9229575" cy="642788"/>
          </a:xfrm>
        </p:grpSpPr>
        <p:sp>
          <p:nvSpPr>
            <p:cNvPr id="432" name="Google Shape;432;p2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2"/>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62" name="Shape 462"/>
        <p:cNvGrpSpPr/>
        <p:nvPr/>
      </p:nvGrpSpPr>
      <p:grpSpPr>
        <a:xfrm>
          <a:off x="0" y="0"/>
          <a:ext cx="0" cy="0"/>
          <a:chOff x="0" y="0"/>
          <a:chExt cx="0" cy="0"/>
        </a:xfrm>
      </p:grpSpPr>
      <p:sp>
        <p:nvSpPr>
          <p:cNvPr id="463" name="Google Shape;463;p23"/>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64" name="Google Shape;464;p23"/>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65" name="Google Shape;465;p23"/>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3"/>
          <p:cNvGrpSpPr/>
          <p:nvPr/>
        </p:nvGrpSpPr>
        <p:grpSpPr>
          <a:xfrm>
            <a:off x="-9525" y="652475"/>
            <a:ext cx="9167825" cy="595300"/>
            <a:chOff x="-9525" y="4462475"/>
            <a:chExt cx="9167825" cy="595300"/>
          </a:xfrm>
        </p:grpSpPr>
        <p:sp>
          <p:nvSpPr>
            <p:cNvPr id="469" name="Google Shape;469;p2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70" name="Google Shape;470;p2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71" name="Google Shape;471;p2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72" name="Google Shape;472;p23"/>
          <p:cNvGrpSpPr/>
          <p:nvPr/>
        </p:nvGrpSpPr>
        <p:grpSpPr>
          <a:xfrm>
            <a:off x="-42837" y="633488"/>
            <a:ext cx="9229575" cy="642788"/>
            <a:chOff x="-42837" y="4443488"/>
            <a:chExt cx="9229575" cy="642788"/>
          </a:xfrm>
        </p:grpSpPr>
        <p:sp>
          <p:nvSpPr>
            <p:cNvPr id="473" name="Google Shape;473;p2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3"/>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503" name="Shape 503"/>
        <p:cNvGrpSpPr/>
        <p:nvPr/>
      </p:nvGrpSpPr>
      <p:grpSpPr>
        <a:xfrm>
          <a:off x="0" y="0"/>
          <a:ext cx="0" cy="0"/>
          <a:chOff x="0" y="0"/>
          <a:chExt cx="0" cy="0"/>
        </a:xfrm>
      </p:grpSpPr>
      <p:sp>
        <p:nvSpPr>
          <p:cNvPr id="504" name="Google Shape;504;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381000" y="7"/>
            <a:ext cx="8382000" cy="5162348"/>
            <a:chOff x="381000" y="-18750"/>
            <a:chExt cx="8382000" cy="5181000"/>
          </a:xfrm>
        </p:grpSpPr>
        <p:cxnSp>
          <p:nvCxnSpPr>
            <p:cNvPr id="52" name="Google Shape;52;p13"/>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13"/>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4" name="Google Shape;54;p13"/>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5" name="Google Shape;55;p13"/>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6" name="Google Shape;56;p13"/>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7" name="Google Shape;57;p13"/>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8" name="Google Shape;58;p13"/>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9" name="Google Shape;59;p13"/>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0" name="Google Shape;60;p13"/>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1" name="Google Shape;61;p13"/>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2" name="Google Shape;62;p13"/>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3" name="Google Shape;63;p13"/>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4" name="Google Shape;64;p13"/>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5" name="Google Shape;65;p13"/>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6" name="Google Shape;66;p13"/>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7" name="Google Shape;67;p13"/>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8" name="Google Shape;68;p13"/>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9" name="Google Shape;69;p13"/>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0" name="Google Shape;70;p13"/>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1" name="Google Shape;71;p13"/>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2" name="Google Shape;72;p13"/>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3" name="Google Shape;73;p13"/>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4" name="Google Shape;74;p13"/>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75" name="Google Shape;75;p1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76" name="Google Shape;76;p13"/>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77" name="Google Shape;77;p1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rtl="0" algn="r">
              <a:buNone/>
              <a:defRPr sz="1000">
                <a:solidFill>
                  <a:srgbClr val="FFFFFF"/>
                </a:solidFill>
                <a:latin typeface="Oswald"/>
                <a:ea typeface="Oswald"/>
                <a:cs typeface="Oswald"/>
                <a:sym typeface="Oswald"/>
              </a:defRPr>
            </a:lvl1pPr>
            <a:lvl2pPr lvl="1" rtl="0" algn="r">
              <a:buNone/>
              <a:defRPr sz="1000">
                <a:solidFill>
                  <a:srgbClr val="FFFFFF"/>
                </a:solidFill>
                <a:latin typeface="Oswald"/>
                <a:ea typeface="Oswald"/>
                <a:cs typeface="Oswald"/>
                <a:sym typeface="Oswald"/>
              </a:defRPr>
            </a:lvl2pPr>
            <a:lvl3pPr lvl="2" rtl="0" algn="r">
              <a:buNone/>
              <a:defRPr sz="1000">
                <a:solidFill>
                  <a:srgbClr val="FFFFFF"/>
                </a:solidFill>
                <a:latin typeface="Oswald"/>
                <a:ea typeface="Oswald"/>
                <a:cs typeface="Oswald"/>
                <a:sym typeface="Oswald"/>
              </a:defRPr>
            </a:lvl3pPr>
            <a:lvl4pPr lvl="3" rtl="0" algn="r">
              <a:buNone/>
              <a:defRPr sz="1000">
                <a:solidFill>
                  <a:srgbClr val="FFFFFF"/>
                </a:solidFill>
                <a:latin typeface="Oswald"/>
                <a:ea typeface="Oswald"/>
                <a:cs typeface="Oswald"/>
                <a:sym typeface="Oswald"/>
              </a:defRPr>
            </a:lvl4pPr>
            <a:lvl5pPr lvl="4" rtl="0" algn="r">
              <a:buNone/>
              <a:defRPr sz="1000">
                <a:solidFill>
                  <a:srgbClr val="FFFFFF"/>
                </a:solidFill>
                <a:latin typeface="Oswald"/>
                <a:ea typeface="Oswald"/>
                <a:cs typeface="Oswald"/>
                <a:sym typeface="Oswald"/>
              </a:defRPr>
            </a:lvl5pPr>
            <a:lvl6pPr lvl="5" rtl="0" algn="r">
              <a:buNone/>
              <a:defRPr sz="1000">
                <a:solidFill>
                  <a:srgbClr val="FFFFFF"/>
                </a:solidFill>
                <a:latin typeface="Oswald"/>
                <a:ea typeface="Oswald"/>
                <a:cs typeface="Oswald"/>
                <a:sym typeface="Oswald"/>
              </a:defRPr>
            </a:lvl6pPr>
            <a:lvl7pPr lvl="6" rtl="0" algn="r">
              <a:buNone/>
              <a:defRPr sz="1000">
                <a:solidFill>
                  <a:srgbClr val="FFFFFF"/>
                </a:solidFill>
                <a:latin typeface="Oswald"/>
                <a:ea typeface="Oswald"/>
                <a:cs typeface="Oswald"/>
                <a:sym typeface="Oswald"/>
              </a:defRPr>
            </a:lvl7pPr>
            <a:lvl8pPr lvl="7" rtl="0" algn="r">
              <a:buNone/>
              <a:defRPr sz="1000">
                <a:solidFill>
                  <a:srgbClr val="FFFFFF"/>
                </a:solidFill>
                <a:latin typeface="Oswald"/>
                <a:ea typeface="Oswald"/>
                <a:cs typeface="Oswald"/>
                <a:sym typeface="Oswald"/>
              </a:defRPr>
            </a:lvl8pPr>
            <a:lvl9pPr lvl="8" rtl="0"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5"/>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Single-Area OSPF </a:t>
            </a:r>
            <a:endParaRPr/>
          </a:p>
          <a:p>
            <a:pPr indent="0" lvl="0" marL="0" rtl="0" algn="r">
              <a:spcBef>
                <a:spcPts val="0"/>
              </a:spcBef>
              <a:spcAft>
                <a:spcPts val="0"/>
              </a:spcAft>
              <a:buNone/>
            </a:pPr>
            <a:r>
              <a:rPr lang="en" sz="3600"/>
              <a:t>By: Arnav Kadam</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4"/>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800"/>
              <a:t>OSPF Operation States</a:t>
            </a:r>
            <a:endParaRPr sz="2800"/>
          </a:p>
        </p:txBody>
      </p:sp>
      <p:sp>
        <p:nvSpPr>
          <p:cNvPr id="578" name="Google Shape;578;p3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9" name="Google Shape;579;p34"/>
          <p:cNvSpPr txBox="1"/>
          <p:nvPr>
            <p:ph idx="1" type="body"/>
          </p:nvPr>
        </p:nvSpPr>
        <p:spPr>
          <a:xfrm>
            <a:off x="196750" y="799650"/>
            <a:ext cx="8852700" cy="354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Down State → No Hello packets received</a:t>
            </a:r>
            <a:endParaRPr/>
          </a:p>
          <a:p>
            <a:pPr indent="-342900" lvl="0" marL="457200" rtl="0" algn="l">
              <a:lnSpc>
                <a:spcPct val="150000"/>
              </a:lnSpc>
              <a:spcBef>
                <a:spcPts val="0"/>
              </a:spcBef>
              <a:spcAft>
                <a:spcPts val="0"/>
              </a:spcAft>
              <a:buSzPts val="1800"/>
              <a:buChar char="◉"/>
            </a:pPr>
            <a:r>
              <a:rPr lang="en"/>
              <a:t>Init State → Hello packet are received</a:t>
            </a:r>
            <a:endParaRPr/>
          </a:p>
          <a:p>
            <a:pPr indent="-342900" lvl="1" marL="914400" rtl="0" algn="l">
              <a:lnSpc>
                <a:spcPct val="150000"/>
              </a:lnSpc>
              <a:spcBef>
                <a:spcPts val="0"/>
              </a:spcBef>
              <a:spcAft>
                <a:spcPts val="0"/>
              </a:spcAft>
              <a:buSzPts val="1800"/>
              <a:buChar char="◉"/>
            </a:pPr>
            <a:r>
              <a:rPr lang="en"/>
              <a:t>Contain the sending router ID</a:t>
            </a:r>
            <a:endParaRPr/>
          </a:p>
          <a:p>
            <a:pPr indent="-342900" lvl="0" marL="457200" rtl="0" algn="l">
              <a:lnSpc>
                <a:spcPct val="150000"/>
              </a:lnSpc>
              <a:spcBef>
                <a:spcPts val="0"/>
              </a:spcBef>
              <a:spcAft>
                <a:spcPts val="0"/>
              </a:spcAft>
              <a:buSzPts val="1800"/>
              <a:buChar char="◉"/>
            </a:pPr>
            <a:r>
              <a:rPr lang="en"/>
              <a:t>Two-Way State → Communication is bidirectional</a:t>
            </a:r>
            <a:endParaRPr/>
          </a:p>
          <a:p>
            <a:pPr indent="-342900" lvl="1" marL="914400" rtl="0" algn="l">
              <a:lnSpc>
                <a:spcPct val="150000"/>
              </a:lnSpc>
              <a:spcBef>
                <a:spcPts val="0"/>
              </a:spcBef>
              <a:spcAft>
                <a:spcPts val="0"/>
              </a:spcAft>
              <a:buSzPts val="1800"/>
              <a:buChar char="◉"/>
            </a:pPr>
            <a:r>
              <a:rPr lang="en"/>
              <a:t>Routers elect a DR and a BDR</a:t>
            </a:r>
            <a:endParaRPr/>
          </a:p>
          <a:p>
            <a:pPr indent="-342900" lvl="0" marL="457200" rtl="0" algn="l">
              <a:lnSpc>
                <a:spcPct val="150000"/>
              </a:lnSpc>
              <a:spcBef>
                <a:spcPts val="0"/>
              </a:spcBef>
              <a:spcAft>
                <a:spcPts val="0"/>
              </a:spcAft>
              <a:buSzPts val="1800"/>
              <a:buChar char="◉"/>
            </a:pPr>
            <a:r>
              <a:rPr lang="en"/>
              <a:t>ExStart State → Routers decide which router will initiate the DBD packet exchange</a:t>
            </a:r>
            <a:endParaRPr/>
          </a:p>
          <a:p>
            <a:pPr indent="-342900" lvl="0" marL="457200" rtl="0" algn="l">
              <a:lnSpc>
                <a:spcPct val="150000"/>
              </a:lnSpc>
              <a:spcBef>
                <a:spcPts val="0"/>
              </a:spcBef>
              <a:spcAft>
                <a:spcPts val="0"/>
              </a:spcAft>
              <a:buSzPts val="1800"/>
              <a:buChar char="◉"/>
            </a:pPr>
            <a:r>
              <a:rPr lang="en"/>
              <a:t>Exchange State → Routers exchange DBD packets</a:t>
            </a:r>
            <a:endParaRPr/>
          </a:p>
          <a:p>
            <a:pPr indent="-342900" lvl="0" marL="457200" rtl="0" algn="l">
              <a:lnSpc>
                <a:spcPct val="150000"/>
              </a:lnSpc>
              <a:spcBef>
                <a:spcPts val="0"/>
              </a:spcBef>
              <a:spcAft>
                <a:spcPts val="0"/>
              </a:spcAft>
              <a:buSzPts val="1800"/>
              <a:buChar char="◉"/>
            </a:pPr>
            <a:r>
              <a:rPr lang="en"/>
              <a:t>Loading State → Routers are processed using the SPF algorithm</a:t>
            </a:r>
            <a:endParaRPr/>
          </a:p>
          <a:p>
            <a:pPr indent="-342900" lvl="0" marL="457200" rtl="0" algn="l">
              <a:lnSpc>
                <a:spcPct val="150000"/>
              </a:lnSpc>
              <a:spcBef>
                <a:spcPts val="0"/>
              </a:spcBef>
              <a:spcAft>
                <a:spcPts val="0"/>
              </a:spcAft>
              <a:buSzPts val="1800"/>
              <a:buChar char="◉"/>
            </a:pPr>
            <a:r>
              <a:rPr lang="en"/>
              <a:t>Full State → The link-state database of the router is fully synchronized</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5"/>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800"/>
              <a:t>Configure OSPF</a:t>
            </a:r>
            <a:endParaRPr sz="2800"/>
          </a:p>
        </p:txBody>
      </p:sp>
      <p:sp>
        <p:nvSpPr>
          <p:cNvPr id="585" name="Google Shape;585;p3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6" name="Google Shape;586;p35"/>
          <p:cNvSpPr txBox="1"/>
          <p:nvPr>
            <p:ph idx="1" type="body"/>
          </p:nvPr>
        </p:nvSpPr>
        <p:spPr>
          <a:xfrm>
            <a:off x="196750" y="799650"/>
            <a:ext cx="8852700" cy="354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OSPFv2 is enabled using the router ospf </a:t>
            </a:r>
            <a:r>
              <a:rPr i="1" lang="en"/>
              <a:t>process-id </a:t>
            </a:r>
            <a:r>
              <a:rPr lang="en"/>
              <a:t>command</a:t>
            </a:r>
            <a:endParaRPr/>
          </a:p>
          <a:p>
            <a:pPr indent="-342900" lvl="0" marL="457200" rtl="0" algn="l">
              <a:lnSpc>
                <a:spcPct val="150000"/>
              </a:lnSpc>
              <a:spcBef>
                <a:spcPts val="0"/>
              </a:spcBef>
              <a:spcAft>
                <a:spcPts val="0"/>
              </a:spcAft>
              <a:buSzPts val="1800"/>
              <a:buChar char="◉"/>
            </a:pPr>
            <a:r>
              <a:rPr lang="en"/>
              <a:t>OSPF router ID → 32 bit value representing an IPv4 address</a:t>
            </a:r>
            <a:endParaRPr/>
          </a:p>
          <a:p>
            <a:pPr indent="-342900" lvl="1" marL="914400" rtl="0" algn="l">
              <a:lnSpc>
                <a:spcPct val="150000"/>
              </a:lnSpc>
              <a:spcBef>
                <a:spcPts val="0"/>
              </a:spcBef>
              <a:spcAft>
                <a:spcPts val="0"/>
              </a:spcAft>
              <a:buSzPts val="1800"/>
              <a:buChar char="◉"/>
            </a:pPr>
            <a:r>
              <a:rPr lang="en"/>
              <a:t>Needed to participate in an OSPF domain</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87" name="Google Shape;587;p35"/>
          <p:cNvPicPr preferRelativeResize="0"/>
          <p:nvPr/>
        </p:nvPicPr>
        <p:blipFill>
          <a:blip r:embed="rId3">
            <a:alphaModFix/>
          </a:blip>
          <a:stretch>
            <a:fillRect/>
          </a:stretch>
        </p:blipFill>
        <p:spPr>
          <a:xfrm>
            <a:off x="1652524" y="2172825"/>
            <a:ext cx="5838950" cy="27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6"/>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What is single-area OSPF?</a:t>
            </a:r>
            <a:endParaRPr sz="2800"/>
          </a:p>
        </p:txBody>
      </p:sp>
      <p:sp>
        <p:nvSpPr>
          <p:cNvPr id="515" name="Google Shape;515;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6" name="Google Shape;516;p26"/>
          <p:cNvSpPr txBox="1"/>
          <p:nvPr>
            <p:ph idx="1" type="body"/>
          </p:nvPr>
        </p:nvSpPr>
        <p:spPr>
          <a:xfrm>
            <a:off x="177750" y="855788"/>
            <a:ext cx="8788500" cy="379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33A44"/>
              </a:buClr>
              <a:buSzPts val="1800"/>
              <a:buFont typeface="Calibri"/>
              <a:buChar char="◉"/>
            </a:pPr>
            <a:r>
              <a:rPr lang="en"/>
              <a:t>Open Shortest Path First (OSPF)</a:t>
            </a:r>
            <a:endParaRPr/>
          </a:p>
          <a:p>
            <a:pPr indent="-342900" lvl="1" marL="914400" rtl="0" algn="l">
              <a:lnSpc>
                <a:spcPct val="150000"/>
              </a:lnSpc>
              <a:spcBef>
                <a:spcPts val="0"/>
              </a:spcBef>
              <a:spcAft>
                <a:spcPts val="0"/>
              </a:spcAft>
              <a:buSzPts val="1800"/>
              <a:buChar char="◉"/>
            </a:pPr>
            <a:r>
              <a:rPr lang="en"/>
              <a:t>Link-state routing protocol </a:t>
            </a:r>
            <a:endParaRPr/>
          </a:p>
          <a:p>
            <a:pPr indent="-342900" lvl="1" marL="914400" rtl="0" algn="l">
              <a:lnSpc>
                <a:spcPct val="150000"/>
              </a:lnSpc>
              <a:spcBef>
                <a:spcPts val="0"/>
              </a:spcBef>
              <a:spcAft>
                <a:spcPts val="0"/>
              </a:spcAft>
              <a:buSzPts val="1800"/>
              <a:buChar char="◉"/>
            </a:pPr>
            <a:r>
              <a:rPr lang="en"/>
              <a:t>Uses the concept of areas</a:t>
            </a:r>
            <a:endParaRPr/>
          </a:p>
          <a:p>
            <a:pPr indent="-342900" lvl="0" marL="457200" rtl="0" algn="l">
              <a:lnSpc>
                <a:spcPct val="150000"/>
              </a:lnSpc>
              <a:spcBef>
                <a:spcPts val="0"/>
              </a:spcBef>
              <a:spcAft>
                <a:spcPts val="0"/>
              </a:spcAft>
              <a:buSzPts val="1800"/>
              <a:buChar char="◉"/>
            </a:pPr>
            <a:r>
              <a:rPr lang="en"/>
              <a:t>Has significant advantages over RIP → Routing Information Protocol</a:t>
            </a:r>
            <a:endParaRPr/>
          </a:p>
          <a:p>
            <a:pPr indent="-342900" lvl="0" marL="457200" rtl="0" algn="l">
              <a:lnSpc>
                <a:spcPct val="150000"/>
              </a:lnSpc>
              <a:spcBef>
                <a:spcPts val="0"/>
              </a:spcBef>
              <a:spcAft>
                <a:spcPts val="0"/>
              </a:spcAft>
              <a:buSzPts val="1800"/>
              <a:buChar char="◉"/>
            </a:pPr>
            <a:r>
              <a:rPr lang="en"/>
              <a:t>Offers faster convergence and scales to larger network implementations</a:t>
            </a:r>
            <a:endParaRPr/>
          </a:p>
          <a:p>
            <a:pPr indent="-342900" lvl="0" marL="457200" rtl="0" algn="l">
              <a:lnSpc>
                <a:spcPct val="150000"/>
              </a:lnSpc>
              <a:spcBef>
                <a:spcPts val="0"/>
              </a:spcBef>
              <a:spcAft>
                <a:spcPts val="0"/>
              </a:spcAft>
              <a:buSzPts val="1800"/>
              <a:buChar char="◉"/>
            </a:pPr>
            <a:r>
              <a:rPr lang="en"/>
              <a:t>Routing domain can be divided into distinct areas to help control traffic</a:t>
            </a:r>
            <a:endParaRPr/>
          </a:p>
          <a:p>
            <a:pPr indent="-342900" lvl="0" marL="457200" rtl="0" algn="l">
              <a:lnSpc>
                <a:spcPct val="150000"/>
              </a:lnSpc>
              <a:spcBef>
                <a:spcPts val="0"/>
              </a:spcBef>
              <a:spcAft>
                <a:spcPts val="0"/>
              </a:spcAft>
              <a:buSzPts val="1800"/>
              <a:buChar char="◉"/>
            </a:pPr>
            <a:r>
              <a:rPr lang="en"/>
              <a:t>Link is an interface on a router</a:t>
            </a:r>
            <a:endParaRPr/>
          </a:p>
          <a:p>
            <a:pPr indent="-342900" lvl="1" marL="914400" rtl="0" algn="l">
              <a:lnSpc>
                <a:spcPct val="150000"/>
              </a:lnSpc>
              <a:spcBef>
                <a:spcPts val="0"/>
              </a:spcBef>
              <a:spcAft>
                <a:spcPts val="0"/>
              </a:spcAft>
              <a:buSzPts val="1800"/>
              <a:buChar char="◉"/>
            </a:pPr>
            <a:r>
              <a:rPr lang="en"/>
              <a:t>Includes network prefix, prefix length, and cost</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7"/>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Components of OSPF</a:t>
            </a:r>
            <a:endParaRPr sz="2800"/>
          </a:p>
        </p:txBody>
      </p:sp>
      <p:sp>
        <p:nvSpPr>
          <p:cNvPr id="522" name="Google Shape;522;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3" name="Google Shape;523;p27"/>
          <p:cNvSpPr txBox="1"/>
          <p:nvPr>
            <p:ph idx="1" type="body"/>
          </p:nvPr>
        </p:nvSpPr>
        <p:spPr>
          <a:xfrm>
            <a:off x="177750" y="855800"/>
            <a:ext cx="4734300" cy="379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33A44"/>
              </a:buClr>
              <a:buSzPts val="1800"/>
              <a:buFont typeface="Calibri"/>
              <a:buChar char="◉"/>
            </a:pPr>
            <a:r>
              <a:rPr lang="en"/>
              <a:t>Routers exchange messages using 5 different packets</a:t>
            </a:r>
            <a:endParaRPr/>
          </a:p>
          <a:p>
            <a:pPr indent="-342900" lvl="1" marL="914400" rtl="0" algn="l">
              <a:lnSpc>
                <a:spcPct val="150000"/>
              </a:lnSpc>
              <a:spcBef>
                <a:spcPts val="0"/>
              </a:spcBef>
              <a:spcAft>
                <a:spcPts val="0"/>
              </a:spcAft>
              <a:buSzPts val="1800"/>
              <a:buChar char="◉"/>
            </a:pPr>
            <a:r>
              <a:rPr lang="en"/>
              <a:t>Hello Packet</a:t>
            </a:r>
            <a:endParaRPr/>
          </a:p>
          <a:p>
            <a:pPr indent="-342900" lvl="1" marL="914400" rtl="0" algn="l">
              <a:lnSpc>
                <a:spcPct val="150000"/>
              </a:lnSpc>
              <a:spcBef>
                <a:spcPts val="0"/>
              </a:spcBef>
              <a:spcAft>
                <a:spcPts val="0"/>
              </a:spcAft>
              <a:buSzPts val="1800"/>
              <a:buChar char="◉"/>
            </a:pPr>
            <a:r>
              <a:rPr lang="en"/>
              <a:t>Database description packet</a:t>
            </a:r>
            <a:endParaRPr/>
          </a:p>
          <a:p>
            <a:pPr indent="-342900" lvl="1" marL="914400" rtl="0" algn="l">
              <a:lnSpc>
                <a:spcPct val="150000"/>
              </a:lnSpc>
              <a:spcBef>
                <a:spcPts val="0"/>
              </a:spcBef>
              <a:spcAft>
                <a:spcPts val="0"/>
              </a:spcAft>
              <a:buSzPts val="1800"/>
              <a:buChar char="◉"/>
            </a:pPr>
            <a:r>
              <a:rPr lang="en"/>
              <a:t>Link-state request packet</a:t>
            </a:r>
            <a:endParaRPr/>
          </a:p>
          <a:p>
            <a:pPr indent="-342900" lvl="1" marL="914400" rtl="0" algn="l">
              <a:lnSpc>
                <a:spcPct val="150000"/>
              </a:lnSpc>
              <a:spcBef>
                <a:spcPts val="0"/>
              </a:spcBef>
              <a:spcAft>
                <a:spcPts val="0"/>
              </a:spcAft>
              <a:buSzPts val="1800"/>
              <a:buChar char="◉"/>
            </a:pPr>
            <a:r>
              <a:rPr lang="en"/>
              <a:t>Link-state update packet</a:t>
            </a:r>
            <a:endParaRPr/>
          </a:p>
          <a:p>
            <a:pPr indent="-342900" lvl="1" marL="914400" rtl="0" algn="l">
              <a:lnSpc>
                <a:spcPct val="150000"/>
              </a:lnSpc>
              <a:spcBef>
                <a:spcPts val="0"/>
              </a:spcBef>
              <a:spcAft>
                <a:spcPts val="0"/>
              </a:spcAft>
              <a:buSzPts val="1800"/>
              <a:buChar char="◉"/>
            </a:pPr>
            <a:r>
              <a:rPr lang="en"/>
              <a:t>Link-state acknowledgement packet</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sp>
        <p:nvSpPr>
          <p:cNvPr id="524" name="Google Shape;524;p27"/>
          <p:cNvSpPr txBox="1"/>
          <p:nvPr>
            <p:ph idx="1" type="body"/>
          </p:nvPr>
        </p:nvSpPr>
        <p:spPr>
          <a:xfrm>
            <a:off x="4994625" y="855800"/>
            <a:ext cx="4734300" cy="379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33A44"/>
              </a:buClr>
              <a:buSzPts val="1800"/>
              <a:buFont typeface="Calibri"/>
              <a:buChar char="◉"/>
            </a:pPr>
            <a:r>
              <a:rPr lang="en"/>
              <a:t>Three OSPF Databases</a:t>
            </a:r>
            <a:endParaRPr/>
          </a:p>
          <a:p>
            <a:pPr indent="-342900" lvl="1" marL="914400" rtl="0" algn="l">
              <a:lnSpc>
                <a:spcPct val="150000"/>
              </a:lnSpc>
              <a:spcBef>
                <a:spcPts val="0"/>
              </a:spcBef>
              <a:spcAft>
                <a:spcPts val="0"/>
              </a:spcAft>
              <a:buSzPts val="1800"/>
              <a:buChar char="◉"/>
            </a:pPr>
            <a:r>
              <a:rPr lang="en"/>
              <a:t>Adjacency Database</a:t>
            </a:r>
            <a:endParaRPr/>
          </a:p>
          <a:p>
            <a:pPr indent="-342900" lvl="2" marL="1371600" rtl="0" algn="l">
              <a:lnSpc>
                <a:spcPct val="150000"/>
              </a:lnSpc>
              <a:spcBef>
                <a:spcPts val="0"/>
              </a:spcBef>
              <a:spcAft>
                <a:spcPts val="0"/>
              </a:spcAft>
              <a:buSzPts val="1800"/>
              <a:buChar char="■"/>
            </a:pPr>
            <a:r>
              <a:rPr lang="en"/>
              <a:t>show ip ospf neighbor</a:t>
            </a:r>
            <a:endParaRPr/>
          </a:p>
          <a:p>
            <a:pPr indent="-342900" lvl="1" marL="914400" rtl="0" algn="l">
              <a:lnSpc>
                <a:spcPct val="150000"/>
              </a:lnSpc>
              <a:spcBef>
                <a:spcPts val="0"/>
              </a:spcBef>
              <a:spcAft>
                <a:spcPts val="0"/>
              </a:spcAft>
              <a:buSzPts val="1800"/>
              <a:buChar char="◉"/>
            </a:pPr>
            <a:r>
              <a:rPr lang="en"/>
              <a:t>Link-state Database</a:t>
            </a:r>
            <a:endParaRPr/>
          </a:p>
          <a:p>
            <a:pPr indent="-342900" lvl="2" marL="1371600" rtl="0" algn="l">
              <a:lnSpc>
                <a:spcPct val="150000"/>
              </a:lnSpc>
              <a:spcBef>
                <a:spcPts val="0"/>
              </a:spcBef>
              <a:spcAft>
                <a:spcPts val="0"/>
              </a:spcAft>
              <a:buSzPts val="1800"/>
              <a:buChar char="■"/>
            </a:pPr>
            <a:r>
              <a:rPr lang="en"/>
              <a:t>show ip ospf database</a:t>
            </a:r>
            <a:endParaRPr/>
          </a:p>
          <a:p>
            <a:pPr indent="-342900" lvl="1" marL="914400" rtl="0" algn="l">
              <a:lnSpc>
                <a:spcPct val="150000"/>
              </a:lnSpc>
              <a:spcBef>
                <a:spcPts val="0"/>
              </a:spcBef>
              <a:spcAft>
                <a:spcPts val="0"/>
              </a:spcAft>
              <a:buSzPts val="1800"/>
              <a:buChar char="◉"/>
            </a:pPr>
            <a:r>
              <a:rPr lang="en"/>
              <a:t>Forwarding Database</a:t>
            </a:r>
            <a:endParaRPr/>
          </a:p>
          <a:p>
            <a:pPr indent="-342900" lvl="2" marL="1371600" rtl="0" algn="l">
              <a:lnSpc>
                <a:spcPct val="150000"/>
              </a:lnSpc>
              <a:spcBef>
                <a:spcPts val="0"/>
              </a:spcBef>
              <a:spcAft>
                <a:spcPts val="0"/>
              </a:spcAft>
              <a:buSzPts val="1800"/>
              <a:buChar char="■"/>
            </a:pPr>
            <a:r>
              <a:rPr lang="en"/>
              <a:t>show ip route</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8"/>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406400" lvl="0" marL="457200" rtl="0" algn="ctr">
              <a:spcBef>
                <a:spcPts val="0"/>
              </a:spcBef>
              <a:spcAft>
                <a:spcPts val="0"/>
              </a:spcAft>
              <a:buSzPts val="2800"/>
              <a:buAutoNum type="arabicPeriod"/>
            </a:pPr>
            <a:r>
              <a:rPr lang="en" sz="2800"/>
              <a:t>Establish Neighbor Adjacencies</a:t>
            </a:r>
            <a:endParaRPr sz="2800"/>
          </a:p>
        </p:txBody>
      </p:sp>
      <p:sp>
        <p:nvSpPr>
          <p:cNvPr id="530" name="Google Shape;530;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28"/>
          <p:cNvSpPr txBox="1"/>
          <p:nvPr>
            <p:ph idx="1" type="body"/>
          </p:nvPr>
        </p:nvSpPr>
        <p:spPr>
          <a:xfrm>
            <a:off x="177875" y="1110600"/>
            <a:ext cx="4168800" cy="354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33A44"/>
              </a:buClr>
              <a:buSzPts val="1800"/>
              <a:buFont typeface="Calibri"/>
              <a:buChar char="◉"/>
            </a:pPr>
            <a:r>
              <a:rPr lang="en"/>
              <a:t>OSPF-enabled routers must recognize each other</a:t>
            </a:r>
            <a:endParaRPr/>
          </a:p>
          <a:p>
            <a:pPr indent="-342900" lvl="0" marL="457200" rtl="0" algn="l">
              <a:lnSpc>
                <a:spcPct val="150000"/>
              </a:lnSpc>
              <a:spcBef>
                <a:spcPts val="0"/>
              </a:spcBef>
              <a:spcAft>
                <a:spcPts val="0"/>
              </a:spcAft>
              <a:buSzPts val="1800"/>
              <a:buChar char="◉"/>
            </a:pPr>
            <a:r>
              <a:rPr lang="en"/>
              <a:t>They send Hello packets to determine if neighbors are present on those links</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32" name="Google Shape;532;p28"/>
          <p:cNvPicPr preferRelativeResize="0"/>
          <p:nvPr/>
        </p:nvPicPr>
        <p:blipFill>
          <a:blip r:embed="rId3">
            <a:alphaModFix/>
          </a:blip>
          <a:stretch>
            <a:fillRect/>
          </a:stretch>
        </p:blipFill>
        <p:spPr>
          <a:xfrm>
            <a:off x="4346675" y="1110600"/>
            <a:ext cx="4522125" cy="320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9"/>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800"/>
              <a:t>2. Exchange Link-State Advertisements</a:t>
            </a:r>
            <a:endParaRPr sz="2800"/>
          </a:p>
        </p:txBody>
      </p:sp>
      <p:sp>
        <p:nvSpPr>
          <p:cNvPr id="538" name="Google Shape;538;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9" name="Google Shape;539;p29"/>
          <p:cNvSpPr txBox="1"/>
          <p:nvPr>
            <p:ph idx="1" type="body"/>
          </p:nvPr>
        </p:nvSpPr>
        <p:spPr>
          <a:xfrm>
            <a:off x="177875" y="1110600"/>
            <a:ext cx="4168800" cy="354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Routers then exchange link-state advertisements (LSA)</a:t>
            </a:r>
            <a:endParaRPr/>
          </a:p>
          <a:p>
            <a:pPr indent="-342900" lvl="0" marL="457200" rtl="0" algn="l">
              <a:lnSpc>
                <a:spcPct val="150000"/>
              </a:lnSpc>
              <a:spcBef>
                <a:spcPts val="0"/>
              </a:spcBef>
              <a:spcAft>
                <a:spcPts val="0"/>
              </a:spcAft>
              <a:buSzPts val="1800"/>
              <a:buChar char="◉"/>
            </a:pPr>
            <a:r>
              <a:rPr lang="en"/>
              <a:t>These contain the state and cost of each directly connected link</a:t>
            </a:r>
            <a:endParaRPr/>
          </a:p>
          <a:p>
            <a:pPr indent="-342900" lvl="0" marL="457200" rtl="0" algn="l">
              <a:lnSpc>
                <a:spcPct val="150000"/>
              </a:lnSpc>
              <a:spcBef>
                <a:spcPts val="0"/>
              </a:spcBef>
              <a:spcAft>
                <a:spcPts val="0"/>
              </a:spcAft>
              <a:buSzPts val="1800"/>
              <a:buChar char="◉"/>
            </a:pPr>
            <a:r>
              <a:rPr lang="en"/>
              <a:t>Routers floods LSA’s to adjacent neighbors</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40" name="Google Shape;540;p29"/>
          <p:cNvPicPr preferRelativeResize="0"/>
          <p:nvPr/>
        </p:nvPicPr>
        <p:blipFill>
          <a:blip r:embed="rId3">
            <a:alphaModFix/>
          </a:blip>
          <a:stretch>
            <a:fillRect/>
          </a:stretch>
        </p:blipFill>
        <p:spPr>
          <a:xfrm>
            <a:off x="4499075" y="968925"/>
            <a:ext cx="4492525" cy="32129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0"/>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800"/>
              <a:t>3. Build the Link State Database</a:t>
            </a:r>
            <a:endParaRPr sz="2800"/>
          </a:p>
        </p:txBody>
      </p:sp>
      <p:sp>
        <p:nvSpPr>
          <p:cNvPr id="546" name="Google Shape;546;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30"/>
          <p:cNvSpPr txBox="1"/>
          <p:nvPr>
            <p:ph idx="1" type="body"/>
          </p:nvPr>
        </p:nvSpPr>
        <p:spPr>
          <a:xfrm>
            <a:off x="177875" y="1110600"/>
            <a:ext cx="4168800" cy="354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OSPF routers than build a topology table (LSBD)</a:t>
            </a:r>
            <a:endParaRPr/>
          </a:p>
          <a:p>
            <a:pPr indent="-342900" lvl="0" marL="457200" rtl="0" algn="l">
              <a:lnSpc>
                <a:spcPct val="150000"/>
              </a:lnSpc>
              <a:spcBef>
                <a:spcPts val="0"/>
              </a:spcBef>
              <a:spcAft>
                <a:spcPts val="0"/>
              </a:spcAft>
              <a:buSzPts val="1800"/>
              <a:buChar char="◉"/>
            </a:pPr>
            <a:r>
              <a:rPr lang="en"/>
              <a:t>Database holds all the information about the topology of the area</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48" name="Google Shape;548;p30"/>
          <p:cNvPicPr preferRelativeResize="0"/>
          <p:nvPr/>
        </p:nvPicPr>
        <p:blipFill>
          <a:blip r:embed="rId3">
            <a:alphaModFix/>
          </a:blip>
          <a:stretch>
            <a:fillRect/>
          </a:stretch>
        </p:blipFill>
        <p:spPr>
          <a:xfrm>
            <a:off x="4499075" y="1038138"/>
            <a:ext cx="4492525" cy="30672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1"/>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800"/>
              <a:t>4. Execute the SPF Algorithm </a:t>
            </a:r>
            <a:endParaRPr sz="2800"/>
          </a:p>
        </p:txBody>
      </p:sp>
      <p:sp>
        <p:nvSpPr>
          <p:cNvPr id="554" name="Google Shape;554;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5" name="Google Shape;555;p31"/>
          <p:cNvSpPr txBox="1"/>
          <p:nvPr>
            <p:ph idx="1" type="body"/>
          </p:nvPr>
        </p:nvSpPr>
        <p:spPr>
          <a:xfrm>
            <a:off x="177875" y="1110600"/>
            <a:ext cx="4168800" cy="354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Routers execute the SPF algorithm</a:t>
            </a:r>
            <a:endParaRPr/>
          </a:p>
          <a:p>
            <a:pPr indent="-342900" lvl="0" marL="457200" rtl="0" algn="l">
              <a:lnSpc>
                <a:spcPct val="150000"/>
              </a:lnSpc>
              <a:spcBef>
                <a:spcPts val="0"/>
              </a:spcBef>
              <a:spcAft>
                <a:spcPts val="0"/>
              </a:spcAft>
              <a:buSzPts val="1800"/>
              <a:buChar char="◉"/>
            </a:pPr>
            <a:r>
              <a:rPr lang="en"/>
              <a:t>The SPF tree is created using calculations based on the Dijkstra shortest-path first algorithm (SPF)</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56" name="Google Shape;556;p31"/>
          <p:cNvPicPr preferRelativeResize="0"/>
          <p:nvPr/>
        </p:nvPicPr>
        <p:blipFill>
          <a:blip r:embed="rId3">
            <a:alphaModFix/>
          </a:blip>
          <a:stretch>
            <a:fillRect/>
          </a:stretch>
        </p:blipFill>
        <p:spPr>
          <a:xfrm>
            <a:off x="4499075" y="1038138"/>
            <a:ext cx="4492525" cy="30672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2"/>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800"/>
              <a:t>5. Choose the Best Route </a:t>
            </a:r>
            <a:endParaRPr sz="2800"/>
          </a:p>
        </p:txBody>
      </p:sp>
      <p:sp>
        <p:nvSpPr>
          <p:cNvPr id="562" name="Google Shape;562;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3" name="Google Shape;563;p32"/>
          <p:cNvSpPr txBox="1"/>
          <p:nvPr>
            <p:ph idx="1" type="body"/>
          </p:nvPr>
        </p:nvSpPr>
        <p:spPr>
          <a:xfrm>
            <a:off x="177875" y="1110600"/>
            <a:ext cx="4168800" cy="354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best paths to each network are offered to the IP routing table</a:t>
            </a:r>
            <a:endParaRPr/>
          </a:p>
          <a:p>
            <a:pPr indent="-342900" lvl="0" marL="457200" rtl="0" algn="l">
              <a:lnSpc>
                <a:spcPct val="150000"/>
              </a:lnSpc>
              <a:spcBef>
                <a:spcPts val="0"/>
              </a:spcBef>
              <a:spcAft>
                <a:spcPts val="0"/>
              </a:spcAft>
              <a:buSzPts val="1800"/>
              <a:buChar char="◉"/>
            </a:pPr>
            <a:r>
              <a:rPr lang="en"/>
              <a:t>Routing decisions are mashed based on the entries in the routing table</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64" name="Google Shape;564;p32"/>
          <p:cNvPicPr preferRelativeResize="0"/>
          <p:nvPr/>
        </p:nvPicPr>
        <p:blipFill>
          <a:blip r:embed="rId3">
            <a:alphaModFix/>
          </a:blip>
          <a:stretch>
            <a:fillRect/>
          </a:stretch>
        </p:blipFill>
        <p:spPr>
          <a:xfrm>
            <a:off x="5366600" y="937050"/>
            <a:ext cx="3567475" cy="389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3"/>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2800"/>
              <a:t>Single vs Multi Area </a:t>
            </a:r>
            <a:endParaRPr sz="2800"/>
          </a:p>
        </p:txBody>
      </p:sp>
      <p:sp>
        <p:nvSpPr>
          <p:cNvPr id="570" name="Google Shape;570;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1" name="Google Shape;571;p33"/>
          <p:cNvSpPr txBox="1"/>
          <p:nvPr>
            <p:ph idx="1" type="body"/>
          </p:nvPr>
        </p:nvSpPr>
        <p:spPr>
          <a:xfrm>
            <a:off x="177875" y="1110600"/>
            <a:ext cx="8304900" cy="354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Single-Area OSPF → All routers are in one area</a:t>
            </a:r>
            <a:endParaRPr/>
          </a:p>
          <a:p>
            <a:pPr indent="-342900" lvl="0" marL="457200" rtl="0" algn="l">
              <a:lnSpc>
                <a:spcPct val="150000"/>
              </a:lnSpc>
              <a:spcBef>
                <a:spcPts val="0"/>
              </a:spcBef>
              <a:spcAft>
                <a:spcPts val="0"/>
              </a:spcAft>
              <a:buSzPts val="1800"/>
              <a:buChar char="◉"/>
            </a:pPr>
            <a:r>
              <a:rPr lang="en"/>
              <a:t>Multiarea OSPF → Is implemented using multiple areas, in a hierarchical fashion</a:t>
            </a:r>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72" name="Google Shape;572;p33"/>
          <p:cNvPicPr preferRelativeResize="0"/>
          <p:nvPr/>
        </p:nvPicPr>
        <p:blipFill>
          <a:blip r:embed="rId3">
            <a:alphaModFix/>
          </a:blip>
          <a:stretch>
            <a:fillRect/>
          </a:stretch>
        </p:blipFill>
        <p:spPr>
          <a:xfrm>
            <a:off x="1803508" y="2160400"/>
            <a:ext cx="5196924" cy="223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