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a06ad62c84_0_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a06ad62c8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a06ad62c84_0_6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a06ad62c8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a06ad62c84_0_5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a06ad62c8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a06ad62c84_0_5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a06ad62c8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a06ad62c84_0_5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a06ad62c84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a06ad62c84_0_5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a06ad62c84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a06ad62c84_0_5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a06ad62c8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a06ad62c84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a06ad62c8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a06ad62c84_0_6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a06ad62c8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a06ad62c84_0_6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a06ad62c8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80" name="Google Shape;80;p14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81" name="Google Shape;81;p1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5" name="Google Shape;85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8" name="Google Shape;88;p14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9" name="Google Shape;89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6" name="Google Shape;126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15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30" name="Google Shape;130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64" name="Google Shape;164;p1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6" name="Google Shape;166;p1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7" name="Google Shape;167;p1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71" name="Google Shape;171;p1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p1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3" name="Google Shape;173;p1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4" name="Google Shape;174;p1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5" name="Google Shape;175;p1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2" name="Google Shape;212;p1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1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5" name="Google Shape;215;p1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6" name="Google Shape;216;p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50" name="Google Shape;250;p1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1" name="Google Shape;251;p1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5" name="Google Shape;255;p1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1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7" name="Google Shape;257;p1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8" name="Google Shape;258;p1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9" name="Google Shape;259;p1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1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1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1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1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1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1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4" name="Google Shape;334;p19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5" name="Google Shape;335;p19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9" name="Google Shape;339;p2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40" name="Google Shape;340;p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4" name="Google Shape;344;p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7" name="Google Shape;347;p2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8" name="Google Shape;348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81" name="Google Shape;381;p2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82" name="Google Shape;382;p2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6" name="Google Shape;386;p2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7" name="Google Shape;387;p2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8" name="Google Shape;388;p2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9" name="Google Shape;389;p21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90" name="Google Shape;390;p2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20" name="Google Shape;42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3" name="Google Shape;423;p2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4" name="Google Shape;424;p2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8" name="Google Shape;428;p2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Google Shape;429;p2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2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1" name="Google Shape;431;p22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32" name="Google Shape;432;p2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64" name="Google Shape;464;p23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65" name="Google Shape;465;p23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3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69" name="Google Shape;469;p2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" name="Google Shape;470;p2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2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2" name="Google Shape;472;p23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73" name="Google Shape;473;p2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3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Address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By: Arnav Kadam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Review</a:t>
            </a:r>
            <a:endParaRPr sz="2800"/>
          </a:p>
        </p:txBody>
      </p:sp>
      <p:sp>
        <p:nvSpPr>
          <p:cNvPr id="582" name="Google Shape;582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34"/>
          <p:cNvSpPr txBox="1"/>
          <p:nvPr>
            <p:ph idx="1" type="body"/>
          </p:nvPr>
        </p:nvSpPr>
        <p:spPr>
          <a:xfrm>
            <a:off x="187200" y="1027300"/>
            <a:ext cx="8758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an IPv4 address?</a:t>
            </a:r>
            <a:endParaRPr sz="2800"/>
          </a:p>
        </p:txBody>
      </p:sp>
      <p:sp>
        <p:nvSpPr>
          <p:cNvPr id="515" name="Google Shape;515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26"/>
          <p:cNvSpPr txBox="1"/>
          <p:nvPr>
            <p:ph idx="1" type="body"/>
          </p:nvPr>
        </p:nvSpPr>
        <p:spPr>
          <a:xfrm>
            <a:off x="177750" y="855788"/>
            <a:ext cx="8788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◉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32-bit hierarchical address made up of 2 parts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Network Portion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Host Portion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◉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Example → 192.168.10.10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Network → 192.168.10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Host → .10</a:t>
            </a:r>
            <a:endParaRPr sz="14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◉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Bits within network portion must be identical for devices that reside in the same network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◉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Host bits are unique for specific host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◉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Simply, it’s a series of numbers that identifies any device on a network</a:t>
            </a:r>
            <a:endParaRPr sz="16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◉"/>
            </a:pPr>
            <a:r>
              <a:rPr lang="en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Ex. camera, laptop, cell phone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26"/>
          <p:cNvPicPr preferRelativeResize="0"/>
          <p:nvPr/>
        </p:nvPicPr>
        <p:blipFill rotWithShape="1">
          <a:blip r:embed="rId3">
            <a:alphaModFix/>
          </a:blip>
          <a:srcRect b="7179" l="-2710" r="2709" t="-7180"/>
          <a:stretch/>
        </p:blipFill>
        <p:spPr>
          <a:xfrm>
            <a:off x="4461150" y="1255751"/>
            <a:ext cx="4095625" cy="1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subnet mask?</a:t>
            </a:r>
            <a:endParaRPr sz="2800"/>
          </a:p>
        </p:txBody>
      </p:sp>
      <p:sp>
        <p:nvSpPr>
          <p:cNvPr id="523" name="Google Shape;523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177750" y="855788"/>
            <a:ext cx="8788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◉"/>
            </a:pPr>
            <a:r>
              <a:rPr lang="en"/>
              <a:t>The subnet mask is used to identify the network/host portion of the IPv4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When an IPv4 address is assigned to a device, the subnet mask is used to determine the network address of the device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Network address → represents all the devices on the same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00" y="2722500"/>
            <a:ext cx="6141050" cy="1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a subnet mask?</a:t>
            </a:r>
            <a:endParaRPr sz="2800"/>
          </a:p>
        </p:txBody>
      </p:sp>
      <p:sp>
        <p:nvSpPr>
          <p:cNvPr id="531" name="Google Shape;531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28"/>
          <p:cNvSpPr txBox="1"/>
          <p:nvPr>
            <p:ph idx="1" type="body"/>
          </p:nvPr>
        </p:nvSpPr>
        <p:spPr>
          <a:xfrm>
            <a:off x="177750" y="855788"/>
            <a:ext cx="8788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◉"/>
            </a:pPr>
            <a:r>
              <a:rPr lang="en"/>
              <a:t>The subnet mask is used to identify the network/host portion of the IPv4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When an IPv4 address is assigned to a device, the subnet mask is used to determine the network address of the device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Network address → represents all the devices on the same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800" y="2722500"/>
            <a:ext cx="6141050" cy="1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Subnet Mask Example</a:t>
            </a:r>
            <a:endParaRPr sz="2800"/>
          </a:p>
        </p:txBody>
      </p:sp>
      <p:sp>
        <p:nvSpPr>
          <p:cNvPr id="539" name="Google Shape;539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50" y="934550"/>
            <a:ext cx="7090200" cy="33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Prefix Length</a:t>
            </a:r>
            <a:endParaRPr sz="2800"/>
          </a:p>
        </p:txBody>
      </p:sp>
      <p:sp>
        <p:nvSpPr>
          <p:cNvPr id="546" name="Google Shape;546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30"/>
          <p:cNvSpPr txBox="1"/>
          <p:nvPr>
            <p:ph idx="1" type="body"/>
          </p:nvPr>
        </p:nvSpPr>
        <p:spPr>
          <a:xfrm>
            <a:off x="177750" y="855800"/>
            <a:ext cx="4315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◉"/>
            </a:pPr>
            <a:r>
              <a:rPr lang="en"/>
              <a:t>Constantly using the full subnet mask can be tedious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Prefix Length - number of bits set to 1 in the subnet mask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 network address is also referred to as a prefix or network prefix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Example: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192.168.10.10/24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Mask: 255.255.255.0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200" y="1488850"/>
            <a:ext cx="4608925" cy="245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Wildcard Mask</a:t>
            </a:r>
            <a:endParaRPr sz="2800"/>
          </a:p>
        </p:txBody>
      </p:sp>
      <p:sp>
        <p:nvSpPr>
          <p:cNvPr id="554" name="Google Shape;554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31"/>
          <p:cNvSpPr txBox="1"/>
          <p:nvPr>
            <p:ph idx="1" type="body"/>
          </p:nvPr>
        </p:nvSpPr>
        <p:spPr>
          <a:xfrm>
            <a:off x="149100" y="1017600"/>
            <a:ext cx="86229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IPv4 Address Structure  →  </a:t>
            </a:r>
            <a:r>
              <a:rPr lang="en" sz="1900">
                <a:solidFill>
                  <a:srgbClr val="0000FF"/>
                </a:solidFill>
              </a:rPr>
              <a:t> </a:t>
            </a:r>
            <a:r>
              <a:rPr lang="en" sz="1900"/>
              <a:t>192.168.10.0         11000000.10101000.00001010.00000000              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Wildcard Mask   →   0.0.0.255                                 00000000.00000000.00000000.11111111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 See which bits correspond to the 0’s in the Wildcard Mask.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 txBox="1"/>
          <p:nvPr/>
        </p:nvSpPr>
        <p:spPr>
          <a:xfrm>
            <a:off x="1841602" y="3143875"/>
            <a:ext cx="3636600" cy="477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11000000.10101000.00001010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5625802" y="3143875"/>
            <a:ext cx="1444800" cy="4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00000000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8" name="Google Shape;558;p31"/>
          <p:cNvSpPr txBox="1"/>
          <p:nvPr>
            <p:ph idx="1" type="body"/>
          </p:nvPr>
        </p:nvSpPr>
        <p:spPr>
          <a:xfrm>
            <a:off x="7608126" y="3063450"/>
            <a:ext cx="15240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Unimportant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>
            <p:ph idx="1" type="body"/>
          </p:nvPr>
        </p:nvSpPr>
        <p:spPr>
          <a:xfrm>
            <a:off x="-30271" y="3064672"/>
            <a:ext cx="1524000" cy="756900"/>
          </a:xfrm>
          <a:prstGeom prst="rect">
            <a:avLst/>
          </a:prstGeom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Important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1407948" y="3349923"/>
            <a:ext cx="318300" cy="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 rot="10800000">
            <a:off x="7246831" y="3336925"/>
            <a:ext cx="376200" cy="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Logical AND</a:t>
            </a:r>
            <a:endParaRPr sz="2800"/>
          </a:p>
        </p:txBody>
      </p:sp>
      <p:sp>
        <p:nvSpPr>
          <p:cNvPr id="567" name="Google Shape;567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32"/>
          <p:cNvSpPr txBox="1"/>
          <p:nvPr>
            <p:ph idx="1" type="body"/>
          </p:nvPr>
        </p:nvSpPr>
        <p:spPr>
          <a:xfrm>
            <a:off x="187200" y="1027300"/>
            <a:ext cx="32703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AND is one of the three Boolean operations for digital logic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1 AND 1 = 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0 AND 1 = 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1 AND 0 = 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0 AND 0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800" y="1643650"/>
            <a:ext cx="5909700" cy="2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Three Types of IP Addresses</a:t>
            </a:r>
            <a:endParaRPr sz="2800"/>
          </a:p>
        </p:txBody>
      </p:sp>
      <p:sp>
        <p:nvSpPr>
          <p:cNvPr id="575" name="Google Shape;575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33"/>
          <p:cNvSpPr txBox="1"/>
          <p:nvPr>
            <p:ph idx="1" type="body"/>
          </p:nvPr>
        </p:nvSpPr>
        <p:spPr>
          <a:xfrm>
            <a:off x="187200" y="1027300"/>
            <a:ext cx="87585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Network Address - represents a specific network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Ex. 192.168.10.0/24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Host address - can be assigned to a specific device, like a laptop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First Host Address: 192.168.10.1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Last Host Address: 192.168.10.254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Broadcast address - used when to required to reach all devices on the IPv4 network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192.168.10.255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