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31abb6b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231abb6b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31abb6b3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31abb6b3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31abb6b3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31abb6b3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31abb6b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31abb6b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31abb6b3_6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31abb6b3_6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31abb6b3_6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31abb6b3_6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31abb6b3_6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31abb6b3_6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31abb6b3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31abb6b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231abb6b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31abb6b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31abb6b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31abb6b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31abb6b3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31abb6b3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rgbClr val="343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3" name="Google Shape;53;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4" name="Google Shape;54;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6" name="Google Shape;56;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37474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4"/>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64" name="Google Shape;64;p14"/>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65" name="Google Shape;65;p14"/>
          <p:cNvSpPr txBox="1"/>
          <p:nvPr>
            <p:ph type="title"/>
          </p:nvPr>
        </p:nvSpPr>
        <p:spPr>
          <a:xfrm>
            <a:off x="312850" y="1069200"/>
            <a:ext cx="3942600" cy="30051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66" name="Google Shape;66;p14"/>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google.com/url?q=https://docs.microsoft.com/en-us/windows/win32/seccrypto/hash-and-signature-algorithms&amp;sa=D&amp;source=editors&amp;ust=1618426803570000&amp;usg=AOvVaw2LMFvv5eCn6O9tmjhFyd5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gchq.github.io/CyberChef/" TargetMode="External"/><Relationship Id="rId4" Type="http://schemas.openxmlformats.org/officeDocument/2006/relationships/hyperlink" Target="https://en.wikipedia.org/wiki/Ciph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github.com/msuhanov/regf/blob/master/Windows%20registry%20file%20format%20specification.md#format-of-transaction-log-fi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2"/>
                </a:solidFill>
              </a:rPr>
              <a:t>Windows Forensics</a:t>
            </a:r>
            <a:endParaRPr>
              <a:solidFill>
                <a:schemeClr val="lt2"/>
              </a:solidFill>
            </a:endParaRPr>
          </a:p>
        </p:txBody>
      </p:sp>
      <p:sp>
        <p:nvSpPr>
          <p:cNvPr id="73" name="Google Shape;73;p15"/>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Kevin Shan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2</a:t>
            </a:r>
            <a:endParaRPr/>
          </a:p>
        </p:txBody>
      </p:sp>
      <p:sp>
        <p:nvSpPr>
          <p:cNvPr id="127" name="Google Shape;127;p24"/>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800"/>
              <a:t>Open up command prompt as an administrator. Type the following:</a:t>
            </a:r>
            <a:endParaRPr sz="4800"/>
          </a:p>
          <a:p>
            <a:pPr indent="0" lvl="0" marL="0" rtl="0" algn="l">
              <a:spcBef>
                <a:spcPts val="1600"/>
              </a:spcBef>
              <a:spcAft>
                <a:spcPts val="0"/>
              </a:spcAft>
              <a:buClr>
                <a:schemeClr val="dk1"/>
              </a:buClr>
              <a:buSzPts val="275"/>
              <a:buFont typeface="Arial"/>
              <a:buNone/>
            </a:pPr>
            <a:r>
              <a:rPr lang="en" sz="4800"/>
              <a:t>Vssadmin create shadow /for=C:</a:t>
            </a:r>
            <a:endParaRPr sz="4800"/>
          </a:p>
          <a:p>
            <a:pPr indent="0" lvl="0" marL="0" rtl="0" algn="l">
              <a:spcBef>
                <a:spcPts val="1600"/>
              </a:spcBef>
              <a:spcAft>
                <a:spcPts val="0"/>
              </a:spcAft>
              <a:buClr>
                <a:schemeClr val="dk1"/>
              </a:buClr>
              <a:buSzPts val="275"/>
              <a:buFont typeface="Arial"/>
              <a:buNone/>
            </a:pPr>
            <a:r>
              <a:rPr lang="en" sz="4800"/>
              <a:t>This will create a shadow copy of the entire C drive. Now, copy the volume name and then type:</a:t>
            </a:r>
            <a:endParaRPr sz="4800"/>
          </a:p>
          <a:p>
            <a:pPr indent="0" lvl="0" marL="0" rtl="0" algn="l">
              <a:spcBef>
                <a:spcPts val="1600"/>
              </a:spcBef>
              <a:spcAft>
                <a:spcPts val="0"/>
              </a:spcAft>
              <a:buClr>
                <a:schemeClr val="dk1"/>
              </a:buClr>
              <a:buSzPts val="275"/>
              <a:buFont typeface="Arial"/>
              <a:buNone/>
            </a:pPr>
            <a:r>
              <a:rPr lang="en" sz="4800"/>
              <a:t>Copy [volume name]\Windows\NTDS\ntds.dit c:\Temp\ntds.dit</a:t>
            </a:r>
            <a:endParaRPr sz="4800"/>
          </a:p>
          <a:p>
            <a:pPr indent="0" lvl="0" marL="0" rtl="0" algn="l">
              <a:spcBef>
                <a:spcPts val="1600"/>
              </a:spcBef>
              <a:spcAft>
                <a:spcPts val="0"/>
              </a:spcAft>
              <a:buClr>
                <a:schemeClr val="dk1"/>
              </a:buClr>
              <a:buSzPts val="275"/>
              <a:buFont typeface="Arial"/>
              <a:buNone/>
            </a:pPr>
            <a:r>
              <a:rPr lang="en" sz="4800"/>
              <a:t>This will move the copy of the ntds.dit file into our temp folder. However, this file is encrypted, so we will need to obtain the key from the registry to decrypt it.</a:t>
            </a:r>
            <a:endParaRPr sz="4800"/>
          </a:p>
          <a:p>
            <a:pPr indent="0" lvl="0" marL="0" rtl="0" algn="l">
              <a:spcBef>
                <a:spcPts val="1600"/>
              </a:spcBef>
              <a:spcAft>
                <a:spcPts val="0"/>
              </a:spcAft>
              <a:buClr>
                <a:schemeClr val="dk1"/>
              </a:buClr>
              <a:buSzPct val="78571"/>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3</a:t>
            </a:r>
            <a:endParaRPr/>
          </a:p>
        </p:txBody>
      </p:sp>
      <p:sp>
        <p:nvSpPr>
          <p:cNvPr id="133" name="Google Shape;133;p25"/>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fontScale="32500" lnSpcReduction="20000"/>
          </a:bodyPr>
          <a:lstStyle/>
          <a:p>
            <a:pPr indent="0" lvl="0" marL="0" rtl="0" algn="l">
              <a:spcBef>
                <a:spcPts val="0"/>
              </a:spcBef>
              <a:spcAft>
                <a:spcPts val="0"/>
              </a:spcAft>
              <a:buNone/>
            </a:pPr>
            <a:r>
              <a:rPr lang="en" sz="4800"/>
              <a:t>We will now retrieve information from the .dit file.</a:t>
            </a:r>
            <a:endParaRPr sz="4800"/>
          </a:p>
          <a:p>
            <a:pPr indent="0" lvl="0" marL="0" rtl="0" algn="l">
              <a:spcBef>
                <a:spcPts val="1600"/>
              </a:spcBef>
              <a:spcAft>
                <a:spcPts val="0"/>
              </a:spcAft>
              <a:buNone/>
            </a:pPr>
            <a:r>
              <a:rPr lang="en" sz="4800"/>
              <a:t>First, install DSInternals</a:t>
            </a:r>
            <a:endParaRPr sz="4800"/>
          </a:p>
          <a:p>
            <a:pPr indent="0" lvl="0" marL="0" rtl="0" algn="l">
              <a:spcBef>
                <a:spcPts val="1600"/>
              </a:spcBef>
              <a:spcAft>
                <a:spcPts val="0"/>
              </a:spcAft>
              <a:buNone/>
            </a:pPr>
            <a:r>
              <a:rPr lang="en" sz="4800"/>
              <a:t>Install-Module DSInternals</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4</a:t>
            </a:r>
            <a:endParaRPr/>
          </a:p>
        </p:txBody>
      </p:sp>
      <p:sp>
        <p:nvSpPr>
          <p:cNvPr id="139" name="Google Shape;139;p26"/>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rPr lang="en" sz="4800"/>
              <a:t>Now, to access the hashes, type the following:</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rPr lang="en" sz="4800"/>
              <a:t>$key = Get-BootKey -SystemHiveFilePath c:\temp\SYS</a:t>
            </a:r>
            <a:endParaRPr sz="4800"/>
          </a:p>
          <a:p>
            <a:pPr indent="0" lvl="0" marL="0" rtl="0" algn="l">
              <a:spcBef>
                <a:spcPts val="1600"/>
              </a:spcBef>
              <a:spcAft>
                <a:spcPts val="0"/>
              </a:spcAft>
              <a:buNone/>
            </a:pPr>
            <a:r>
              <a:rPr lang="en" sz="4800"/>
              <a:t>Get-ADDBAccount -All -BootKey $key -DBPath C:\Temp\ntds.dit</a:t>
            </a:r>
            <a:endParaRPr sz="4800"/>
          </a:p>
          <a:p>
            <a:pPr indent="0" lvl="0" marL="0" rtl="0" algn="l">
              <a:spcBef>
                <a:spcPts val="1600"/>
              </a:spcBef>
              <a:spcAft>
                <a:spcPts val="0"/>
              </a:spcAft>
              <a:buNone/>
            </a:pPr>
            <a:r>
              <a:rPr lang="en" sz="4800"/>
              <a:t>If the above command doesn’t work, simply use </a:t>
            </a:r>
            <a:endParaRPr sz="4800"/>
          </a:p>
          <a:p>
            <a:pPr indent="0" lvl="0" marL="0" rtl="0" algn="l">
              <a:spcBef>
                <a:spcPts val="1600"/>
              </a:spcBef>
              <a:spcAft>
                <a:spcPts val="0"/>
              </a:spcAft>
              <a:buNone/>
            </a:pPr>
            <a:r>
              <a:rPr lang="en" sz="4800"/>
              <a:t>ESENTUTL /p C:\temp\ntds.dit /!10240 /8 /o</a:t>
            </a:r>
            <a:endParaRPr sz="4800"/>
          </a:p>
          <a:p>
            <a:pPr indent="0" lvl="0" marL="0" rtl="0" algn="l">
              <a:spcBef>
                <a:spcPts val="1600"/>
              </a:spcBef>
              <a:spcAft>
                <a:spcPts val="0"/>
              </a:spcAft>
              <a:buNone/>
            </a:pPr>
            <a:r>
              <a:rPr lang="en" sz="4800"/>
              <a:t>in command prompt, then run the command again in powershell.</a:t>
            </a:r>
            <a:endParaRPr sz="4800"/>
          </a:p>
          <a:p>
            <a:pPr indent="0" lvl="0" marL="0" rtl="0" algn="l">
              <a:spcBef>
                <a:spcPts val="1600"/>
              </a:spcBef>
              <a:spcAft>
                <a:spcPts val="0"/>
              </a:spcAft>
              <a:buNone/>
            </a:pPr>
            <a:r>
              <a:rPr lang="en" sz="4800"/>
              <a:t>You will then be able to view all the hashes.</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sz="4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2850" y="1069200"/>
            <a:ext cx="3942600" cy="3005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9" name="Google Shape;79;p16"/>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Forensic Questions are an important part of the contest</a:t>
            </a:r>
            <a:endParaRPr/>
          </a:p>
          <a:p>
            <a:pPr indent="-317500" lvl="0" marL="457200" rtl="0" algn="l">
              <a:spcBef>
                <a:spcPts val="0"/>
              </a:spcBef>
              <a:spcAft>
                <a:spcPts val="0"/>
              </a:spcAft>
              <a:buSzPts val="1400"/>
              <a:buChar char="●"/>
            </a:pPr>
            <a:r>
              <a:rPr lang="en"/>
              <a:t>It is a good idea to do the forensics first before starting on the rest of the image</a:t>
            </a:r>
            <a:endParaRPr/>
          </a:p>
          <a:p>
            <a:pPr indent="-304800" lvl="1" marL="914400" rtl="0" algn="l">
              <a:spcBef>
                <a:spcPts val="0"/>
              </a:spcBef>
              <a:spcAft>
                <a:spcPts val="0"/>
              </a:spcAft>
              <a:buSzPts val="1200"/>
              <a:buChar char="○"/>
            </a:pPr>
            <a:r>
              <a:rPr lang="en"/>
              <a:t>If you do decide to move on, make sure to keep all the necessary files for the forensic question, or copy them to a new location.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5" name="Google Shape;85;p17"/>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Early rounds have problems like identifying which users in the computer belong to a particular group, or where files are located</a:t>
            </a:r>
            <a:endParaRPr/>
          </a:p>
          <a:p>
            <a:pPr indent="-317500" lvl="0" marL="457200" rtl="0" algn="l">
              <a:spcBef>
                <a:spcPts val="0"/>
              </a:spcBef>
              <a:spcAft>
                <a:spcPts val="0"/>
              </a:spcAft>
              <a:buSzPts val="1400"/>
              <a:buChar char="●"/>
            </a:pPr>
            <a:r>
              <a:rPr lang="en"/>
              <a:t>A strategy: Use what you know to locate the relevant files or information and then google anything you don’t know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MD5 Hashes</a:t>
            </a:r>
            <a:endParaRPr/>
          </a:p>
        </p:txBody>
      </p:sp>
      <p:sp>
        <p:nvSpPr>
          <p:cNvPr id="91" name="Google Shape;91;p18"/>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 obtain an MD5 hash, use the following command in Powershell:</a:t>
            </a:r>
            <a:endParaRPr/>
          </a:p>
          <a:p>
            <a:pPr indent="0" lvl="0" marL="0" rtl="0" algn="l">
              <a:spcBef>
                <a:spcPts val="1600"/>
              </a:spcBef>
              <a:spcAft>
                <a:spcPts val="0"/>
              </a:spcAft>
              <a:buNone/>
            </a:pPr>
            <a:r>
              <a:rPr lang="en"/>
              <a:t>Get-FileHash [File Location] -Algorithm MD5</a:t>
            </a:r>
            <a:endParaRPr/>
          </a:p>
          <a:p>
            <a:pPr indent="0" lvl="0" marL="0" rtl="0" algn="l">
              <a:spcBef>
                <a:spcPts val="1600"/>
              </a:spcBef>
              <a:spcAft>
                <a:spcPts val="1600"/>
              </a:spcAft>
              <a:buNone/>
            </a:pPr>
            <a:r>
              <a:rPr lang="en"/>
              <a:t>More on hashes: </a:t>
            </a:r>
            <a:r>
              <a:rPr lang="en" u="sng">
                <a:solidFill>
                  <a:schemeClr val="hlink"/>
                </a:solidFill>
                <a:hlinkClick r:id="rId3"/>
              </a:rPr>
              <a:t>https://www.google.com/url?q=https://docs.microsoft.com/en-us/windows/win32/seccrypto/hash-and-signature-algorithms&amp;sa=D&amp;source=editors&amp;ust=1618426803570000&amp;usg=AOvVaw2LMFvv5eCn6O9tmjhFyd5D</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Decryption</a:t>
            </a:r>
            <a:endParaRPr/>
          </a:p>
        </p:txBody>
      </p:sp>
      <p:sp>
        <p:nvSpPr>
          <p:cNvPr id="97" name="Google Shape;97;p19"/>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Most of the time you can just use an online decrypter. </a:t>
            </a:r>
            <a:r>
              <a:rPr lang="en" u="sng">
                <a:solidFill>
                  <a:schemeClr val="hlink"/>
                </a:solidFill>
                <a:hlinkClick r:id="rId3"/>
              </a:rPr>
              <a:t>https://gchq.github.io/CyberChef/</a:t>
            </a:r>
            <a:r>
              <a:rPr lang="en"/>
              <a:t> </a:t>
            </a:r>
            <a:endParaRPr/>
          </a:p>
          <a:p>
            <a:pPr indent="0" lvl="0" marL="0" rtl="0" algn="l">
              <a:spcBef>
                <a:spcPts val="1600"/>
              </a:spcBef>
              <a:spcAft>
                <a:spcPts val="0"/>
              </a:spcAft>
              <a:buNone/>
            </a:pPr>
            <a:r>
              <a:rPr lang="en"/>
              <a:t>The cipher of an encryption method is essentially the “key” to the encryption methods. You can read about them here: </a:t>
            </a:r>
            <a:r>
              <a:rPr lang="en" u="sng">
                <a:solidFill>
                  <a:schemeClr val="hlink"/>
                </a:solidFill>
                <a:hlinkClick r:id="rId4"/>
              </a:rPr>
              <a:t>https://en.wikipedia.org/wiki/Cipher</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Registry Keys</a:t>
            </a:r>
            <a:endParaRPr/>
          </a:p>
        </p:txBody>
      </p:sp>
      <p:sp>
        <p:nvSpPr>
          <p:cNvPr id="103" name="Google Shape;103;p20"/>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 find registry keys, you can go to registry editor and click on edit, and then find. </a:t>
            </a:r>
            <a:endParaRPr/>
          </a:p>
          <a:p>
            <a:pPr indent="0" lvl="0" marL="0" rtl="0" algn="l">
              <a:spcBef>
                <a:spcPts val="1600"/>
              </a:spcBef>
              <a:spcAft>
                <a:spcPts val="0"/>
              </a:spcAft>
              <a:buNone/>
            </a:pPr>
            <a:r>
              <a:rPr lang="en"/>
              <a:t>There are also transaction logs, which are useful for looking at changes made with the registry.</a:t>
            </a:r>
            <a:endParaRPr/>
          </a:p>
          <a:p>
            <a:pPr indent="0" lvl="0" marL="0" rtl="0" algn="l">
              <a:spcBef>
                <a:spcPts val="1600"/>
              </a:spcBef>
              <a:spcAft>
                <a:spcPts val="0"/>
              </a:spcAft>
              <a:buClr>
                <a:schemeClr val="dk1"/>
              </a:buClr>
              <a:buSzPts val="1100"/>
              <a:buFont typeface="Arial"/>
              <a:buNone/>
            </a:pPr>
            <a:r>
              <a:rPr lang="en" sz="1200" u="sng">
                <a:solidFill>
                  <a:schemeClr val="accent5"/>
                </a:solidFill>
                <a:hlinkClick r:id="rId3">
                  <a:extLst>
                    <a:ext uri="{A12FA001-AC4F-418D-AE19-62706E023703}">
                      <ahyp:hlinkClr val="tx"/>
                    </a:ext>
                  </a:extLst>
                </a:hlinkClick>
              </a:rPr>
              <a:t>https://github.com/msuhanov/regf/blob/master/Windows%20registry%20file%20format%20specification.md#format-of-transaction-log-files</a:t>
            </a:r>
            <a:r>
              <a:rPr lang="en" sz="1200">
                <a:solidFill>
                  <a:schemeClr val="accent5"/>
                </a:solidFill>
              </a:rPr>
              <a:t> </a:t>
            </a:r>
            <a:endParaRPr sz="15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PowerShell</a:t>
            </a:r>
            <a:endParaRPr/>
          </a:p>
        </p:txBody>
      </p:sp>
      <p:sp>
        <p:nvSpPr>
          <p:cNvPr id="109" name="Google Shape;109;p21"/>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With PowerShell, you can get all the information for a specific process.</a:t>
            </a:r>
            <a:endParaRPr/>
          </a:p>
          <a:p>
            <a:pPr indent="0" lvl="0" marL="0" rtl="0" algn="l">
              <a:spcBef>
                <a:spcPts val="1600"/>
              </a:spcBef>
              <a:spcAft>
                <a:spcPts val="0"/>
              </a:spcAft>
              <a:buNone/>
            </a:pPr>
            <a:r>
              <a:rPr lang="en"/>
              <a:t>Command:</a:t>
            </a:r>
            <a:endParaRPr/>
          </a:p>
          <a:p>
            <a:pPr indent="0" lvl="0" marL="0" rtl="0" algn="l">
              <a:spcBef>
                <a:spcPts val="1600"/>
              </a:spcBef>
              <a:spcAft>
                <a:spcPts val="1600"/>
              </a:spcAft>
              <a:buNone/>
            </a:pPr>
            <a:r>
              <a:rPr lang="en"/>
              <a:t>Get-Process [process name] | Select-Object*</a:t>
            </a:r>
            <a:endParaRPr sz="15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LDAP</a:t>
            </a:r>
            <a:endParaRPr/>
          </a:p>
        </p:txBody>
      </p:sp>
      <p:sp>
        <p:nvSpPr>
          <p:cNvPr id="115" name="Google Shape;115;p22"/>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ntds.dit file, located in </a:t>
            </a:r>
            <a:r>
              <a:rPr lang="en"/>
              <a:t>C:\Windows\NTDS</a:t>
            </a:r>
            <a:endParaRPr/>
          </a:p>
          <a:p>
            <a:pPr indent="-317500" lvl="0" marL="457200" rtl="0" algn="l">
              <a:spcBef>
                <a:spcPts val="1600"/>
              </a:spcBef>
              <a:spcAft>
                <a:spcPts val="0"/>
              </a:spcAft>
              <a:buSzPts val="1400"/>
              <a:buChar char="-"/>
            </a:pPr>
            <a:r>
              <a:rPr lang="en"/>
              <a:t>Is encrypted and </a:t>
            </a:r>
            <a:r>
              <a:rPr lang="en"/>
              <a:t>inaccessible</a:t>
            </a:r>
            <a:endParaRPr/>
          </a:p>
          <a:p>
            <a:pPr indent="-317500" lvl="0" marL="457200" rtl="0" algn="l">
              <a:spcBef>
                <a:spcPts val="0"/>
              </a:spcBef>
              <a:spcAft>
                <a:spcPts val="0"/>
              </a:spcAft>
              <a:buSzPts val="1400"/>
              <a:buChar char="-"/>
            </a:pPr>
            <a:r>
              <a:rPr lang="en"/>
              <a:t>We need to make a shadow copy, then decrypt the file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Step 1</a:t>
            </a:r>
            <a:endParaRPr/>
          </a:p>
        </p:txBody>
      </p:sp>
      <p:sp>
        <p:nvSpPr>
          <p:cNvPr id="121" name="Google Shape;121;p23"/>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a:t>Create a folder called Temp under your C:\ drive.</a:t>
            </a:r>
            <a:endParaRPr sz="15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