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dvent Pro SemiBold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hare Tec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hareTech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dventPro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AdventProSemiBold-italic.fntdata"/><Relationship Id="rId16" Type="http://schemas.openxmlformats.org/officeDocument/2006/relationships/font" Target="fonts/AdventProSemiBold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bffa687e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bffa687e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https://en.wikipedia.org/wiki/Utility_software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bffa687e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bffa687e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bffa687e2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bffa687e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bffa687e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fbffa687e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bffa687e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bffa687e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bffa687e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bffa687e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bffa687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bffa687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bffa687e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bffa687e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" name="Google Shape;166;p1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3" name="Google Shape;173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1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0" name="Google Shape;18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3" name="Google Shape;18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6" name="Google Shape;186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89" name="Google Shape;189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4" name="Google Shape;19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9" name="Google Shape;199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2" name="Google Shape;202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06" name="Google Shape;206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9" name="Google Shape;209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8" name="Google Shape;218;p1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0" name="Google Shape;220;p1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1" name="Google Shape;221;p1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26" name="Google Shape;226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3" name="Google Shape;233;p1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1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0" name="Google Shape;240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5" name="Google Shape;245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8" name="Google Shape;248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1" name="Google Shape;251;p1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1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8" name="Google Shape;258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3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2" name="Google Shape;262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1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7" name="Google Shape;267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0" name="Google Shape;270;p1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5" name="Google Shape;275;p14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8" name="Google Shape;298;p15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9" name="Google Shape;299;p15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9" name="Google Shape;319;p16"/>
          <p:cNvGrpSpPr/>
          <p:nvPr/>
        </p:nvGrpSpPr>
        <p:grpSpPr>
          <a:xfrm>
            <a:off x="722445" y="3412541"/>
            <a:ext cx="7699120" cy="1883463"/>
            <a:chOff x="4558950" y="838825"/>
            <a:chExt cx="2813800" cy="688350"/>
          </a:xfrm>
        </p:grpSpPr>
        <p:sp>
          <p:nvSpPr>
            <p:cNvPr id="320" name="Google Shape;320;p16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61" name="Google Shape;361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1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1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1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1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4" name="Google Shape;374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5" name="Google Shape;375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80" name="Google Shape;380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9"/>
          <p:cNvGrpSpPr/>
          <p:nvPr/>
        </p:nvGrpSpPr>
        <p:grpSpPr>
          <a:xfrm>
            <a:off x="6669725" y="-389684"/>
            <a:ext cx="143766" cy="2106420"/>
            <a:chOff x="6780548" y="337714"/>
            <a:chExt cx="133252" cy="1952377"/>
          </a:xfrm>
        </p:grpSpPr>
        <p:sp>
          <p:nvSpPr>
            <p:cNvPr id="397" name="Google Shape;39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1510030" y="507749"/>
            <a:ext cx="203534" cy="2663108"/>
            <a:chOff x="250617" y="2402301"/>
            <a:chExt cx="188650" cy="2468355"/>
          </a:xfrm>
        </p:grpSpPr>
        <p:sp>
          <p:nvSpPr>
            <p:cNvPr id="400" name="Google Shape;40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5" name="Google Shape;40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9"/>
          <p:cNvGrpSpPr/>
          <p:nvPr/>
        </p:nvGrpSpPr>
        <p:grpSpPr>
          <a:xfrm>
            <a:off x="989025" y="-389666"/>
            <a:ext cx="62143" cy="897428"/>
            <a:chOff x="2038689" y="173907"/>
            <a:chExt cx="57599" cy="831799"/>
          </a:xfrm>
        </p:grpSpPr>
        <p:sp>
          <p:nvSpPr>
            <p:cNvPr id="411" name="Google Shape;41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8568730" y="2184809"/>
            <a:ext cx="214702" cy="2308598"/>
            <a:chOff x="8008096" y="2108910"/>
            <a:chExt cx="199001" cy="2139770"/>
          </a:xfrm>
        </p:grpSpPr>
        <p:sp>
          <p:nvSpPr>
            <p:cNvPr id="414" name="Google Shape;41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9"/>
          <p:cNvGrpSpPr/>
          <p:nvPr/>
        </p:nvGrpSpPr>
        <p:grpSpPr>
          <a:xfrm>
            <a:off x="8221230" y="9"/>
            <a:ext cx="214702" cy="2308598"/>
            <a:chOff x="8008096" y="2108910"/>
            <a:chExt cx="199001" cy="2139770"/>
          </a:xfrm>
        </p:grpSpPr>
        <p:sp>
          <p:nvSpPr>
            <p:cNvPr id="418" name="Google Shape;41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2" name="Google Shape;42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" name="Google Shape;78;p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5" name="Google Shape;105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1" name="Google Shape;131;p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9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45" name="Google Shape;145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50" name="Google Shape;150;p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9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54" name="Google Shape;154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57" name="Google Shape;157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cleaner.com/ccleaner/download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ovirusthanks.org/products/syshardener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csoftwares.com/?sumo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n-us/sysinternals/downloads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icrosoft.com/en-us/sysinternals/downloads/tcp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elarc.com/products_belarc_advisor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2037000" y="1725000"/>
            <a:ext cx="5070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Windows Utilities</a:t>
            </a:r>
            <a:endParaRPr sz="6400"/>
          </a:p>
        </p:txBody>
      </p:sp>
      <p:sp>
        <p:nvSpPr>
          <p:cNvPr id="431" name="Google Shape;431;p23"/>
          <p:cNvSpPr txBox="1"/>
          <p:nvPr>
            <p:ph idx="4294967295" type="subTitle"/>
          </p:nvPr>
        </p:nvSpPr>
        <p:spPr>
          <a:xfrm>
            <a:off x="2924250" y="336596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Krisha Pahwa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idx="1" type="body"/>
          </p:nvPr>
        </p:nvSpPr>
        <p:spPr>
          <a:xfrm>
            <a:off x="618825" y="1679175"/>
            <a:ext cx="63717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utility software specifically designed for Windows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utility software ⇒ software designed to support the machine's </a:t>
            </a:r>
            <a:r>
              <a:rPr lang="en"/>
              <a:t>pre-existing</a:t>
            </a:r>
            <a:r>
              <a:rPr lang="en"/>
              <a:t> infrastructure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differs from application software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"</a:t>
            </a:r>
            <a:r>
              <a:rPr lang="en"/>
              <a:t>help analyze, configure, optimize or maintain a computer"</a:t>
            </a:r>
            <a:endParaRPr/>
          </a:p>
        </p:txBody>
      </p:sp>
      <p:sp>
        <p:nvSpPr>
          <p:cNvPr id="437" name="Google Shape;437;p24"/>
          <p:cNvSpPr txBox="1"/>
          <p:nvPr>
            <p:ph type="ctrTitle"/>
          </p:nvPr>
        </p:nvSpPr>
        <p:spPr>
          <a:xfrm>
            <a:off x="618825" y="411675"/>
            <a:ext cx="582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Windows Utilities?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>
            <p:ph type="title"/>
          </p:nvPr>
        </p:nvSpPr>
        <p:spPr>
          <a:xfrm>
            <a:off x="1733725" y="1618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Common Windows Utilities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CCleaner</a:t>
            </a:r>
            <a:endParaRPr/>
          </a:p>
        </p:txBody>
      </p:sp>
      <p:sp>
        <p:nvSpPr>
          <p:cNvPr id="448" name="Google Shape;448;p26"/>
          <p:cNvSpPr txBox="1"/>
          <p:nvPr>
            <p:ph idx="1" type="body"/>
          </p:nvPr>
        </p:nvSpPr>
        <p:spPr>
          <a:xfrm>
            <a:off x="618825" y="10695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scans for unwanted/unneeded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can scan and delete web browser data (history, cookies, download history, etc.)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remove during competitions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449" name="Google Shape;4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89475"/>
            <a:ext cx="3534301" cy="2679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facilitates in hardening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unassociate "bad" file </a:t>
            </a:r>
            <a:r>
              <a:rPr lang="en"/>
              <a:t>types</a:t>
            </a:r>
            <a:r>
              <a:rPr lang="en"/>
              <a:t> (JS, VBS, VBE,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block outbound connection of commonly hijacked system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455" name="Google Shape;455;p27"/>
          <p:cNvSpPr txBox="1"/>
          <p:nvPr>
            <p:ph type="ctrTitle"/>
          </p:nvPr>
        </p:nvSpPr>
        <p:spPr>
          <a:xfrm>
            <a:off x="618825" y="411675"/>
            <a:ext cx="792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SysHardener</a:t>
            </a:r>
            <a:endParaRPr/>
          </a:p>
        </p:txBody>
      </p:sp>
      <p:pic>
        <p:nvPicPr>
          <p:cNvPr id="456" name="Google Shape;4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850" y="647138"/>
            <a:ext cx="3242421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helps keep track of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main benefit: alerts users of updates before the actual program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462" name="Google Shape;462;p2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SUMo</a:t>
            </a:r>
            <a:endParaRPr/>
          </a:p>
        </p:txBody>
      </p:sp>
      <p:pic>
        <p:nvPicPr>
          <p:cNvPr id="463" name="Google Shape;4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375" y="483525"/>
            <a:ext cx="3843998" cy="328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family of products that includes: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process explorer ⇒ advanced version of windows task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Sysmon ⇒ collects and publishes system event for security analysis in the windows event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469" name="Google Shape;469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Sysinternals</a:t>
            </a:r>
            <a:endParaRPr/>
          </a:p>
        </p:txBody>
      </p:sp>
      <p:pic>
        <p:nvPicPr>
          <p:cNvPr id="470" name="Google Shape;4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89475"/>
            <a:ext cx="3419000" cy="255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 txBox="1"/>
          <p:nvPr>
            <p:ph idx="1" type="body"/>
          </p:nvPr>
        </p:nvSpPr>
        <p:spPr>
          <a:xfrm>
            <a:off x="618825" y="1679175"/>
            <a:ext cx="57270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TCPView ⇒ GUI Interface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TCPvcon ⇒ </a:t>
            </a:r>
            <a:r>
              <a:rPr lang="en"/>
              <a:t>command</a:t>
            </a:r>
            <a:r>
              <a:rPr lang="en"/>
              <a:t> line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tcpvcon [-a] [-c] [-n] [process name or PID]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-a ⇒ show all endpoints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-c ⇒ print output as CSV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-n ⇒ don't resolve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476" name="Google Shape;476;p30"/>
          <p:cNvSpPr txBox="1"/>
          <p:nvPr>
            <p:ph type="ctrTitle"/>
          </p:nvPr>
        </p:nvSpPr>
        <p:spPr>
          <a:xfrm>
            <a:off x="618825" y="411675"/>
            <a:ext cx="459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TCPView/TCPvcon</a:t>
            </a:r>
            <a:endParaRPr/>
          </a:p>
        </p:txBody>
      </p:sp>
      <p:pic>
        <p:nvPicPr>
          <p:cNvPr id="477" name="Google Shape;4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350" y="2813750"/>
            <a:ext cx="3580650" cy="17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compiles a </a:t>
            </a:r>
            <a:r>
              <a:rPr lang="en"/>
              <a:t>detailed profile with information about: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installed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network inventory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missing security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anti-virus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security benchmarks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Belarc Advisor</a:t>
            </a:r>
            <a:endParaRPr/>
          </a:p>
        </p:txBody>
      </p:sp>
      <p:pic>
        <p:nvPicPr>
          <p:cNvPr id="484" name="Google Shape;4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125" y="1139950"/>
            <a:ext cx="4686073" cy="239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