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c9383614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c938361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c9383614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c938361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c9383614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c93836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c9383614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c93836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c9383614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c93836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c9383614_0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c938361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c9383614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c938361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c9383614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c938361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9E0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se">
  <p:cSld name="BLANK_1">
    <p:bg>
      <p:bgPr>
        <a:solidFill>
          <a:srgbClr val="43434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9E00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3" name="Google Shape;13;p3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b="0"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43434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Char char="⊡"/>
              <a:defRPr i="1" sz="1800">
                <a:solidFill>
                  <a:srgbClr val="CCCCCC"/>
                </a:solidFill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□"/>
              <a:defRPr i="1" sz="1800">
                <a:solidFill>
                  <a:srgbClr val="CCCCCC"/>
                </a:solidFill>
              </a:defRPr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 sz="1800">
                <a:solidFill>
                  <a:srgbClr val="CCCCCC"/>
                </a:solidFill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9E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Char char="⊡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8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 rot="10800000"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i="1" sz="1200">
                <a:solidFill>
                  <a:srgbClr val="999999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b="1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NetAcad Modules 3-7 Review</a:t>
            </a:r>
            <a:endParaRPr sz="3600"/>
          </a:p>
        </p:txBody>
      </p:sp>
      <p:grpSp>
        <p:nvGrpSpPr>
          <p:cNvPr id="49" name="Google Shape;49;p12"/>
          <p:cNvGrpSpPr/>
          <p:nvPr/>
        </p:nvGrpSpPr>
        <p:grpSpPr>
          <a:xfrm>
            <a:off x="4302804" y="499889"/>
            <a:ext cx="538390" cy="638049"/>
            <a:chOff x="584925" y="238125"/>
            <a:chExt cx="415200" cy="525100"/>
          </a:xfrm>
        </p:grpSpPr>
        <p:sp>
          <p:nvSpPr>
            <p:cNvPr id="50" name="Google Shape;50;p12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42500" y="60300"/>
            <a:ext cx="2859000" cy="6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Classless Subnetting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650700" y="753250"/>
            <a:ext cx="7842600" cy="3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⊡"/>
            </a:pPr>
            <a:r>
              <a:rPr lang="en" sz="2200"/>
              <a:t>Bits are “borrowed” from the host portions to create subnets of the original network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⊡"/>
            </a:pPr>
            <a:r>
              <a:rPr lang="en" sz="2200"/>
              <a:t>Ex. 192.168.0.0/16 is the network address and 8 bits are borrowed via a /24 subnet mask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□"/>
            </a:pPr>
            <a:r>
              <a:rPr lang="en" sz="2200"/>
              <a:t>There can be 254 subnets with 254 hosts each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□"/>
            </a:pPr>
            <a:r>
              <a:rPr lang="en" sz="2200"/>
              <a:t>One subnet could be 192.168.10.0 and a host on that subnet could be 192.168.10.1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□"/>
            </a:pPr>
            <a:r>
              <a:rPr lang="en" sz="2200"/>
              <a:t>Broadcast address of that subnet is 192.168.10.255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⊡"/>
            </a:pPr>
            <a:r>
              <a:rPr lang="en" sz="2200"/>
              <a:t>Subnets should be chosen based on the number of needed hosts to conserve addressing space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42500" y="60300"/>
            <a:ext cx="2859000" cy="6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66666"/>
                </a:solidFill>
              </a:rPr>
              <a:t>Example Subnets</a:t>
            </a:r>
            <a:endParaRPr sz="2300">
              <a:solidFill>
                <a:srgbClr val="666666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750" y="586075"/>
            <a:ext cx="6808899" cy="408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1933200" y="1647051"/>
            <a:ext cx="5277600" cy="9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IP Addressing</a:t>
            </a:r>
            <a:endParaRPr sz="4800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85800" y="2505900"/>
            <a:ext cx="77724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ITN Chapter 7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42500" y="0"/>
            <a:ext cx="28590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</a:rPr>
              <a:t>IP Terminology</a:t>
            </a:r>
            <a:endParaRPr sz="2600">
              <a:solidFill>
                <a:srgbClr val="666666"/>
              </a:solidFill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650700" y="669600"/>
            <a:ext cx="7842600" cy="3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⊡"/>
            </a:pPr>
            <a:r>
              <a:rPr b="1" lang="en" sz="2000">
                <a:solidFill>
                  <a:srgbClr val="000000"/>
                </a:solidFill>
              </a:rPr>
              <a:t>Dotted-decimal notation</a:t>
            </a:r>
            <a:r>
              <a:rPr lang="en" sz="2000"/>
              <a:t>: an IP address written in 4 octets in decimal format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⊡"/>
            </a:pPr>
            <a:r>
              <a:rPr b="1" lang="en" sz="2000">
                <a:solidFill>
                  <a:srgbClr val="000000"/>
                </a:solidFill>
              </a:rPr>
              <a:t>Binary</a:t>
            </a:r>
            <a:r>
              <a:rPr lang="en" sz="2000"/>
              <a:t>: base 2 number system of 0s and 1s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⊡"/>
            </a:pPr>
            <a:r>
              <a:rPr b="1" lang="en" sz="2000">
                <a:solidFill>
                  <a:srgbClr val="000000"/>
                </a:solidFill>
              </a:rPr>
              <a:t>Octet</a:t>
            </a:r>
            <a:r>
              <a:rPr lang="en" sz="2000"/>
              <a:t>: a group of 8 binary digits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⊡"/>
            </a:pPr>
            <a:r>
              <a:rPr b="1" lang="en" sz="2000">
                <a:solidFill>
                  <a:srgbClr val="000000"/>
                </a:solidFill>
              </a:rPr>
              <a:t>Network portion</a:t>
            </a:r>
            <a:r>
              <a:rPr lang="en" sz="2000"/>
              <a:t>: bits of the IP address that identify the subnet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⊡"/>
            </a:pPr>
            <a:r>
              <a:rPr b="1" lang="en" sz="2000">
                <a:solidFill>
                  <a:srgbClr val="000000"/>
                </a:solidFill>
              </a:rPr>
              <a:t>Host portion</a:t>
            </a:r>
            <a:r>
              <a:rPr lang="en" sz="2000"/>
              <a:t>: bits of the IP address that identify individual nodes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⊡"/>
            </a:pPr>
            <a:r>
              <a:rPr b="1" lang="en" sz="2000">
                <a:solidFill>
                  <a:srgbClr val="000000"/>
                </a:solidFill>
              </a:rPr>
              <a:t>Subnet mask</a:t>
            </a:r>
            <a:r>
              <a:rPr lang="en" sz="2000"/>
              <a:t>: used to identify the network and host portions of an address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⊡"/>
            </a:pPr>
            <a:r>
              <a:rPr b="1" lang="en" sz="2000">
                <a:solidFill>
                  <a:srgbClr val="000000"/>
                </a:solidFill>
              </a:rPr>
              <a:t>Prefix length</a:t>
            </a:r>
            <a:r>
              <a:rPr lang="en" sz="2000"/>
              <a:t>: (also known as slash or CIDR notation) the number of 1s in the binary form of the subnet mask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42500" y="60300"/>
            <a:ext cx="2859000" cy="6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</a:rPr>
              <a:t>Addressing Terminology</a:t>
            </a:r>
            <a:endParaRPr sz="2200">
              <a:solidFill>
                <a:srgbClr val="666666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650700" y="669600"/>
            <a:ext cx="7842600" cy="3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⊡"/>
            </a:pPr>
            <a:r>
              <a:rPr b="1" lang="en" sz="2000">
                <a:solidFill>
                  <a:srgbClr val="000000"/>
                </a:solidFill>
              </a:rPr>
              <a:t>Static IP address</a:t>
            </a:r>
            <a:r>
              <a:rPr lang="en" sz="2000"/>
              <a:t>:</a:t>
            </a:r>
            <a:r>
              <a:rPr lang="en" sz="2000"/>
              <a:t> an IP address manually managed by an administrator or user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⊡"/>
            </a:pPr>
            <a:r>
              <a:rPr b="1" lang="en" sz="2000">
                <a:solidFill>
                  <a:srgbClr val="000000"/>
                </a:solidFill>
              </a:rPr>
              <a:t>Dynamic IP address</a:t>
            </a:r>
            <a:r>
              <a:rPr lang="en" sz="2000"/>
              <a:t>: an IP address automatically managed by a server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⊡"/>
            </a:pPr>
            <a:r>
              <a:rPr b="1" lang="en" sz="2000">
                <a:solidFill>
                  <a:srgbClr val="000000"/>
                </a:solidFill>
              </a:rPr>
              <a:t>Unicast</a:t>
            </a:r>
            <a:r>
              <a:rPr lang="en" sz="2000"/>
              <a:t>: communication between two individual devices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⊡"/>
            </a:pPr>
            <a:r>
              <a:rPr b="1" lang="en" sz="2000">
                <a:solidFill>
                  <a:srgbClr val="000000"/>
                </a:solidFill>
              </a:rPr>
              <a:t>Multicast</a:t>
            </a:r>
            <a:r>
              <a:rPr lang="en" sz="2000"/>
              <a:t>: a message sent from one device to a group of devices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⊡"/>
            </a:pPr>
            <a:r>
              <a:rPr b="1" lang="en" sz="2000">
                <a:solidFill>
                  <a:srgbClr val="000000"/>
                </a:solidFill>
              </a:rPr>
              <a:t>Broadcast</a:t>
            </a:r>
            <a:r>
              <a:rPr lang="en" sz="2000"/>
              <a:t>: a message sent from one device to all listening devices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⊡"/>
            </a:pPr>
            <a:r>
              <a:rPr b="1" lang="en" sz="2000">
                <a:solidFill>
                  <a:srgbClr val="000000"/>
                </a:solidFill>
              </a:rPr>
              <a:t>Public address</a:t>
            </a:r>
            <a:r>
              <a:rPr lang="en" sz="2000"/>
              <a:t>: can be used globally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⊡"/>
            </a:pPr>
            <a:r>
              <a:rPr b="1" lang="en" sz="2000">
                <a:solidFill>
                  <a:srgbClr val="000000"/>
                </a:solidFill>
              </a:rPr>
              <a:t>Private address</a:t>
            </a:r>
            <a:r>
              <a:rPr lang="en" sz="2000"/>
              <a:t>: can only be used within an internal network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42500" y="0"/>
            <a:ext cx="2859000" cy="6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</a:rPr>
              <a:t>Private Addresses</a:t>
            </a:r>
            <a:endParaRPr sz="2200">
              <a:solidFill>
                <a:srgbClr val="666666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650700" y="669600"/>
            <a:ext cx="7842600" cy="3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Char char="⊡"/>
            </a:pPr>
            <a:r>
              <a:rPr lang="en" sz="2600"/>
              <a:t>10.0.0.0/8 </a:t>
            </a:r>
            <a:endParaRPr sz="26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or 10.0.0.0 to 10.255.255.255</a:t>
            </a:r>
            <a:endParaRPr sz="2600"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Char char="⊡"/>
            </a:pPr>
            <a:r>
              <a:rPr lang="en" sz="2600"/>
              <a:t>172.16.0.0/12 </a:t>
            </a:r>
            <a:endParaRPr sz="26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or 172.16.0.0 to 172.31.255.255</a:t>
            </a:r>
            <a:endParaRPr sz="2600"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Char char="⊡"/>
            </a:pPr>
            <a:r>
              <a:rPr lang="en" sz="2600"/>
              <a:t>192.168.0.0/16 </a:t>
            </a:r>
            <a:endParaRPr sz="26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or 192.168.0.0 to 192.168.255.255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42500" y="60300"/>
            <a:ext cx="2859000" cy="6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</a:rPr>
              <a:t>Classful Addressing</a:t>
            </a:r>
            <a:endParaRPr sz="2200">
              <a:solidFill>
                <a:srgbClr val="666666"/>
              </a:solidFill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22675" y="669600"/>
            <a:ext cx="3761700" cy="40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⊡"/>
            </a:pPr>
            <a:r>
              <a:rPr lang="en" sz="2200"/>
              <a:t>Legacy addressing where networks are assigned a network address in a class with a predefined allowed number of hosts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Char char="⊡"/>
            </a:pPr>
            <a:r>
              <a:rPr lang="en" sz="2200"/>
              <a:t>Replaced with CIDR addressing to allow for less waste in address allocation</a:t>
            </a:r>
            <a:endParaRPr sz="22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423" y="946300"/>
            <a:ext cx="4697477" cy="10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8625" y="2183608"/>
            <a:ext cx="4733274" cy="1095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8625" y="3420450"/>
            <a:ext cx="4733276" cy="11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1933125" y="1521012"/>
            <a:ext cx="5277600" cy="15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Subnetting IP Networks</a:t>
            </a:r>
            <a:endParaRPr sz="4800"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685725" y="2936387"/>
            <a:ext cx="77724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ITN Chapter 8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42500" y="0"/>
            <a:ext cx="28590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Subnetting Terminology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650700" y="669600"/>
            <a:ext cx="7842600" cy="40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⊡"/>
            </a:pPr>
            <a:r>
              <a:rPr b="1" lang="en" sz="2200">
                <a:solidFill>
                  <a:srgbClr val="000000"/>
                </a:solidFill>
              </a:rPr>
              <a:t>Subnet</a:t>
            </a:r>
            <a:r>
              <a:rPr lang="en" sz="2200"/>
              <a:t>: section of a network 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⊡"/>
            </a:pPr>
            <a:r>
              <a:rPr b="1" lang="en" sz="2200">
                <a:solidFill>
                  <a:srgbClr val="000000"/>
                </a:solidFill>
              </a:rPr>
              <a:t>Broadcast domain</a:t>
            </a:r>
            <a:r>
              <a:rPr lang="en" sz="2200"/>
              <a:t>: group of devices that can receive a broadcast from one another; usually all connected by layer 2 switches in one subnet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⊡"/>
            </a:pPr>
            <a:r>
              <a:rPr b="1" lang="en" sz="2200">
                <a:solidFill>
                  <a:srgbClr val="000000"/>
                </a:solidFill>
              </a:rPr>
              <a:t>Octet boundary</a:t>
            </a:r>
            <a:r>
              <a:rPr lang="en" sz="2200"/>
              <a:t>: subnet created using a /8, /16, or /24 subnet mask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200"/>
              <a:buChar char="⊡"/>
            </a:pPr>
            <a:r>
              <a:rPr b="1" lang="en" sz="2200">
                <a:solidFill>
                  <a:srgbClr val="000000"/>
                </a:solidFill>
              </a:rPr>
              <a:t>VLSM</a:t>
            </a:r>
            <a:r>
              <a:rPr lang="en" sz="2200"/>
              <a:t>: (Variable Length Subnet Mask) dividing a network into subnets of different si</a:t>
            </a:r>
            <a:r>
              <a:rPr lang="en" sz="2200"/>
              <a:t>zes </a:t>
            </a:r>
            <a:r>
              <a:rPr lang="en" sz="2200"/>
              <a:t>in order to conserve address space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42500" y="0"/>
            <a:ext cx="2859000" cy="5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66666"/>
                </a:solidFill>
              </a:rPr>
              <a:t>Planning a Network</a:t>
            </a:r>
            <a:endParaRPr sz="2100">
              <a:solidFill>
                <a:srgbClr val="666666"/>
              </a:solidFill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508800" y="543900"/>
            <a:ext cx="8126400" cy="40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⊡"/>
            </a:pPr>
            <a:r>
              <a:rPr lang="en" sz="2000"/>
              <a:t>Broadcast domains must remain manageable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⊡"/>
            </a:pPr>
            <a:r>
              <a:rPr lang="en" sz="2000"/>
              <a:t>Must leave enough possible subnets for future expansion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⊡"/>
            </a:pPr>
            <a:r>
              <a:rPr lang="en" sz="2000"/>
              <a:t>Each subnet must have enough possible host addresses for future expansion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⊡"/>
            </a:pPr>
            <a:r>
              <a:rPr lang="en" sz="2000"/>
              <a:t>/24 is the most common subnet boundary as it allows for many different subnets with up to 254 hosts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⊡"/>
            </a:pPr>
            <a:r>
              <a:rPr lang="en" sz="2000"/>
              <a:t>Most devices should have a dynamically allocated IP, whereas servers and network devices should have a static IP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Char char="⊡"/>
            </a:pPr>
            <a:r>
              <a:rPr lang="en" sz="2000"/>
              <a:t>Conserving address space is not much of a concern in IPv6, so networks do not need as detailed planning as IPv4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