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ebopedia.com/quick_ref/topologies.asp"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 tip: ask them questions, have them think abt them for a couple minutes, then ask for an answer. this helps u extend the time :D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d4a0201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d4a0201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WLAN: wireless LAN, not wide LAN lmao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switches/routers are still the things that actually figure out which path to send packets. The access point just allows you to connect to those devices wo needing an ethernet cable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5ced57d34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ced57d34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need IPv4 addressing? How are computers supposed to talk to each other?(they need a way to refer to specific computers)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logical IP addressing: network section is kinda like a city and the host section is a specific area within that city.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d4385f4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d4385f4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switch defines the LAN. Because the mac addresses are not logical (not split into 2 parts) it must memorize each individual node</a:t>
            </a:r>
            <a:endParaRPr/>
          </a:p>
          <a:p>
            <a:pPr indent="0" lvl="0" marL="0" rtl="0" algn="l">
              <a:spcBef>
                <a:spcPts val="0"/>
              </a:spcBef>
              <a:spcAft>
                <a:spcPts val="0"/>
              </a:spcAft>
              <a:buNone/>
            </a:pPr>
            <a:r>
              <a:rPr lang="en"/>
              <a:t>The routers connect the LANs. Each LAN uses IPs to define a network so the routers just memorize the networks, not each individual node on the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Basically, the switches remember the individual nodes on the networks and the routers remember the general network themselves (thru the network portion of the IP) and therefore  they route between the LANs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routers had to memorize the individual nodes on the networks, that would be too much computational power. Instead, we have the switches take those roles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5ced57d34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ced57d34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d09aba7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d09aba7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them to figure out how many IP addresses are possible w IPv4</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5d09aba7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d09aba7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Address Translation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5ced57d346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ced57d346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5d09aba7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d09aba7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many IP addresses are in IPv6?</a:t>
            </a:r>
            <a:endParaRPr/>
          </a:p>
          <a:p>
            <a:pPr indent="0" lvl="0" marL="0" rtl="0" algn="l">
              <a:spcBef>
                <a:spcPts val="0"/>
              </a:spcBef>
              <a:spcAft>
                <a:spcPts val="0"/>
              </a:spcAft>
              <a:buNone/>
            </a:pPr>
            <a:r>
              <a:rPr lang="en"/>
              <a:t>IPv6 is simpler in terms of headers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5d4a0201f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d4a0201f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IP: when you connect to wifi, you pretty much never worry about your IP. There’s no prompt asking for your IP address.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want a static IP for certain devices that you consistently need to access. For example, a printer. You always want to know where the printer is, so you reserve a static IP for it.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5d3d5fc44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d3d5fc44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ced57d346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ced57d34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TCP/IP is what  the actual internet is based on, but the OSI model is a better conceptual model so when we teach its all gonna be with the OSI model. In cisco we are generally going to talk about the bottom 4 layers which are the same on both models because: [explain what each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Layer 7: What the end user interacts w</a:t>
            </a:r>
            <a:endParaRPr/>
          </a:p>
          <a:p>
            <a:pPr indent="0" lvl="0" marL="0" rtl="0" algn="l">
              <a:spcBef>
                <a:spcPts val="0"/>
              </a:spcBef>
              <a:spcAft>
                <a:spcPts val="0"/>
              </a:spcAft>
              <a:buNone/>
            </a:pPr>
            <a:r>
              <a:rPr lang="en"/>
              <a:t>Layer 4: Coordination of data transfer</a:t>
            </a:r>
            <a:endParaRPr/>
          </a:p>
          <a:p>
            <a:pPr indent="0" lvl="0" marL="0" rtl="0" algn="l">
              <a:spcBef>
                <a:spcPts val="0"/>
              </a:spcBef>
              <a:spcAft>
                <a:spcPts val="0"/>
              </a:spcAft>
              <a:buNone/>
            </a:pPr>
            <a:r>
              <a:rPr lang="en"/>
              <a:t>Layer 3: network to network (which takes a ROUTE between a BUNCH OF NODES)</a:t>
            </a:r>
            <a:endParaRPr/>
          </a:p>
          <a:p>
            <a:pPr indent="0" lvl="0" marL="0" rtl="0" algn="l">
              <a:spcBef>
                <a:spcPts val="0"/>
              </a:spcBef>
              <a:spcAft>
                <a:spcPts val="0"/>
              </a:spcAft>
              <a:buNone/>
            </a:pPr>
            <a:r>
              <a:rPr lang="en"/>
              <a:t>Layer 2: Node to node</a:t>
            </a:r>
            <a:endParaRPr/>
          </a:p>
          <a:p>
            <a:pPr indent="0" lvl="0" marL="0" rtl="0" algn="l">
              <a:spcBef>
                <a:spcPts val="0"/>
              </a:spcBef>
              <a:spcAft>
                <a:spcPts val="0"/>
              </a:spcAft>
              <a:buNone/>
            </a:pPr>
            <a:r>
              <a:rPr lang="en"/>
              <a:t>Layer 1: medium in which the data travels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them for examples of things they think could be on the different layers of TCP/IP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5d4a0201f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d4a0201f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5d09aba737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d09aba73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them to point out pros/cons in each of them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https://www.webopedia.com/quick_ref/topologies.asp</a:t>
            </a:r>
            <a:r>
              <a:rPr lang="en"/>
              <a:t> *Ryan: i dunno if this will help*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5ced57d346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ced57d346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indiscriminate OS’s. Go over private/nonprivate ips.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d09aba73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d09aba73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the 4 layers of the OSI model here starting at the bottom with layer 1 (PCs) to layer 2 (switch) through the firewall and to layer 3 (l3 switches).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thru the different topology shapes that are in this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5e31904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e31904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ced57d346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ced57d346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d1a04c4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d1a04c4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need protocols? What happens if we don’t have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introduce 0-5 as a protocol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d393565b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d393565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large chunks of information transmitted over the internet?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message is broken into 3 packets: green, blue, and red. Each packet goes through a path that is determined to be the most efficient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they arrive to their destination, they are reassembled. The headers are also taken off to just leave the raw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would happen if we didn’t break things down into smaller packets?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ced57d34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ced57d34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ced57d34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ced57d34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how hubs didnt think about where to forward stuff and thsu are obsolete because they are just bad.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ced57d346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ced57d346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Burned in address.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ced57d34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ced57d34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what the internet is and how its just a bunch of connected routers. Operates on layer 3 and exlpain what pdus are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Cisco but fast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Really fast</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points</a:t>
            </a:r>
            <a:endParaRPr/>
          </a:p>
          <a:p>
            <a:pPr indent="0" lvl="0" marL="0" rtl="0" algn="l">
              <a:spcBef>
                <a:spcPts val="0"/>
              </a:spcBef>
              <a:spcAft>
                <a:spcPts val="0"/>
              </a:spcAft>
              <a:buNone/>
            </a:pPr>
            <a:r>
              <a:t/>
            </a:r>
            <a:endParaRPr/>
          </a:p>
        </p:txBody>
      </p:sp>
      <p:sp>
        <p:nvSpPr>
          <p:cNvPr id="201" name="Google Shape;201;p22"/>
          <p:cNvSpPr txBox="1"/>
          <p:nvPr>
            <p:ph idx="1" type="body"/>
          </p:nvPr>
        </p:nvSpPr>
        <p:spPr>
          <a:xfrm>
            <a:off x="1297500" y="1567550"/>
            <a:ext cx="3936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Devices that creates a WLAN</a:t>
            </a:r>
            <a:endParaRPr/>
          </a:p>
          <a:p>
            <a:pPr indent="-311150" lvl="0" marL="457200" rtl="0" algn="l">
              <a:spcBef>
                <a:spcPts val="0"/>
              </a:spcBef>
              <a:spcAft>
                <a:spcPts val="0"/>
              </a:spcAft>
              <a:buSzPts val="1300"/>
              <a:buChar char="●"/>
            </a:pPr>
            <a:r>
              <a:rPr lang="en"/>
              <a:t>Connects to a wired router, switch, or hub through ethernet</a:t>
            </a:r>
            <a:endParaRPr/>
          </a:p>
          <a:p>
            <a:pPr indent="-311150" lvl="0" marL="457200" rtl="0" algn="l">
              <a:spcBef>
                <a:spcPts val="0"/>
              </a:spcBef>
              <a:spcAft>
                <a:spcPts val="0"/>
              </a:spcAft>
              <a:buSzPts val="1300"/>
              <a:buChar char="●"/>
            </a:pPr>
            <a:r>
              <a:rPr lang="en"/>
              <a:t>Provides Wi-Fi signal for a certain area</a:t>
            </a:r>
            <a:endParaRPr/>
          </a:p>
          <a:p>
            <a:pPr indent="-311150" lvl="0" marL="457200" rtl="0" algn="l">
              <a:spcBef>
                <a:spcPts val="0"/>
              </a:spcBef>
              <a:spcAft>
                <a:spcPts val="0"/>
              </a:spcAft>
              <a:buSzPts val="1300"/>
              <a:buChar char="●"/>
            </a:pPr>
            <a:r>
              <a:rPr lang="en"/>
              <a:t>Basically, allows people to wirelessly access the network</a:t>
            </a:r>
            <a:endParaRPr/>
          </a:p>
        </p:txBody>
      </p:sp>
      <p:pic>
        <p:nvPicPr>
          <p:cNvPr descr="Image result for wireless access point diagram" id="202" name="Google Shape;202;p22"/>
          <p:cNvPicPr preferRelativeResize="0"/>
          <p:nvPr/>
        </p:nvPicPr>
        <p:blipFill>
          <a:blip r:embed="rId3">
            <a:alphaModFix/>
          </a:blip>
          <a:stretch>
            <a:fillRect/>
          </a:stretch>
        </p:blipFill>
        <p:spPr>
          <a:xfrm>
            <a:off x="5234400" y="619575"/>
            <a:ext cx="3428750" cy="3904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IPv4 addressing</a:t>
            </a:r>
            <a:endParaRPr/>
          </a:p>
        </p:txBody>
      </p:sp>
      <p:sp>
        <p:nvSpPr>
          <p:cNvPr id="208" name="Google Shape;208;p23"/>
          <p:cNvSpPr txBox="1"/>
          <p:nvPr>
            <p:ph idx="1" type="body"/>
          </p:nvPr>
        </p:nvSpPr>
        <p:spPr>
          <a:xfrm>
            <a:off x="950825" y="1648475"/>
            <a:ext cx="2636100" cy="2950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for logical addressing</a:t>
            </a:r>
            <a:endParaRPr/>
          </a:p>
          <a:p>
            <a:pPr indent="-311150" lvl="0" marL="457200" rtl="0" algn="l">
              <a:spcBef>
                <a:spcPts val="0"/>
              </a:spcBef>
              <a:spcAft>
                <a:spcPts val="0"/>
              </a:spcAft>
              <a:buSzPts val="1300"/>
              <a:buChar char="●"/>
            </a:pPr>
            <a:r>
              <a:rPr lang="en"/>
              <a:t>Gro</a:t>
            </a:r>
            <a:r>
              <a:rPr lang="en"/>
              <a:t>ups devices into different </a:t>
            </a:r>
            <a:r>
              <a:rPr lang="en"/>
              <a:t>networks</a:t>
            </a:r>
            <a:endParaRPr/>
          </a:p>
          <a:p>
            <a:pPr indent="-311150" lvl="0" marL="457200" rtl="0" algn="l">
              <a:spcBef>
                <a:spcPts val="0"/>
              </a:spcBef>
              <a:spcAft>
                <a:spcPts val="0"/>
              </a:spcAft>
              <a:buSzPts val="1300"/>
              <a:buChar char="●"/>
            </a:pPr>
            <a:r>
              <a:rPr lang="en"/>
              <a:t>Each device has one so they can be reached by other devices across the internet</a:t>
            </a:r>
            <a:endParaRPr/>
          </a:p>
          <a:p>
            <a:pPr indent="-311150" lvl="0" marL="457200" rtl="0" algn="l">
              <a:spcBef>
                <a:spcPts val="0"/>
              </a:spcBef>
              <a:spcAft>
                <a:spcPts val="0"/>
              </a:spcAft>
              <a:buSzPts val="1300"/>
              <a:buChar char="●"/>
            </a:pPr>
            <a:r>
              <a:rPr lang="en"/>
              <a:t>Classful addressing is how addresses were  initially given out but it was inefficient</a:t>
            </a:r>
            <a:endParaRPr/>
          </a:p>
        </p:txBody>
      </p:sp>
      <p:pic>
        <p:nvPicPr>
          <p:cNvPr id="209" name="Google Shape;209;p23"/>
          <p:cNvPicPr preferRelativeResize="0"/>
          <p:nvPr/>
        </p:nvPicPr>
        <p:blipFill>
          <a:blip r:embed="rId3">
            <a:alphaModFix/>
          </a:blip>
          <a:stretch>
            <a:fillRect/>
          </a:stretch>
        </p:blipFill>
        <p:spPr>
          <a:xfrm>
            <a:off x="3933600" y="2216675"/>
            <a:ext cx="5104775" cy="198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Switches vs Routers</a:t>
            </a:r>
            <a:endParaRPr/>
          </a:p>
        </p:txBody>
      </p:sp>
      <p:pic>
        <p:nvPicPr>
          <p:cNvPr id="215" name="Google Shape;215;p24"/>
          <p:cNvPicPr preferRelativeResize="0"/>
          <p:nvPr/>
        </p:nvPicPr>
        <p:blipFill>
          <a:blip r:embed="rId3">
            <a:alphaModFix/>
          </a:blip>
          <a:stretch>
            <a:fillRect/>
          </a:stretch>
        </p:blipFill>
        <p:spPr>
          <a:xfrm>
            <a:off x="1297500" y="955800"/>
            <a:ext cx="5511474" cy="4134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1106475" y="478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CIDR</a:t>
            </a:r>
            <a:endParaRPr/>
          </a:p>
        </p:txBody>
      </p:sp>
      <p:sp>
        <p:nvSpPr>
          <p:cNvPr id="221" name="Google Shape;221;p25"/>
          <p:cNvSpPr txBox="1"/>
          <p:nvPr>
            <p:ph idx="1" type="body"/>
          </p:nvPr>
        </p:nvSpPr>
        <p:spPr>
          <a:xfrm>
            <a:off x="858850" y="1581700"/>
            <a:ext cx="2529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CIDR is the new fancy way of giving  addresses</a:t>
            </a:r>
            <a:endParaRPr/>
          </a:p>
          <a:p>
            <a:pPr indent="-311150" lvl="0" marL="457200" rtl="0" algn="l">
              <a:spcBef>
                <a:spcPts val="0"/>
              </a:spcBef>
              <a:spcAft>
                <a:spcPts val="0"/>
              </a:spcAft>
              <a:buSzPts val="1300"/>
              <a:buChar char="●"/>
            </a:pPr>
            <a:r>
              <a:rPr lang="en"/>
              <a:t>Instead of having a set number of host bits (8,16,24), we can have any number between them denoted by /[#]</a:t>
            </a:r>
            <a:endParaRPr/>
          </a:p>
          <a:p>
            <a:pPr indent="-311150" lvl="0" marL="457200" rtl="0" algn="l">
              <a:spcBef>
                <a:spcPts val="0"/>
              </a:spcBef>
              <a:spcAft>
                <a:spcPts val="0"/>
              </a:spcAft>
              <a:buSzPts val="1300"/>
              <a:buChar char="●"/>
            </a:pPr>
            <a:r>
              <a:rPr lang="en"/>
              <a:t>This saves a ton of addresses</a:t>
            </a:r>
            <a:endParaRPr/>
          </a:p>
          <a:p>
            <a:pPr indent="0" lvl="0" marL="457200" rtl="0" algn="l">
              <a:spcBef>
                <a:spcPts val="1600"/>
              </a:spcBef>
              <a:spcAft>
                <a:spcPts val="1600"/>
              </a:spcAft>
              <a:buNone/>
            </a:pPr>
            <a:r>
              <a:t/>
            </a:r>
            <a:endParaRPr/>
          </a:p>
        </p:txBody>
      </p:sp>
      <p:pic>
        <p:nvPicPr>
          <p:cNvPr id="222" name="Google Shape;222;p25"/>
          <p:cNvPicPr preferRelativeResize="0"/>
          <p:nvPr/>
        </p:nvPicPr>
        <p:blipFill>
          <a:blip r:embed="rId3">
            <a:alphaModFix/>
          </a:blip>
          <a:stretch>
            <a:fillRect/>
          </a:stretch>
        </p:blipFill>
        <p:spPr>
          <a:xfrm>
            <a:off x="3931150" y="1886050"/>
            <a:ext cx="4988750" cy="230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a:t>
            </a:r>
            <a:endParaRPr/>
          </a:p>
        </p:txBody>
      </p:sp>
      <p:sp>
        <p:nvSpPr>
          <p:cNvPr id="228" name="Google Shape;228;p26"/>
          <p:cNvSpPr txBox="1"/>
          <p:nvPr>
            <p:ph idx="1" type="body"/>
          </p:nvPr>
        </p:nvSpPr>
        <p:spPr>
          <a:xfrm>
            <a:off x="1297500" y="1567550"/>
            <a:ext cx="3400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There's</a:t>
            </a:r>
            <a:r>
              <a:rPr lang="en"/>
              <a:t> not enough IPv4  addresses so they made private</a:t>
            </a:r>
            <a:endParaRPr/>
          </a:p>
          <a:p>
            <a:pPr indent="-311150" lvl="0" marL="457200" rtl="0" algn="l">
              <a:spcBef>
                <a:spcPts val="0"/>
              </a:spcBef>
              <a:spcAft>
                <a:spcPts val="0"/>
              </a:spcAft>
              <a:buSzPts val="1300"/>
              <a:buChar char="●"/>
            </a:pPr>
            <a:r>
              <a:rPr lang="en"/>
              <a:t>These are blocks reserved for reuse by organizations within their organization</a:t>
            </a:r>
            <a:endParaRPr/>
          </a:p>
          <a:p>
            <a:pPr indent="-311150" lvl="0" marL="457200" rtl="0" algn="l">
              <a:spcBef>
                <a:spcPts val="0"/>
              </a:spcBef>
              <a:spcAft>
                <a:spcPts val="0"/>
              </a:spcAft>
              <a:buSzPts val="1300"/>
              <a:buChar char="●"/>
            </a:pPr>
            <a:r>
              <a:rPr lang="en"/>
              <a:t>Used with NAT to help preserve addresses</a:t>
            </a:r>
            <a:endParaRPr/>
          </a:p>
        </p:txBody>
      </p:sp>
      <p:pic>
        <p:nvPicPr>
          <p:cNvPr id="229" name="Google Shape;229;p26"/>
          <p:cNvPicPr preferRelativeResize="0"/>
          <p:nvPr/>
        </p:nvPicPr>
        <p:blipFill>
          <a:blip r:embed="rId3">
            <a:alphaModFix/>
          </a:blip>
          <a:stretch>
            <a:fillRect/>
          </a:stretch>
        </p:blipFill>
        <p:spPr>
          <a:xfrm>
            <a:off x="5104800" y="2147888"/>
            <a:ext cx="3648075" cy="847725"/>
          </a:xfrm>
          <a:prstGeom prst="rect">
            <a:avLst/>
          </a:prstGeom>
          <a:noFill/>
          <a:ln>
            <a:noFill/>
          </a:ln>
        </p:spPr>
      </p:pic>
      <p:sp>
        <p:nvSpPr>
          <p:cNvPr id="230" name="Google Shape;230;p26"/>
          <p:cNvSpPr txBox="1"/>
          <p:nvPr/>
        </p:nvSpPr>
        <p:spPr>
          <a:xfrm>
            <a:off x="5104800" y="1672400"/>
            <a:ext cx="3648000" cy="47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PRIVATE ADDRESSES</a:t>
            </a:r>
            <a:endParaRPr>
              <a:solidFill>
                <a:srgbClr val="FFFF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&amp; PAT</a:t>
            </a:r>
            <a:endParaRPr/>
          </a:p>
        </p:txBody>
      </p:sp>
      <p:sp>
        <p:nvSpPr>
          <p:cNvPr id="236" name="Google Shape;236;p27"/>
          <p:cNvSpPr txBox="1"/>
          <p:nvPr>
            <p:ph idx="1" type="body"/>
          </p:nvPr>
        </p:nvSpPr>
        <p:spPr>
          <a:xfrm>
            <a:off x="784250" y="2041850"/>
            <a:ext cx="3967800" cy="243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NAT takes addresses and translates them to a usable form. </a:t>
            </a:r>
            <a:endParaRPr/>
          </a:p>
          <a:p>
            <a:pPr indent="-311150" lvl="0" marL="457200" rtl="0" algn="l">
              <a:spcBef>
                <a:spcPts val="0"/>
              </a:spcBef>
              <a:spcAft>
                <a:spcPts val="0"/>
              </a:spcAft>
              <a:buSzPts val="1300"/>
              <a:buChar char="●"/>
            </a:pPr>
            <a:r>
              <a:rPr lang="en"/>
              <a:t>This means either public-&gt;private or private-&gt;public depending on the direction</a:t>
            </a:r>
            <a:endParaRPr/>
          </a:p>
          <a:p>
            <a:pPr indent="-311150" lvl="0" marL="457200" rtl="0" algn="l">
              <a:spcBef>
                <a:spcPts val="0"/>
              </a:spcBef>
              <a:spcAft>
                <a:spcPts val="0"/>
              </a:spcAft>
              <a:buSzPts val="1300"/>
              <a:buChar char="●"/>
            </a:pPr>
            <a:r>
              <a:rPr lang="en"/>
              <a:t>It is to limit the amount of public addresses used by organizations</a:t>
            </a:r>
            <a:endParaRPr/>
          </a:p>
          <a:p>
            <a:pPr indent="-311150" lvl="0" marL="457200" rtl="0" algn="l">
              <a:spcBef>
                <a:spcPts val="0"/>
              </a:spcBef>
              <a:spcAft>
                <a:spcPts val="0"/>
              </a:spcAft>
              <a:buSzPts val="1300"/>
              <a:buChar char="●"/>
            </a:pPr>
            <a:r>
              <a:rPr lang="en"/>
              <a:t>PAT does the same, but instead of being one address to one address, there can be many  private addresses mapped to one public address using different ports.</a:t>
            </a:r>
            <a:endParaRPr/>
          </a:p>
        </p:txBody>
      </p:sp>
      <p:pic>
        <p:nvPicPr>
          <p:cNvPr id="237" name="Google Shape;237;p27"/>
          <p:cNvPicPr preferRelativeResize="0"/>
          <p:nvPr/>
        </p:nvPicPr>
        <p:blipFill>
          <a:blip r:embed="rId3">
            <a:alphaModFix/>
          </a:blip>
          <a:stretch>
            <a:fillRect/>
          </a:stretch>
        </p:blipFill>
        <p:spPr>
          <a:xfrm>
            <a:off x="5882300" y="1643125"/>
            <a:ext cx="2000250" cy="191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Routing Protocols	</a:t>
            </a:r>
            <a:endParaRPr/>
          </a:p>
        </p:txBody>
      </p:sp>
      <p:sp>
        <p:nvSpPr>
          <p:cNvPr id="243" name="Google Shape;243;p2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a:t>
            </a:r>
            <a:endParaRPr/>
          </a:p>
          <a:p>
            <a:pPr indent="-311150" lvl="0" marL="457200" rtl="0" algn="l">
              <a:spcBef>
                <a:spcPts val="1600"/>
              </a:spcBef>
              <a:spcAft>
                <a:spcPts val="0"/>
              </a:spcAft>
              <a:buSzPts val="1300"/>
              <a:buChar char="●"/>
            </a:pPr>
            <a:r>
              <a:rPr lang="en"/>
              <a:t>OSPF</a:t>
            </a:r>
            <a:endParaRPr/>
          </a:p>
          <a:p>
            <a:pPr indent="-311150" lvl="0" marL="457200" rtl="0" algn="l">
              <a:spcBef>
                <a:spcPts val="0"/>
              </a:spcBef>
              <a:spcAft>
                <a:spcPts val="0"/>
              </a:spcAft>
              <a:buSzPts val="1300"/>
              <a:buChar char="●"/>
            </a:pPr>
            <a:r>
              <a:rPr lang="en"/>
              <a:t>RIP</a:t>
            </a:r>
            <a:endParaRPr/>
          </a:p>
          <a:p>
            <a:pPr indent="-311150" lvl="0" marL="457200" rtl="0" algn="l">
              <a:spcBef>
                <a:spcPts val="0"/>
              </a:spcBef>
              <a:spcAft>
                <a:spcPts val="0"/>
              </a:spcAft>
              <a:buSzPts val="1300"/>
              <a:buChar char="●"/>
            </a:pPr>
            <a:r>
              <a:rPr lang="en"/>
              <a:t>EIGRP</a:t>
            </a:r>
            <a:endParaRPr/>
          </a:p>
          <a:p>
            <a:pPr indent="0" lvl="0" marL="0" rtl="0" algn="l">
              <a:spcBef>
                <a:spcPts val="1600"/>
              </a:spcBef>
              <a:spcAft>
                <a:spcPts val="1600"/>
              </a:spcAft>
              <a:buNone/>
            </a:pPr>
            <a:r>
              <a:t/>
            </a:r>
            <a:endParaRPr/>
          </a:p>
        </p:txBody>
      </p:sp>
      <p:sp>
        <p:nvSpPr>
          <p:cNvPr id="244" name="Google Shape;244;p28"/>
          <p:cNvSpPr txBox="1"/>
          <p:nvPr>
            <p:ph idx="2" type="body"/>
          </p:nvPr>
        </p:nvSpPr>
        <p:spPr>
          <a:xfrm>
            <a:off x="4571996" y="1567550"/>
            <a:ext cx="34032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How they work</a:t>
            </a:r>
            <a:endParaRPr/>
          </a:p>
          <a:p>
            <a:pPr indent="-311150" lvl="0" marL="457200" rtl="0" algn="l">
              <a:spcBef>
                <a:spcPts val="1600"/>
              </a:spcBef>
              <a:spcAft>
                <a:spcPts val="0"/>
              </a:spcAft>
              <a:buSzPts val="1300"/>
              <a:buChar char="●"/>
            </a:pPr>
            <a:r>
              <a:rPr lang="en"/>
              <a:t>These protocols look for the fastest way to get from one point to a final destination</a:t>
            </a:r>
            <a:endParaRPr/>
          </a:p>
          <a:p>
            <a:pPr indent="-311150" lvl="0" marL="457200" rtl="0" algn="l">
              <a:spcBef>
                <a:spcPts val="0"/>
              </a:spcBef>
              <a:spcAft>
                <a:spcPts val="0"/>
              </a:spcAft>
              <a:buSzPts val="1300"/>
              <a:buChar char="●"/>
            </a:pPr>
            <a:r>
              <a:rPr lang="en"/>
              <a:t>They use different metrics, hop count vs “distance” </a:t>
            </a:r>
            <a:endParaRPr/>
          </a:p>
          <a:p>
            <a:pPr indent="0" lvl="0" marL="45720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IPV6	</a:t>
            </a:r>
            <a:endParaRPr/>
          </a:p>
        </p:txBody>
      </p:sp>
      <p:sp>
        <p:nvSpPr>
          <p:cNvPr id="250" name="Google Shape;250;p29"/>
          <p:cNvSpPr txBox="1"/>
          <p:nvPr>
            <p:ph idx="1" type="body"/>
          </p:nvPr>
        </p:nvSpPr>
        <p:spPr>
          <a:xfrm>
            <a:off x="1297500" y="1567550"/>
            <a:ext cx="33867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This is what it looks like</a:t>
            </a:r>
            <a:endParaRPr/>
          </a:p>
          <a:p>
            <a:pPr indent="-311150" lvl="0" marL="457200" rtl="0" algn="l">
              <a:spcBef>
                <a:spcPts val="0"/>
              </a:spcBef>
              <a:spcAft>
                <a:spcPts val="0"/>
              </a:spcAft>
              <a:buSzPts val="1300"/>
              <a:buChar char="●"/>
            </a:pPr>
            <a:r>
              <a:rPr lang="en"/>
              <a:t>Contiguous zeros can be replaced with double colon</a:t>
            </a:r>
            <a:endParaRPr/>
          </a:p>
          <a:p>
            <a:pPr indent="-311150" lvl="0" marL="457200" rtl="0" algn="l">
              <a:spcBef>
                <a:spcPts val="0"/>
              </a:spcBef>
              <a:spcAft>
                <a:spcPts val="0"/>
              </a:spcAft>
              <a:buSzPts val="1300"/>
              <a:buChar char="●"/>
            </a:pPr>
            <a:r>
              <a:rPr lang="en"/>
              <a:t>Also split into network and host portions, just slightly more complex</a:t>
            </a:r>
            <a:endParaRPr/>
          </a:p>
          <a:p>
            <a:pPr indent="-311150" lvl="0" marL="457200" rtl="0" algn="l">
              <a:spcBef>
                <a:spcPts val="0"/>
              </a:spcBef>
              <a:spcAft>
                <a:spcPts val="0"/>
              </a:spcAft>
              <a:buSzPts val="1300"/>
              <a:buChar char="●"/>
            </a:pPr>
            <a:r>
              <a:rPr lang="en"/>
              <a:t>Made because we ran out of ipv4 addresses</a:t>
            </a:r>
            <a:endParaRPr/>
          </a:p>
          <a:p>
            <a:pPr indent="-311150" lvl="0" marL="457200" rtl="0" algn="l">
              <a:spcBef>
                <a:spcPts val="0"/>
              </a:spcBef>
              <a:spcAft>
                <a:spcPts val="0"/>
              </a:spcAft>
              <a:buSzPts val="1300"/>
              <a:buChar char="●"/>
            </a:pPr>
            <a:r>
              <a:rPr lang="en"/>
              <a:t>Slightly different, more concise header</a:t>
            </a:r>
            <a:endParaRPr/>
          </a:p>
        </p:txBody>
      </p:sp>
      <p:pic>
        <p:nvPicPr>
          <p:cNvPr id="251" name="Google Shape;251;p29"/>
          <p:cNvPicPr preferRelativeResize="0"/>
          <p:nvPr/>
        </p:nvPicPr>
        <p:blipFill>
          <a:blip r:embed="rId3">
            <a:alphaModFix/>
          </a:blip>
          <a:stretch>
            <a:fillRect/>
          </a:stretch>
        </p:blipFill>
        <p:spPr>
          <a:xfrm>
            <a:off x="4723550" y="1884150"/>
            <a:ext cx="4155000" cy="11845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DHCP</a:t>
            </a:r>
            <a:endParaRPr/>
          </a:p>
        </p:txBody>
      </p:sp>
      <p:sp>
        <p:nvSpPr>
          <p:cNvPr id="257" name="Google Shape;257;p30"/>
          <p:cNvSpPr txBox="1"/>
          <p:nvPr>
            <p:ph idx="1" type="body"/>
          </p:nvPr>
        </p:nvSpPr>
        <p:spPr>
          <a:xfrm>
            <a:off x="1297500" y="1440550"/>
            <a:ext cx="45063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Dynamic Host Configuration Protocol</a:t>
            </a:r>
            <a:endParaRPr/>
          </a:p>
          <a:p>
            <a:pPr indent="-311150" lvl="0" marL="457200" rtl="0" algn="l">
              <a:spcBef>
                <a:spcPts val="0"/>
              </a:spcBef>
              <a:spcAft>
                <a:spcPts val="0"/>
              </a:spcAft>
              <a:buSzPts val="1300"/>
              <a:buChar char="●"/>
            </a:pPr>
            <a:r>
              <a:rPr lang="en"/>
              <a:t>Static IP:</a:t>
            </a:r>
            <a:endParaRPr/>
          </a:p>
          <a:p>
            <a:pPr indent="-298450" lvl="1" marL="914400" rtl="0" algn="l">
              <a:spcBef>
                <a:spcPts val="0"/>
              </a:spcBef>
              <a:spcAft>
                <a:spcPts val="0"/>
              </a:spcAft>
              <a:buSzPts val="1100"/>
              <a:buChar char="○"/>
            </a:pPr>
            <a:r>
              <a:rPr lang="en"/>
              <a:t>You set it manually for a device</a:t>
            </a:r>
            <a:endParaRPr/>
          </a:p>
          <a:p>
            <a:pPr indent="-311150" lvl="0" marL="457200" rtl="0" algn="l">
              <a:spcBef>
                <a:spcPts val="0"/>
              </a:spcBef>
              <a:spcAft>
                <a:spcPts val="0"/>
              </a:spcAft>
              <a:buSzPts val="1300"/>
              <a:buChar char="●"/>
            </a:pPr>
            <a:r>
              <a:rPr lang="en"/>
              <a:t>Dynamic IP:</a:t>
            </a:r>
            <a:endParaRPr/>
          </a:p>
          <a:p>
            <a:pPr indent="-298450" lvl="1" marL="914400" rtl="0" algn="l">
              <a:spcBef>
                <a:spcPts val="0"/>
              </a:spcBef>
              <a:spcAft>
                <a:spcPts val="0"/>
              </a:spcAft>
              <a:buSzPts val="1100"/>
              <a:buChar char="○"/>
            </a:pPr>
            <a:r>
              <a:rPr lang="en"/>
              <a:t>A DHCP server assigns the IP and you don’t have to worry about it</a:t>
            </a:r>
            <a:endParaRPr/>
          </a:p>
          <a:p>
            <a:pPr indent="-298450" lvl="1" marL="914400" rtl="0" algn="l">
              <a:spcBef>
                <a:spcPts val="0"/>
              </a:spcBef>
              <a:spcAft>
                <a:spcPts val="0"/>
              </a:spcAft>
              <a:buSzPts val="1100"/>
              <a:buChar char="○"/>
            </a:pPr>
            <a:r>
              <a:rPr lang="en"/>
              <a:t>Good for large infrastructures, where a network engineer would not want to do everything by hand</a:t>
            </a:r>
            <a:endParaRPr/>
          </a:p>
          <a:p>
            <a:pPr indent="-311150" lvl="0" marL="457200" rtl="0" algn="l">
              <a:spcBef>
                <a:spcPts val="0"/>
              </a:spcBef>
              <a:spcAft>
                <a:spcPts val="0"/>
              </a:spcAft>
              <a:buSzPts val="1300"/>
              <a:buChar char="●"/>
            </a:pPr>
            <a:r>
              <a:rPr lang="en"/>
              <a:t>When would you want a static IP?</a:t>
            </a:r>
            <a:endParaRPr/>
          </a:p>
        </p:txBody>
      </p:sp>
      <p:pic>
        <p:nvPicPr>
          <p:cNvPr descr="Related image" id="258" name="Google Shape;258;p30"/>
          <p:cNvPicPr preferRelativeResize="0"/>
          <p:nvPr/>
        </p:nvPicPr>
        <p:blipFill>
          <a:blip r:embed="rId3">
            <a:alphaModFix/>
          </a:blip>
          <a:stretch>
            <a:fillRect/>
          </a:stretch>
        </p:blipFill>
        <p:spPr>
          <a:xfrm>
            <a:off x="5803900" y="1346200"/>
            <a:ext cx="3340100" cy="2451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Control Lists (ACLs)</a:t>
            </a:r>
            <a:endParaRPr/>
          </a:p>
        </p:txBody>
      </p:sp>
      <p:sp>
        <p:nvSpPr>
          <p:cNvPr id="264" name="Google Shape;264;p31"/>
          <p:cNvSpPr txBox="1"/>
          <p:nvPr>
            <p:ph idx="1" type="body"/>
          </p:nvPr>
        </p:nvSpPr>
        <p:spPr>
          <a:xfrm>
            <a:off x="1297500" y="1440550"/>
            <a:ext cx="65142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600"/>
              </a:spcBef>
              <a:spcAft>
                <a:spcPts val="0"/>
              </a:spcAft>
              <a:buClr>
                <a:srgbClr val="FFFFFF"/>
              </a:buClr>
              <a:buSzPts val="1300"/>
              <a:buChar char="●"/>
            </a:pPr>
            <a:r>
              <a:rPr b="1" lang="en">
                <a:solidFill>
                  <a:srgbClr val="FFFFFF"/>
                </a:solidFill>
              </a:rPr>
              <a:t>ACL</a:t>
            </a:r>
            <a:r>
              <a:rPr lang="en">
                <a:solidFill>
                  <a:srgbClr val="FFFFFF"/>
                </a:solidFill>
              </a:rPr>
              <a:t>: list of permit/deny statements (basically a firewall)</a:t>
            </a:r>
            <a:endParaRPr>
              <a:solidFill>
                <a:srgbClr val="FFFFFF"/>
              </a:solidFill>
            </a:endParaRPr>
          </a:p>
        </p:txBody>
      </p:sp>
      <p:pic>
        <p:nvPicPr>
          <p:cNvPr id="265" name="Google Shape;265;p31"/>
          <p:cNvPicPr preferRelativeResize="0"/>
          <p:nvPr/>
        </p:nvPicPr>
        <p:blipFill>
          <a:blip r:embed="rId3">
            <a:alphaModFix/>
          </a:blip>
          <a:stretch>
            <a:fillRect/>
          </a:stretch>
        </p:blipFill>
        <p:spPr>
          <a:xfrm>
            <a:off x="2546375" y="2310975"/>
            <a:ext cx="4051225" cy="2330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it work</a:t>
            </a:r>
            <a:endParaRPr/>
          </a:p>
        </p:txBody>
      </p:sp>
      <p:sp>
        <p:nvSpPr>
          <p:cNvPr id="141" name="Google Shape;141;p1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OSI  MODEL</a:t>
            </a:r>
            <a:endParaRPr/>
          </a:p>
        </p:txBody>
      </p:sp>
      <p:sp>
        <p:nvSpPr>
          <p:cNvPr id="142" name="Google Shape;142;p14"/>
          <p:cNvSpPr txBox="1"/>
          <p:nvPr>
            <p:ph idx="2" type="body"/>
          </p:nvPr>
        </p:nvSpPr>
        <p:spPr>
          <a:xfrm>
            <a:off x="5567999" y="1567550"/>
            <a:ext cx="2768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TCP/IP</a:t>
            </a:r>
            <a:endParaRPr/>
          </a:p>
        </p:txBody>
      </p:sp>
      <p:pic>
        <p:nvPicPr>
          <p:cNvPr id="143" name="Google Shape;143;p14"/>
          <p:cNvPicPr preferRelativeResize="0"/>
          <p:nvPr/>
        </p:nvPicPr>
        <p:blipFill rotWithShape="1">
          <a:blip r:embed="rId3">
            <a:alphaModFix/>
          </a:blip>
          <a:srcRect b="0" l="67102" r="0" t="0"/>
          <a:stretch/>
        </p:blipFill>
        <p:spPr>
          <a:xfrm>
            <a:off x="6912250" y="1025875"/>
            <a:ext cx="1576042" cy="3593050"/>
          </a:xfrm>
          <a:prstGeom prst="rect">
            <a:avLst/>
          </a:prstGeom>
          <a:noFill/>
          <a:ln>
            <a:noFill/>
          </a:ln>
        </p:spPr>
      </p:pic>
      <p:pic>
        <p:nvPicPr>
          <p:cNvPr id="144" name="Google Shape;144;p14"/>
          <p:cNvPicPr preferRelativeResize="0"/>
          <p:nvPr/>
        </p:nvPicPr>
        <p:blipFill>
          <a:blip r:embed="rId4">
            <a:alphaModFix/>
          </a:blip>
          <a:stretch>
            <a:fillRect/>
          </a:stretch>
        </p:blipFill>
        <p:spPr>
          <a:xfrm>
            <a:off x="2582074" y="1025863"/>
            <a:ext cx="2450200" cy="3593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topologies</a:t>
            </a:r>
            <a:endParaRPr/>
          </a:p>
        </p:txBody>
      </p:sp>
      <p:sp>
        <p:nvSpPr>
          <p:cNvPr id="271" name="Google Shape;271;p32"/>
          <p:cNvSpPr txBox="1"/>
          <p:nvPr>
            <p:ph idx="1" type="body"/>
          </p:nvPr>
        </p:nvSpPr>
        <p:spPr>
          <a:xfrm>
            <a:off x="9296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TYPES</a:t>
            </a:r>
            <a:endParaRPr b="1">
              <a:solidFill>
                <a:srgbClr val="FFFFFF"/>
              </a:solidFill>
            </a:endParaRPr>
          </a:p>
          <a:p>
            <a:pPr indent="-311150" lvl="0" marL="457200" rtl="0" algn="l">
              <a:spcBef>
                <a:spcPts val="1600"/>
              </a:spcBef>
              <a:spcAft>
                <a:spcPts val="0"/>
              </a:spcAft>
              <a:buClr>
                <a:srgbClr val="FFFFFF"/>
              </a:buClr>
              <a:buSzPts val="1300"/>
              <a:buChar char="●"/>
            </a:pPr>
            <a:r>
              <a:rPr lang="en">
                <a:solidFill>
                  <a:srgbClr val="FFFFFF"/>
                </a:solidFill>
              </a:rPr>
              <a:t>Mesh</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Star</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Bus</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Ring</a:t>
            </a:r>
            <a:endParaRPr>
              <a:solidFill>
                <a:srgbClr val="FFFFFF"/>
              </a:solidFill>
            </a:endParaRPr>
          </a:p>
          <a:p>
            <a:pPr indent="-311150" lvl="0" marL="457200" rtl="0" algn="l">
              <a:spcBef>
                <a:spcPts val="0"/>
              </a:spcBef>
              <a:spcAft>
                <a:spcPts val="0"/>
              </a:spcAft>
              <a:buClr>
                <a:srgbClr val="FFFFFF"/>
              </a:buClr>
              <a:buSzPts val="1300"/>
              <a:buChar char="●"/>
            </a:pPr>
            <a:r>
              <a:rPr lang="en">
                <a:solidFill>
                  <a:srgbClr val="FFFFFF"/>
                </a:solidFill>
              </a:rPr>
              <a:t>Tree </a:t>
            </a:r>
            <a:endParaRPr>
              <a:solidFill>
                <a:srgbClr val="FFFFFF"/>
              </a:solidFill>
            </a:endParaRPr>
          </a:p>
        </p:txBody>
      </p:sp>
      <p:sp>
        <p:nvSpPr>
          <p:cNvPr id="272" name="Google Shape;272;p32"/>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GOALS</a:t>
            </a:r>
            <a:endParaRPr>
              <a:solidFill>
                <a:srgbClr val="FFFFFF"/>
              </a:solidFill>
            </a:endParaRPr>
          </a:p>
          <a:p>
            <a:pPr indent="-311150" lvl="0" marL="457200" rtl="0" algn="l">
              <a:lnSpc>
                <a:spcPct val="100000"/>
              </a:lnSpc>
              <a:spcBef>
                <a:spcPts val="1600"/>
              </a:spcBef>
              <a:spcAft>
                <a:spcPts val="0"/>
              </a:spcAft>
              <a:buClr>
                <a:srgbClr val="FFFFFF"/>
              </a:buClr>
              <a:buSzPts val="1300"/>
              <a:buFont typeface="Didact Gothic"/>
              <a:buChar char="●"/>
            </a:pPr>
            <a:r>
              <a:rPr b="1" lang="en">
                <a:solidFill>
                  <a:srgbClr val="FFFFFF"/>
                </a:solidFill>
              </a:rPr>
              <a:t>Hierarchical design –</a:t>
            </a:r>
            <a:r>
              <a:rPr lang="en">
                <a:solidFill>
                  <a:srgbClr val="FFFFFF"/>
                </a:solidFill>
              </a:rPr>
              <a:t> tiered approach used to simplify deployment, operation, and management</a:t>
            </a:r>
            <a:endParaRPr>
              <a:solidFill>
                <a:srgbClr val="FFFFFF"/>
              </a:solidFill>
            </a:endParaRPr>
          </a:p>
          <a:p>
            <a:pPr indent="-311150" lvl="0" marL="457200" rtl="0" algn="l">
              <a:lnSpc>
                <a:spcPct val="100000"/>
              </a:lnSpc>
              <a:spcBef>
                <a:spcPts val="0"/>
              </a:spcBef>
              <a:spcAft>
                <a:spcPts val="0"/>
              </a:spcAft>
              <a:buClr>
                <a:srgbClr val="FFFFFF"/>
              </a:buClr>
              <a:buSzPts val="1300"/>
              <a:buFont typeface="Didact Gothic"/>
              <a:buChar char="●"/>
            </a:pPr>
            <a:r>
              <a:rPr b="1" lang="en">
                <a:solidFill>
                  <a:srgbClr val="FFFFFF"/>
                </a:solidFill>
              </a:rPr>
              <a:t>Modularity – </a:t>
            </a:r>
            <a:r>
              <a:rPr lang="en">
                <a:solidFill>
                  <a:srgbClr val="FFFFFF"/>
                </a:solidFill>
              </a:rPr>
              <a:t>allows for network expansion and adaptability</a:t>
            </a:r>
            <a:endParaRPr>
              <a:solidFill>
                <a:srgbClr val="FFFFFF"/>
              </a:solidFill>
            </a:endParaRPr>
          </a:p>
          <a:p>
            <a:pPr indent="-311150" lvl="0" marL="457200" rtl="0" algn="l">
              <a:lnSpc>
                <a:spcPct val="100000"/>
              </a:lnSpc>
              <a:spcBef>
                <a:spcPts val="0"/>
              </a:spcBef>
              <a:spcAft>
                <a:spcPts val="0"/>
              </a:spcAft>
              <a:buClr>
                <a:srgbClr val="FFFFFF"/>
              </a:buClr>
              <a:buSzPts val="1300"/>
              <a:buFont typeface="Didact Gothic"/>
              <a:buChar char="●"/>
            </a:pPr>
            <a:r>
              <a:rPr b="1" lang="en">
                <a:solidFill>
                  <a:srgbClr val="FFFFFF"/>
                </a:solidFill>
              </a:rPr>
              <a:t>Resiliency – </a:t>
            </a:r>
            <a:r>
              <a:rPr lang="en">
                <a:solidFill>
                  <a:srgbClr val="FFFFFF"/>
                </a:solidFill>
              </a:rPr>
              <a:t>network must always be accessible</a:t>
            </a:r>
            <a:endParaRPr>
              <a:solidFill>
                <a:srgbClr val="FFFFFF"/>
              </a:solidFill>
            </a:endParaRPr>
          </a:p>
          <a:p>
            <a:pPr indent="-311150" lvl="0" marL="457200" rtl="0" algn="l">
              <a:lnSpc>
                <a:spcPct val="100000"/>
              </a:lnSpc>
              <a:spcBef>
                <a:spcPts val="0"/>
              </a:spcBef>
              <a:spcAft>
                <a:spcPts val="0"/>
              </a:spcAft>
              <a:buClr>
                <a:srgbClr val="FFFFFF"/>
              </a:buClr>
              <a:buSzPts val="1300"/>
              <a:buFont typeface="Didact Gothic"/>
              <a:buChar char="●"/>
            </a:pPr>
            <a:r>
              <a:rPr b="1" lang="en">
                <a:solidFill>
                  <a:srgbClr val="FFFFFF"/>
                </a:solidFill>
              </a:rPr>
              <a:t>Flexibility – </a:t>
            </a:r>
            <a:r>
              <a:rPr lang="en">
                <a:solidFill>
                  <a:srgbClr val="FFFFFF"/>
                </a:solidFill>
              </a:rPr>
              <a:t>allows intelligent traffic load sharing by using all network resources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sp>
        <p:nvSpPr>
          <p:cNvPr id="277" name="Google Shape;277;p33"/>
          <p:cNvSpPr txBox="1"/>
          <p:nvPr>
            <p:ph type="title"/>
          </p:nvPr>
        </p:nvSpPr>
        <p:spPr>
          <a:xfrm>
            <a:off x="1297500" y="393750"/>
            <a:ext cx="7038900" cy="91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rgbClr val="FFFFFF"/>
                </a:solidFill>
              </a:rPr>
              <a:t>Network Topologies</a:t>
            </a:r>
            <a:endParaRPr b="0" sz="2400">
              <a:solidFill>
                <a:srgbClr val="FFFFFF"/>
              </a:solidFill>
            </a:endParaRPr>
          </a:p>
        </p:txBody>
      </p:sp>
      <p:sp>
        <p:nvSpPr>
          <p:cNvPr id="278" name="Google Shape;278;p33"/>
          <p:cNvSpPr/>
          <p:nvPr/>
        </p:nvSpPr>
        <p:spPr>
          <a:xfrm>
            <a:off x="1084725" y="1421000"/>
            <a:ext cx="1540200" cy="1540200"/>
          </a:xfrm>
          <a:prstGeom prst="roundRect">
            <a:avLst>
              <a:gd fmla="val 16667" name="adj"/>
            </a:avLst>
          </a:prstGeom>
          <a:solidFill>
            <a:srgbClr val="B8D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3"/>
          <p:cNvSpPr/>
          <p:nvPr/>
        </p:nvSpPr>
        <p:spPr>
          <a:xfrm>
            <a:off x="3567275" y="1413100"/>
            <a:ext cx="1485900" cy="1649100"/>
          </a:xfrm>
          <a:prstGeom prst="roundRect">
            <a:avLst>
              <a:gd fmla="val 16667" name="adj"/>
            </a:avLst>
          </a:prstGeom>
          <a:solidFill>
            <a:srgbClr val="B8D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5910750" y="1499475"/>
            <a:ext cx="1842900" cy="1540200"/>
          </a:xfrm>
          <a:prstGeom prst="roundRect">
            <a:avLst>
              <a:gd fmla="val 16667" name="adj"/>
            </a:avLst>
          </a:prstGeom>
          <a:solidFill>
            <a:srgbClr val="B8D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p:nvPr/>
        </p:nvSpPr>
        <p:spPr>
          <a:xfrm>
            <a:off x="4945800" y="3303850"/>
            <a:ext cx="1701300" cy="1440900"/>
          </a:xfrm>
          <a:prstGeom prst="roundRect">
            <a:avLst>
              <a:gd fmla="val 16667" name="adj"/>
            </a:avLst>
          </a:prstGeom>
          <a:solidFill>
            <a:srgbClr val="B8D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3"/>
          <p:cNvSpPr/>
          <p:nvPr/>
        </p:nvSpPr>
        <p:spPr>
          <a:xfrm>
            <a:off x="1849275" y="3259900"/>
            <a:ext cx="1842900" cy="1440900"/>
          </a:xfrm>
          <a:prstGeom prst="roundRect">
            <a:avLst>
              <a:gd fmla="val 16667" name="adj"/>
            </a:avLst>
          </a:prstGeom>
          <a:solidFill>
            <a:srgbClr val="B8D4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33"/>
          <p:cNvPicPr preferRelativeResize="0"/>
          <p:nvPr/>
        </p:nvPicPr>
        <p:blipFill rotWithShape="1">
          <a:blip r:embed="rId3">
            <a:alphaModFix/>
          </a:blip>
          <a:srcRect b="43987" l="0" r="74153" t="0"/>
          <a:stretch/>
        </p:blipFill>
        <p:spPr>
          <a:xfrm>
            <a:off x="748075" y="1116125"/>
            <a:ext cx="1961626" cy="2095900"/>
          </a:xfrm>
          <a:prstGeom prst="rect">
            <a:avLst/>
          </a:prstGeom>
          <a:noFill/>
          <a:ln>
            <a:noFill/>
          </a:ln>
        </p:spPr>
      </p:pic>
      <p:pic>
        <p:nvPicPr>
          <p:cNvPr id="284" name="Google Shape;284;p33"/>
          <p:cNvPicPr preferRelativeResize="0"/>
          <p:nvPr/>
        </p:nvPicPr>
        <p:blipFill rotWithShape="1">
          <a:blip r:embed="rId3">
            <a:alphaModFix/>
          </a:blip>
          <a:srcRect b="48923" l="52310" r="28787" t="2607"/>
          <a:stretch/>
        </p:blipFill>
        <p:spPr>
          <a:xfrm>
            <a:off x="3550550" y="1284287"/>
            <a:ext cx="1434576" cy="1813625"/>
          </a:xfrm>
          <a:prstGeom prst="rect">
            <a:avLst/>
          </a:prstGeom>
          <a:noFill/>
          <a:ln>
            <a:noFill/>
          </a:ln>
        </p:spPr>
      </p:pic>
      <p:pic>
        <p:nvPicPr>
          <p:cNvPr id="285" name="Google Shape;285;p33"/>
          <p:cNvPicPr preferRelativeResize="0"/>
          <p:nvPr/>
        </p:nvPicPr>
        <p:blipFill rotWithShape="1">
          <a:blip r:embed="rId3">
            <a:alphaModFix/>
          </a:blip>
          <a:srcRect b="56537" l="72631" r="4951" t="7304"/>
          <a:stretch/>
        </p:blipFill>
        <p:spPr>
          <a:xfrm>
            <a:off x="4945800" y="3231300"/>
            <a:ext cx="1701300" cy="1353000"/>
          </a:xfrm>
          <a:prstGeom prst="rect">
            <a:avLst/>
          </a:prstGeom>
          <a:noFill/>
          <a:ln>
            <a:noFill/>
          </a:ln>
        </p:spPr>
      </p:pic>
      <p:pic>
        <p:nvPicPr>
          <p:cNvPr id="286" name="Google Shape;286;p33"/>
          <p:cNvPicPr preferRelativeResize="0"/>
          <p:nvPr/>
        </p:nvPicPr>
        <p:blipFill rotWithShape="1">
          <a:blip r:embed="rId3">
            <a:alphaModFix/>
          </a:blip>
          <a:srcRect b="48922" l="34217" r="56274" t="41297"/>
          <a:stretch/>
        </p:blipFill>
        <p:spPr>
          <a:xfrm>
            <a:off x="5435624" y="4468250"/>
            <a:ext cx="721650" cy="365950"/>
          </a:xfrm>
          <a:prstGeom prst="rect">
            <a:avLst/>
          </a:prstGeom>
          <a:noFill/>
          <a:ln>
            <a:noFill/>
          </a:ln>
        </p:spPr>
      </p:pic>
      <p:pic>
        <p:nvPicPr>
          <p:cNvPr id="287" name="Google Shape;287;p33"/>
          <p:cNvPicPr preferRelativeResize="0"/>
          <p:nvPr/>
        </p:nvPicPr>
        <p:blipFill rotWithShape="1">
          <a:blip r:embed="rId3">
            <a:alphaModFix/>
          </a:blip>
          <a:srcRect b="1186" l="72308" r="4479" t="62654"/>
          <a:stretch/>
        </p:blipFill>
        <p:spPr>
          <a:xfrm>
            <a:off x="1889900" y="3347800"/>
            <a:ext cx="1761651" cy="1353000"/>
          </a:xfrm>
          <a:prstGeom prst="rect">
            <a:avLst/>
          </a:prstGeom>
          <a:noFill/>
          <a:ln>
            <a:noFill/>
          </a:ln>
        </p:spPr>
      </p:pic>
      <p:pic>
        <p:nvPicPr>
          <p:cNvPr id="288" name="Google Shape;288;p33"/>
          <p:cNvPicPr preferRelativeResize="0"/>
          <p:nvPr/>
        </p:nvPicPr>
        <p:blipFill rotWithShape="1">
          <a:blip r:embed="rId3">
            <a:alphaModFix/>
          </a:blip>
          <a:srcRect b="0" l="40364" r="29896" t="57162"/>
          <a:stretch/>
        </p:blipFill>
        <p:spPr>
          <a:xfrm>
            <a:off x="5780251" y="1504400"/>
            <a:ext cx="2256925" cy="160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topology</a:t>
            </a:r>
            <a:endParaRPr/>
          </a:p>
        </p:txBody>
      </p:sp>
      <p:pic>
        <p:nvPicPr>
          <p:cNvPr id="294" name="Google Shape;294;p34"/>
          <p:cNvPicPr preferRelativeResize="0"/>
          <p:nvPr/>
        </p:nvPicPr>
        <p:blipFill>
          <a:blip r:embed="rId3">
            <a:alphaModFix/>
          </a:blip>
          <a:stretch>
            <a:fillRect/>
          </a:stretch>
        </p:blipFill>
        <p:spPr>
          <a:xfrm>
            <a:off x="1999325" y="1602625"/>
            <a:ext cx="5267325" cy="2724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u="sng">
                <a:highlight>
                  <a:srgbClr val="FF0000"/>
                </a:highlight>
              </a:rPr>
              <a:t>Slightly</a:t>
            </a:r>
            <a:r>
              <a:rPr lang="en"/>
              <a:t> More complex topology</a:t>
            </a:r>
            <a:endParaRPr/>
          </a:p>
        </p:txBody>
      </p:sp>
      <p:pic>
        <p:nvPicPr>
          <p:cNvPr id="300" name="Google Shape;300;p35"/>
          <p:cNvPicPr preferRelativeResize="0"/>
          <p:nvPr/>
        </p:nvPicPr>
        <p:blipFill>
          <a:blip r:embed="rId3">
            <a:alphaModFix/>
          </a:blip>
          <a:stretch>
            <a:fillRect/>
          </a:stretch>
        </p:blipFill>
        <p:spPr>
          <a:xfrm>
            <a:off x="1066826" y="888338"/>
            <a:ext cx="7073176" cy="4269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Kahooooot</a:t>
            </a:r>
            <a:endParaRPr/>
          </a:p>
        </p:txBody>
      </p:sp>
      <p:sp>
        <p:nvSpPr>
          <p:cNvPr id="306" name="Google Shape;306;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https://create.kahoot.it/share/ciskahoot-yee/1ff75b87-b227-4994-a31e-dc40bcd12b8c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it work part 2	</a:t>
            </a:r>
            <a:endParaRPr/>
          </a:p>
        </p:txBody>
      </p:sp>
      <p:sp>
        <p:nvSpPr>
          <p:cNvPr id="150" name="Google Shape;150;p15"/>
          <p:cNvSpPr txBox="1"/>
          <p:nvPr>
            <p:ph idx="1" type="body"/>
          </p:nvPr>
        </p:nvSpPr>
        <p:spPr>
          <a:xfrm>
            <a:off x="1249800" y="1249275"/>
            <a:ext cx="3403200" cy="32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PDUs</a:t>
            </a:r>
            <a:endParaRPr/>
          </a:p>
          <a:p>
            <a:pPr indent="0" lvl="0" marL="0" rtl="0" algn="l">
              <a:spcBef>
                <a:spcPts val="1600"/>
              </a:spcBef>
              <a:spcAft>
                <a:spcPts val="0"/>
              </a:spcAft>
              <a:buNone/>
            </a:pPr>
            <a:r>
              <a:rPr lang="en"/>
              <a:t>PDUs are pieces of data called payloads encapsulated by headers (</a:t>
            </a:r>
            <a:r>
              <a:rPr lang="en"/>
              <a:t>and footers sometimes) </a:t>
            </a:r>
            <a:endParaRPr/>
          </a:p>
          <a:p>
            <a:pPr indent="0" lvl="0" marL="0" rtl="0" algn="l">
              <a:spcBef>
                <a:spcPts val="1600"/>
              </a:spcBef>
              <a:spcAft>
                <a:spcPts val="0"/>
              </a:spcAft>
              <a:buNone/>
            </a:pPr>
            <a:r>
              <a:rPr lang="en"/>
              <a:t>Headers contain important metadata like IP addresses, MAC addresses,  ports,  etc</a:t>
            </a:r>
            <a:endParaRPr/>
          </a:p>
          <a:p>
            <a:pPr indent="-311150" lvl="0" marL="457200" rtl="0" algn="l">
              <a:spcBef>
                <a:spcPts val="1600"/>
              </a:spcBef>
              <a:spcAft>
                <a:spcPts val="0"/>
              </a:spcAft>
              <a:buSzPts val="1300"/>
              <a:buChar char="●"/>
            </a:pPr>
            <a:r>
              <a:rPr lang="en"/>
              <a:t>Layer 1: Bit </a:t>
            </a:r>
            <a:endParaRPr/>
          </a:p>
          <a:p>
            <a:pPr indent="-311150" lvl="0" marL="457200" rtl="0" algn="l">
              <a:spcBef>
                <a:spcPts val="0"/>
              </a:spcBef>
              <a:spcAft>
                <a:spcPts val="0"/>
              </a:spcAft>
              <a:buSzPts val="1300"/>
              <a:buChar char="●"/>
            </a:pPr>
            <a:r>
              <a:rPr lang="en"/>
              <a:t>Layer 2: Frame </a:t>
            </a:r>
            <a:endParaRPr/>
          </a:p>
          <a:p>
            <a:pPr indent="-311150" lvl="0" marL="457200" rtl="0" algn="l">
              <a:spcBef>
                <a:spcPts val="0"/>
              </a:spcBef>
              <a:spcAft>
                <a:spcPts val="0"/>
              </a:spcAft>
              <a:buSzPts val="1300"/>
              <a:buChar char="●"/>
            </a:pPr>
            <a:r>
              <a:rPr lang="en"/>
              <a:t>Layer 3: Packet</a:t>
            </a:r>
            <a:endParaRPr/>
          </a:p>
          <a:p>
            <a:pPr indent="-311150" lvl="0" marL="457200" rtl="0" algn="l">
              <a:spcBef>
                <a:spcPts val="0"/>
              </a:spcBef>
              <a:spcAft>
                <a:spcPts val="0"/>
              </a:spcAft>
              <a:buSzPts val="1300"/>
              <a:buChar char="●"/>
            </a:pPr>
            <a:r>
              <a:rPr lang="en"/>
              <a:t>Layer 4: Segment</a:t>
            </a:r>
            <a:endParaRPr/>
          </a:p>
        </p:txBody>
      </p:sp>
      <p:pic>
        <p:nvPicPr>
          <p:cNvPr id="151" name="Google Shape;151;p15"/>
          <p:cNvPicPr preferRelativeResize="0"/>
          <p:nvPr/>
        </p:nvPicPr>
        <p:blipFill>
          <a:blip r:embed="rId3">
            <a:alphaModFix/>
          </a:blip>
          <a:stretch>
            <a:fillRect/>
          </a:stretch>
        </p:blipFill>
        <p:spPr>
          <a:xfrm>
            <a:off x="4767475" y="1589225"/>
            <a:ext cx="4186199" cy="23994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 part 3</a:t>
            </a:r>
            <a:endParaRPr/>
          </a:p>
        </p:txBody>
      </p:sp>
      <p:sp>
        <p:nvSpPr>
          <p:cNvPr id="157" name="Google Shape;157;p16"/>
          <p:cNvSpPr txBox="1"/>
          <p:nvPr>
            <p:ph idx="2" type="body"/>
          </p:nvPr>
        </p:nvSpPr>
        <p:spPr>
          <a:xfrm>
            <a:off x="4933225"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Protocols</a:t>
            </a:r>
            <a:endParaRPr/>
          </a:p>
          <a:p>
            <a:pPr indent="0" lvl="0" marL="0" rtl="0" algn="l">
              <a:spcBef>
                <a:spcPts val="1600"/>
              </a:spcBef>
              <a:spcAft>
                <a:spcPts val="0"/>
              </a:spcAft>
              <a:buNone/>
            </a:pPr>
            <a:r>
              <a:rPr lang="en"/>
              <a:t>Protocols are rules that govern the data sent and received</a:t>
            </a:r>
            <a:endParaRPr/>
          </a:p>
          <a:p>
            <a:pPr indent="-311150" lvl="0" marL="457200" rtl="0" algn="l">
              <a:spcBef>
                <a:spcPts val="1600"/>
              </a:spcBef>
              <a:spcAft>
                <a:spcPts val="0"/>
              </a:spcAft>
              <a:buSzPts val="1300"/>
              <a:buChar char="●"/>
            </a:pPr>
            <a:r>
              <a:rPr lang="en"/>
              <a:t>Layer 1: IEEE 802.11, bluetooth</a:t>
            </a:r>
            <a:endParaRPr/>
          </a:p>
          <a:p>
            <a:pPr indent="-311150" lvl="0" marL="457200" rtl="0" algn="l">
              <a:spcBef>
                <a:spcPts val="0"/>
              </a:spcBef>
              <a:spcAft>
                <a:spcPts val="0"/>
              </a:spcAft>
              <a:buSzPts val="1300"/>
              <a:buChar char="●"/>
            </a:pPr>
            <a:r>
              <a:rPr lang="en"/>
              <a:t>Layer 2: ARP, PPP</a:t>
            </a:r>
            <a:endParaRPr/>
          </a:p>
          <a:p>
            <a:pPr indent="-311150" lvl="0" marL="457200" rtl="0" algn="l">
              <a:spcBef>
                <a:spcPts val="0"/>
              </a:spcBef>
              <a:spcAft>
                <a:spcPts val="0"/>
              </a:spcAft>
              <a:buSzPts val="1300"/>
              <a:buChar char="●"/>
            </a:pPr>
            <a:r>
              <a:rPr lang="en"/>
              <a:t>Layer 3: IP</a:t>
            </a:r>
            <a:endParaRPr/>
          </a:p>
          <a:p>
            <a:pPr indent="-311150" lvl="0" marL="457200" rtl="0" algn="l">
              <a:spcBef>
                <a:spcPts val="0"/>
              </a:spcBef>
              <a:spcAft>
                <a:spcPts val="0"/>
              </a:spcAft>
              <a:buSzPts val="1300"/>
              <a:buChar char="●"/>
            </a:pPr>
            <a:r>
              <a:rPr lang="en"/>
              <a:t>Layer 4: TCP, UDP</a:t>
            </a:r>
            <a:endParaRPr/>
          </a:p>
          <a:p>
            <a:pPr indent="-311150" lvl="0" marL="457200" rtl="0" algn="l">
              <a:spcBef>
                <a:spcPts val="0"/>
              </a:spcBef>
              <a:spcAft>
                <a:spcPts val="0"/>
              </a:spcAft>
              <a:buSzPts val="1300"/>
              <a:buChar char="●"/>
            </a:pPr>
            <a:r>
              <a:rPr lang="en"/>
              <a:t>Layer 5: NetBIOS</a:t>
            </a:r>
            <a:endParaRPr/>
          </a:p>
          <a:p>
            <a:pPr indent="-311150" lvl="0" marL="457200" rtl="0" algn="l">
              <a:spcBef>
                <a:spcPts val="0"/>
              </a:spcBef>
              <a:spcAft>
                <a:spcPts val="0"/>
              </a:spcAft>
              <a:buSzPts val="1300"/>
              <a:buChar char="●"/>
            </a:pPr>
            <a:r>
              <a:rPr lang="en"/>
              <a:t>Layer 6:  SSL/TLS</a:t>
            </a:r>
            <a:endParaRPr/>
          </a:p>
          <a:p>
            <a:pPr indent="-311150" lvl="0" marL="457200" rtl="0" algn="l">
              <a:spcBef>
                <a:spcPts val="0"/>
              </a:spcBef>
              <a:spcAft>
                <a:spcPts val="0"/>
              </a:spcAft>
              <a:buSzPts val="1300"/>
              <a:buChar char="●"/>
            </a:pPr>
            <a:r>
              <a:rPr lang="en"/>
              <a:t>Layer 7: FTP, HTTP</a:t>
            </a:r>
            <a:endParaRPr/>
          </a:p>
        </p:txBody>
      </p:sp>
      <p:pic>
        <p:nvPicPr>
          <p:cNvPr id="158" name="Google Shape;158;p16"/>
          <p:cNvPicPr preferRelativeResize="0"/>
          <p:nvPr/>
        </p:nvPicPr>
        <p:blipFill>
          <a:blip r:embed="rId3">
            <a:alphaModFix/>
          </a:blip>
          <a:stretch>
            <a:fillRect/>
          </a:stretch>
        </p:blipFill>
        <p:spPr>
          <a:xfrm>
            <a:off x="363750" y="1873275"/>
            <a:ext cx="4336950" cy="229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Fragmentation</a:t>
            </a:r>
            <a:endParaRPr/>
          </a:p>
        </p:txBody>
      </p:sp>
      <p:pic>
        <p:nvPicPr>
          <p:cNvPr id="164" name="Google Shape;164;p17"/>
          <p:cNvPicPr preferRelativeResize="0"/>
          <p:nvPr/>
        </p:nvPicPr>
        <p:blipFill>
          <a:blip r:embed="rId3">
            <a:alphaModFix/>
          </a:blip>
          <a:stretch>
            <a:fillRect/>
          </a:stretch>
        </p:blipFill>
        <p:spPr>
          <a:xfrm>
            <a:off x="1686613" y="1001725"/>
            <a:ext cx="5770776"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Devices</a:t>
            </a:r>
            <a:endParaRPr/>
          </a:p>
        </p:txBody>
      </p:sp>
      <p:sp>
        <p:nvSpPr>
          <p:cNvPr id="170" name="Google Shape;170;p18"/>
          <p:cNvSpPr txBox="1"/>
          <p:nvPr>
            <p:ph idx="1" type="body"/>
          </p:nvPr>
        </p:nvSpPr>
        <p:spPr>
          <a:xfrm>
            <a:off x="1297500" y="1553400"/>
            <a:ext cx="7038900" cy="292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Can be communicated with through their virtual ports</a:t>
            </a:r>
            <a:endParaRPr/>
          </a:p>
          <a:p>
            <a:pPr indent="-311150" lvl="0" marL="457200" rtl="0" algn="l">
              <a:spcBef>
                <a:spcPts val="0"/>
              </a:spcBef>
              <a:spcAft>
                <a:spcPts val="0"/>
              </a:spcAft>
              <a:buSzPts val="1300"/>
              <a:buChar char="●"/>
            </a:pPr>
            <a:r>
              <a:rPr lang="en"/>
              <a:t>Ports are the doors to communicating with all devices</a:t>
            </a:r>
            <a:endParaRPr/>
          </a:p>
          <a:p>
            <a:pPr indent="-311150" lvl="0" marL="457200" rtl="0" algn="l">
              <a:spcBef>
                <a:spcPts val="0"/>
              </a:spcBef>
              <a:spcAft>
                <a:spcPts val="0"/>
              </a:spcAft>
              <a:buSzPts val="1300"/>
              <a:buChar char="●"/>
            </a:pPr>
            <a:r>
              <a:rPr lang="en"/>
              <a:t>Lowest layer (layer 1)</a:t>
            </a:r>
            <a:endParaRPr/>
          </a:p>
          <a:p>
            <a:pPr indent="-311150" lvl="0" marL="457200" rtl="0" algn="l">
              <a:spcBef>
                <a:spcPts val="0"/>
              </a:spcBef>
              <a:spcAft>
                <a:spcPts val="0"/>
              </a:spcAft>
              <a:buSzPts val="1300"/>
              <a:buChar char="●"/>
            </a:pPr>
            <a:r>
              <a:rPr lang="en"/>
              <a:t>The end node </a:t>
            </a:r>
            <a:endParaRPr/>
          </a:p>
        </p:txBody>
      </p:sp>
      <p:pic>
        <p:nvPicPr>
          <p:cNvPr id="171" name="Google Shape;171;p18"/>
          <p:cNvPicPr preferRelativeResize="0"/>
          <p:nvPr/>
        </p:nvPicPr>
        <p:blipFill rotWithShape="1">
          <a:blip r:embed="rId3">
            <a:alphaModFix/>
          </a:blip>
          <a:srcRect b="67150" l="0" r="0" t="0"/>
          <a:stretch/>
        </p:blipFill>
        <p:spPr>
          <a:xfrm>
            <a:off x="3424750" y="2501975"/>
            <a:ext cx="5007774" cy="1396325"/>
          </a:xfrm>
          <a:prstGeom prst="rect">
            <a:avLst/>
          </a:prstGeom>
          <a:noFill/>
          <a:ln>
            <a:noFill/>
          </a:ln>
        </p:spPr>
      </p:pic>
      <p:pic>
        <p:nvPicPr>
          <p:cNvPr id="172" name="Google Shape;172;p18"/>
          <p:cNvPicPr preferRelativeResize="0"/>
          <p:nvPr/>
        </p:nvPicPr>
        <p:blipFill>
          <a:blip r:embed="rId4">
            <a:alphaModFix/>
          </a:blip>
          <a:stretch>
            <a:fillRect/>
          </a:stretch>
        </p:blipFill>
        <p:spPr>
          <a:xfrm>
            <a:off x="3464009" y="393750"/>
            <a:ext cx="1322465" cy="91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Switches</a:t>
            </a:r>
            <a:endParaRPr/>
          </a:p>
        </p:txBody>
      </p:sp>
      <p:sp>
        <p:nvSpPr>
          <p:cNvPr id="178" name="Google Shape;178;p19"/>
          <p:cNvSpPr txBox="1"/>
          <p:nvPr>
            <p:ph idx="1" type="body"/>
          </p:nvPr>
        </p:nvSpPr>
        <p:spPr>
          <a:xfrm>
            <a:off x="1297500" y="1567550"/>
            <a:ext cx="36834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step below routers</a:t>
            </a:r>
            <a:r>
              <a:rPr lang="en" sz="1800"/>
              <a:t> and above end devices (layer 2)</a:t>
            </a:r>
            <a:endParaRPr sz="1800"/>
          </a:p>
          <a:p>
            <a:pPr indent="-342900" lvl="0" marL="457200" rtl="0" algn="l">
              <a:spcBef>
                <a:spcPts val="0"/>
              </a:spcBef>
              <a:spcAft>
                <a:spcPts val="0"/>
              </a:spcAft>
              <a:buSzPts val="1800"/>
              <a:buChar char="●"/>
            </a:pPr>
            <a:r>
              <a:rPr lang="en" sz="1800"/>
              <a:t>Connects at a LAN level and forwards information to specific devices</a:t>
            </a:r>
            <a:endParaRPr sz="1800"/>
          </a:p>
          <a:p>
            <a:pPr indent="-342900" lvl="0" marL="457200" rtl="0" algn="l">
              <a:spcBef>
                <a:spcPts val="0"/>
              </a:spcBef>
              <a:spcAft>
                <a:spcPts val="0"/>
              </a:spcAft>
              <a:buSzPts val="1800"/>
              <a:buChar char="●"/>
            </a:pPr>
            <a:r>
              <a:rPr lang="en" sz="1800"/>
              <a:t>Uses MAC addresses and switching protocols to figure out where to send PDUs</a:t>
            </a:r>
            <a:endParaRPr sz="1800"/>
          </a:p>
        </p:txBody>
      </p:sp>
      <p:pic>
        <p:nvPicPr>
          <p:cNvPr id="179" name="Google Shape;179;p19"/>
          <p:cNvPicPr preferRelativeResize="0"/>
          <p:nvPr/>
        </p:nvPicPr>
        <p:blipFill rotWithShape="1">
          <a:blip r:embed="rId3">
            <a:alphaModFix/>
          </a:blip>
          <a:srcRect b="0" l="12333" r="11626" t="0"/>
          <a:stretch/>
        </p:blipFill>
        <p:spPr>
          <a:xfrm>
            <a:off x="5292075" y="1740450"/>
            <a:ext cx="3461751" cy="2427925"/>
          </a:xfrm>
          <a:prstGeom prst="rect">
            <a:avLst/>
          </a:prstGeom>
          <a:noFill/>
          <a:ln>
            <a:noFill/>
          </a:ln>
        </p:spPr>
      </p:pic>
      <p:pic>
        <p:nvPicPr>
          <p:cNvPr id="180" name="Google Shape;180;p19"/>
          <p:cNvPicPr preferRelativeResize="0"/>
          <p:nvPr/>
        </p:nvPicPr>
        <p:blipFill>
          <a:blip r:embed="rId4">
            <a:alphaModFix/>
          </a:blip>
          <a:stretch>
            <a:fillRect/>
          </a:stretch>
        </p:blipFill>
        <p:spPr>
          <a:xfrm>
            <a:off x="3051169" y="301813"/>
            <a:ext cx="1402425" cy="109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 Addresses</a:t>
            </a:r>
            <a:endParaRPr/>
          </a:p>
        </p:txBody>
      </p:sp>
      <p:sp>
        <p:nvSpPr>
          <p:cNvPr id="186" name="Google Shape;186;p20"/>
          <p:cNvSpPr txBox="1"/>
          <p:nvPr>
            <p:ph idx="1" type="body"/>
          </p:nvPr>
        </p:nvSpPr>
        <p:spPr>
          <a:xfrm>
            <a:off x="1297500" y="1567550"/>
            <a:ext cx="32745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Also known as physical addresses</a:t>
            </a:r>
            <a:endParaRPr/>
          </a:p>
          <a:p>
            <a:pPr indent="-311150" lvl="0" marL="457200" rtl="0" algn="l">
              <a:spcBef>
                <a:spcPts val="0"/>
              </a:spcBef>
              <a:spcAft>
                <a:spcPts val="0"/>
              </a:spcAft>
              <a:buSzPts val="1300"/>
              <a:buChar char="●"/>
            </a:pPr>
            <a:r>
              <a:rPr lang="en"/>
              <a:t>Used by switches on  the data link layer (layer 2)</a:t>
            </a:r>
            <a:endParaRPr/>
          </a:p>
          <a:p>
            <a:pPr indent="-311150" lvl="0" marL="457200" rtl="0" algn="l">
              <a:spcBef>
                <a:spcPts val="0"/>
              </a:spcBef>
              <a:spcAft>
                <a:spcPts val="0"/>
              </a:spcAft>
              <a:buSzPts val="1300"/>
              <a:buChar char="●"/>
            </a:pPr>
            <a:r>
              <a:rPr lang="en"/>
              <a:t>First 3 hex pairs are the OUI</a:t>
            </a:r>
            <a:endParaRPr/>
          </a:p>
          <a:p>
            <a:pPr indent="-311150" lvl="0" marL="457200" rtl="0" algn="l">
              <a:spcBef>
                <a:spcPts val="0"/>
              </a:spcBef>
              <a:spcAft>
                <a:spcPts val="0"/>
              </a:spcAft>
              <a:buSzPts val="1300"/>
              <a:buChar char="●"/>
            </a:pPr>
            <a:r>
              <a:rPr lang="en"/>
              <a:t>Switches have MAC address tables, routers generally don’t</a:t>
            </a:r>
            <a:endParaRPr/>
          </a:p>
          <a:p>
            <a:pPr indent="0" lvl="0" marL="0" rtl="0" algn="l">
              <a:spcBef>
                <a:spcPts val="1600"/>
              </a:spcBef>
              <a:spcAft>
                <a:spcPts val="1600"/>
              </a:spcAft>
              <a:buNone/>
            </a:pPr>
            <a:r>
              <a:t/>
            </a:r>
            <a:endParaRPr/>
          </a:p>
        </p:txBody>
      </p:sp>
      <p:pic>
        <p:nvPicPr>
          <p:cNvPr id="187" name="Google Shape;187;p20"/>
          <p:cNvPicPr preferRelativeResize="0"/>
          <p:nvPr/>
        </p:nvPicPr>
        <p:blipFill>
          <a:blip r:embed="rId3">
            <a:alphaModFix/>
          </a:blip>
          <a:stretch>
            <a:fillRect/>
          </a:stretch>
        </p:blipFill>
        <p:spPr>
          <a:xfrm>
            <a:off x="4672338" y="2089700"/>
            <a:ext cx="4143375" cy="186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Routers</a:t>
            </a:r>
            <a:endParaRPr/>
          </a:p>
        </p:txBody>
      </p:sp>
      <p:sp>
        <p:nvSpPr>
          <p:cNvPr id="193" name="Google Shape;193;p21"/>
          <p:cNvSpPr txBox="1"/>
          <p:nvPr>
            <p:ph idx="1" type="body"/>
          </p:nvPr>
        </p:nvSpPr>
        <p:spPr>
          <a:xfrm>
            <a:off x="1297500" y="1567550"/>
            <a:ext cx="36408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Layer 3</a:t>
            </a:r>
            <a:endParaRPr sz="1400"/>
          </a:p>
          <a:p>
            <a:pPr indent="-317500" lvl="0" marL="457200" rtl="0" algn="l">
              <a:spcBef>
                <a:spcPts val="0"/>
              </a:spcBef>
              <a:spcAft>
                <a:spcPts val="0"/>
              </a:spcAft>
              <a:buSzPts val="1400"/>
              <a:buChar char="●"/>
            </a:pPr>
            <a:r>
              <a:rPr lang="en" sz="1400"/>
              <a:t>Connects everything at the highest level across long and/or short distance</a:t>
            </a:r>
            <a:endParaRPr sz="1400"/>
          </a:p>
          <a:p>
            <a:pPr indent="-317500" lvl="0" marL="457200" rtl="0" algn="l">
              <a:spcBef>
                <a:spcPts val="0"/>
              </a:spcBef>
              <a:spcAft>
                <a:spcPts val="0"/>
              </a:spcAft>
              <a:buSzPts val="1400"/>
              <a:buChar char="●"/>
            </a:pPr>
            <a:r>
              <a:rPr lang="en" sz="1400"/>
              <a:t>Relies on IP addresses and routing protocols to figure out where to send PDUs</a:t>
            </a:r>
            <a:endParaRPr sz="1400"/>
          </a:p>
          <a:p>
            <a:pPr indent="-317500" lvl="0" marL="457200" rtl="0" algn="l">
              <a:spcBef>
                <a:spcPts val="0"/>
              </a:spcBef>
              <a:spcAft>
                <a:spcPts val="0"/>
              </a:spcAft>
              <a:buSzPts val="1400"/>
              <a:buChar char="●"/>
            </a:pPr>
            <a:r>
              <a:rPr lang="en" sz="1400"/>
              <a:t>Most configuration of actual network interconnectedness occurs here (backbone of internet)</a:t>
            </a:r>
            <a:endParaRPr sz="1400"/>
          </a:p>
        </p:txBody>
      </p:sp>
      <p:pic>
        <p:nvPicPr>
          <p:cNvPr id="194" name="Google Shape;194;p21"/>
          <p:cNvPicPr preferRelativeResize="0"/>
          <p:nvPr/>
        </p:nvPicPr>
        <p:blipFill>
          <a:blip r:embed="rId3">
            <a:alphaModFix/>
          </a:blip>
          <a:stretch>
            <a:fillRect/>
          </a:stretch>
        </p:blipFill>
        <p:spPr>
          <a:xfrm>
            <a:off x="5353738" y="1646288"/>
            <a:ext cx="3190875" cy="2657475"/>
          </a:xfrm>
          <a:prstGeom prst="rect">
            <a:avLst/>
          </a:prstGeom>
          <a:noFill/>
          <a:ln>
            <a:noFill/>
          </a:ln>
        </p:spPr>
      </p:pic>
      <p:pic>
        <p:nvPicPr>
          <p:cNvPr id="195" name="Google Shape;195;p21"/>
          <p:cNvPicPr preferRelativeResize="0"/>
          <p:nvPr/>
        </p:nvPicPr>
        <p:blipFill>
          <a:blip r:embed="rId4">
            <a:alphaModFix/>
          </a:blip>
          <a:stretch>
            <a:fillRect/>
          </a:stretch>
        </p:blipFill>
        <p:spPr>
          <a:xfrm>
            <a:off x="2882850" y="335100"/>
            <a:ext cx="1389650" cy="97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