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aleway ExtraBold"/>
      <p:bold r:id="rId35"/>
      <p:boldItalic r:id="rId36"/>
    </p:embeddedFont>
    <p:embeddedFont>
      <p:font typeface="Work Sans Light"/>
      <p:regular r:id="rId37"/>
      <p:bold r:id="rId38"/>
      <p:italic r:id="rId39"/>
      <p:boldItalic r:id="rId40"/>
    </p:embeddedFont>
    <p:embeddedFont>
      <p:font typeface="Work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WorkSans-bold.fntdata"/><Relationship Id="rId41" Type="http://schemas.openxmlformats.org/officeDocument/2006/relationships/font" Target="fonts/WorkSans-regular.fntdata"/><Relationship Id="rId22" Type="http://schemas.openxmlformats.org/officeDocument/2006/relationships/slide" Target="slides/slide18.xml"/><Relationship Id="rId44" Type="http://schemas.openxmlformats.org/officeDocument/2006/relationships/font" Target="fonts/Work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Work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35" Type="http://schemas.openxmlformats.org/officeDocument/2006/relationships/font" Target="fonts/RalewayExtraBold-bold.fntdata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37" Type="http://schemas.openxmlformats.org/officeDocument/2006/relationships/font" Target="fonts/WorkSansLight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ExtraBold-boldItalic.fntdata"/><Relationship Id="rId17" Type="http://schemas.openxmlformats.org/officeDocument/2006/relationships/slide" Target="slides/slide13.xml"/><Relationship Id="rId39" Type="http://schemas.openxmlformats.org/officeDocument/2006/relationships/font" Target="fonts/WorkSansLight-italic.fntdata"/><Relationship Id="rId16" Type="http://schemas.openxmlformats.org/officeDocument/2006/relationships/slide" Target="slides/slide12.xml"/><Relationship Id="rId38" Type="http://schemas.openxmlformats.org/officeDocument/2006/relationships/font" Target="fonts/WorkSans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eate.kahoot.it/details/81b9bcf0-4c9e-42a8-89b5-c042a38bc5e5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c3212e62d288d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c3212e62d288d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Several; can be managed using ufw enable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32243676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3224367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32243676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3224367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32243676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3224367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32243676_1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3224367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32243676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3224367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32243676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3224367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32243676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3224367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option have 0/1, some have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by the sysctld program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32243676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3224367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532243676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53224367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32243676_1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3224367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32243676_1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32243676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532243676_1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53224367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32243676_1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3224367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the kahoot?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https://create.kahoot.it/details/81b9bcf0-4c9e-42a8-89b5-c042a38bc5e5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42c1967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42c19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Technique engineered to prevent DDoS attacks; allows server to avoid dropping conxns when queue filled up by acting as if queue is enlarged (reconstructs request);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attacker masks as device on network to steal private data; 1 for enabling restricted mode (0 for no validation of source addr, 2 for loose mode; based on RFC 3074)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Goes along w/ SYN cookies; </a:t>
            </a:r>
            <a:r>
              <a:rPr lang="en"/>
              <a:t>DoS attacks can be triggered using SYN floods (excessive amounts of SYN requests), leading to too many retries; should not be more than 255, default is 5 (&lt;= 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IP forwarding - action which allows packets from one network travel to other networks; 0 for securing priv info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42c19670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42c196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TCP failures that are caused by duplicate segments in requests;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Specify better routing paths, incertain cases can be used to redirect to malicious networks;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Address Space Layout Randomization, prevents shellcode from being successful by offsetting location of modules (buffer-overflow attacks); </a:t>
            </a:r>
            <a:r>
              <a:rPr lang="en"/>
              <a:t>2 for Full Randomization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pinged (ICMP echo), computer will respond, revealing location in network;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Mechanism that allows specification of route w/o referring route tables (should ultimately set rules for source routing), option can lead to network traffic redirecting for malicious purposes;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At rare instances, using IPv6 may lead to network problems since some computers still have not implemented it; 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DNS servers can infiltrate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8.8.8.8 and 8.8.4.4 are Google, 127.0.0.1 is loopback (ur own computer)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5b29e13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5b29e1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153773af_1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153773a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 - alternative name; alternate way to connect to hosts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Guac is a remote client that can use ssh, rdp, vnc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e0718c489518bd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e0718c489518b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Hosts refers to /etc/hosts, bind refers to your name server (DNS)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line - what if /etc/resolv.conf has bad DNS servers?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- off may cause performance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cribbles 1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cribbles 2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cribbles 3">
  <p:cSld name="BLANK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flipH="1" rot="-5400000">
            <a:off x="161815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Configurations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/etc/hosts.deny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216025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Blacklisting IP addresses that are not allowed to connect to the host</a:t>
            </a:r>
            <a:endParaRPr b="1" sz="1100"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Firewall protection has been enabled</a:t>
            </a:r>
            <a:endParaRPr sz="1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■"/>
            </a:pP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The configs for these are in personalized file (/etc/ufw/sysctl.conf)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216025" y="8507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review some concepts</a:t>
            </a:r>
            <a:endParaRPr sz="3600"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18397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sysctl.conf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General kernel + networking settings</a:t>
            </a:r>
            <a:endParaRPr sz="1100"/>
          </a:p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354202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resolv.conf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Determines what DNS servers can connect to host. Other files are in /etc/resolvconf/resolv.conf.d</a:t>
            </a:r>
            <a:endParaRPr sz="1100"/>
          </a:p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590007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hosts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Which hosts do not need to be searched for by DNS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118397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host.conf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Configuration for resolving hostnames</a:t>
            </a:r>
            <a:endParaRPr sz="1100"/>
          </a:p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354202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hosts.deny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Work Sans"/>
                <a:ea typeface="Work Sans"/>
                <a:cs typeface="Work Sans"/>
                <a:sym typeface="Work Sans"/>
              </a:rPr>
              <a:t>Blacklist of hosts that computer will not resolve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cmds</a:t>
            </a:r>
            <a:endParaRPr/>
          </a:p>
        </p:txBody>
      </p:sp>
      <p:sp>
        <p:nvSpPr>
          <p:cNvPr id="200" name="Google Shape;200;p26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yeeeee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ifconfig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interface config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interface means your network interface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shows information such as your ip addr</a:t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ifconfig cont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6350"/>
            <a:ext cx="67627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6762750" y="1673663"/>
            <a:ext cx="2328600" cy="30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ens33 and lo = interfaces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HWaddr = MAC addr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inet addr = your dynamic IPv4 addr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○"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127.0.0.1 is reserved for lo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Bcast = broadcast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Mask = subnet mask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inet6 addr = your dynamic IPv6 addr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Everything else is statistics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some reminders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When doing networking labs, check that you and your partner are on the SAME SUBNET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We are all using private IPs behind PAT!!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Check inet addr and mask in ifconfig</a:t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ping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Sends echo request to an IP addr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if you receive packets back from the IP, then you have network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Can check network connectivity during rounds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Ex: ping 8.8.8.8 (see if you can reach google)</a:t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traceroute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Similar to ping, except it shows each hop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Will show whether you have network connectivity + path to get to the IP specified</a:t>
            </a:r>
            <a:endParaRPr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netstat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Network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Tons of options, but netstat -tulpen is a pretty nice set to use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-l is for listening</a:t>
            </a:r>
            <a:endParaRPr/>
          </a:p>
        </p:txBody>
      </p: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858750" y="828351"/>
            <a:ext cx="4478727" cy="348674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5718350" y="253625"/>
            <a:ext cx="3239700" cy="476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/etc/sysctl.conf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General networking security settings for the kernel in here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</a:pPr>
            <a:r>
              <a:rPr lang="en" sz="1800"/>
              <a:t>General syntax is [option] = 0 or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klaver.it is the move</a:t>
            </a:r>
            <a:endParaRPr sz="1800"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42736" l="0" r="-2207" t="0"/>
          <a:stretch/>
        </p:blipFill>
        <p:spPr>
          <a:xfrm>
            <a:off x="946075" y="940773"/>
            <a:ext cx="4391401" cy="274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216050" y="31325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netstat ex: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457600" y="2635600"/>
            <a:ext cx="8352000" cy="11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This is the result of running netstat -tulpen after setting up nc -l 1234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Proto = protocol (tcp or udp)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Local address = [IP]:[port number]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Foreign address 0.0.0.0 means all IPs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PID/program name</a:t>
            </a:r>
            <a:endParaRPr/>
          </a:p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6349"/>
            <a:ext cx="9143999" cy="169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nslookup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Allows you to parse DNS records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Ex: nslookup jimmyli.u returns 185.199.111.153</a:t>
            </a:r>
            <a:endParaRPr/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curl/wget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Retrieve a file from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Ex: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curl -O https://wordpress.org/latest.tar.gz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-O means redirect stdout to a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wget wordpress.org/latest.tar.gz</a:t>
            </a:r>
            <a:endParaRPr/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 (Netcat)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Swiss army knife of networking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Simplest connection (can do using 2 terminals on 1 VM)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Terminal 1: nc -l 1234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Terminal 2: nc localhost 1234</a:t>
            </a:r>
            <a:endParaRPr/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Anything entered in on T1 will be outputted to T2, vice versa</a:t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 con’t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Uses: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Data transfer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Talking to servers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Port scanning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Try using man nc to see some cool nc examples</a:t>
            </a:r>
            <a:endParaRPr/>
          </a:p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1253000" y="101550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 network troubleshooting tips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1216025" y="1863125"/>
            <a:ext cx="71553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Check connectivity first using ping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If ping fails, then you need to take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sudo service network-manager restart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Check your resolv.conf to see that you have a valid DNS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8.8.8.8 always works :D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Can try renewing IP address using dhclient cmd</a:t>
            </a:r>
            <a:endParaRPr/>
          </a:p>
        </p:txBody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/>
              <a:t>tdlp.org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linfo.org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manpages.ubuntu.com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Joseph’s Divine Wisdom</a:t>
            </a:r>
            <a:endParaRPr/>
          </a:p>
        </p:txBody>
      </p:sp>
      <p:sp>
        <p:nvSpPr>
          <p:cNvPr id="293" name="Google Shape;293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805600" y="594900"/>
            <a:ext cx="7411500" cy="3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Char char="✘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any options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IPv4 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TCP SYN cookies (DoS attaccs)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■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net.ipv4.tcp_syncookies = 1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Preventing IP spoofing attaccs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■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net.ipv4.conf.all.rp_filter = 1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IPv4 TCP SYN,ACK retries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■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net.ipv4.tcp_synack_retries = 2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IPv4 forwarding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■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net.ipv4.ip_forward = 0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net.ipv4.tcp_max_syn_backlog = 4096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025725" y="153175"/>
            <a:ext cx="6866100" cy="3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IPv4 TIME-WAIT assassination protection enabled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■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net.ipv4.tcp_rfc1337 = 1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IPV4 sending ICMP redirects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</a:pPr>
            <a:r>
              <a:rPr lang="en" sz="1200">
                <a:solidFill>
                  <a:srgbClr val="222222"/>
                </a:solidFill>
                <a:latin typeface="Work Sans"/>
                <a:ea typeface="Work Sans"/>
                <a:cs typeface="Work Sans"/>
                <a:sym typeface="Work Sans"/>
              </a:rPr>
              <a:t>net.ipv4.conf.all.accept_redirects = 0</a:t>
            </a:r>
            <a:endParaRPr sz="1200">
              <a:solidFill>
                <a:srgbClr val="22222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</a:pPr>
            <a:r>
              <a:rPr lang="en" sz="1200">
                <a:solidFill>
                  <a:srgbClr val="222222"/>
                </a:solidFill>
                <a:latin typeface="Work Sans"/>
                <a:ea typeface="Work Sans"/>
                <a:cs typeface="Work Sans"/>
                <a:sym typeface="Work Sans"/>
              </a:rPr>
              <a:t>net.ipv4.conf.default.accept_redirects = 0</a:t>
            </a:r>
            <a:endParaRPr sz="1200">
              <a:solidFill>
                <a:srgbClr val="22222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</a:pPr>
            <a:r>
              <a:rPr lang="en" sz="1200">
                <a:solidFill>
                  <a:srgbClr val="222222"/>
                </a:solidFill>
                <a:latin typeface="Work Sans"/>
                <a:ea typeface="Work Sans"/>
                <a:cs typeface="Work Sans"/>
                <a:sym typeface="Work Sans"/>
              </a:rPr>
              <a:t>net.ipv4.conf.all.secure_redirects = 0</a:t>
            </a:r>
            <a:endParaRPr sz="1200">
              <a:solidFill>
                <a:srgbClr val="22222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</a:pPr>
            <a:r>
              <a:rPr lang="en" sz="1200">
                <a:solidFill>
                  <a:srgbClr val="222222"/>
                </a:solidFill>
                <a:latin typeface="Work Sans"/>
                <a:ea typeface="Work Sans"/>
                <a:cs typeface="Work Sans"/>
                <a:sym typeface="Work Sans"/>
              </a:rPr>
              <a:t>net.ipv4.conf.default.secure_redirects = 0</a:t>
            </a:r>
            <a:endParaRPr sz="1200">
              <a:solidFill>
                <a:srgbClr val="22222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</a:pPr>
            <a:r>
              <a:rPr lang="en" sz="1200">
                <a:solidFill>
                  <a:srgbClr val="222222"/>
                </a:solidFill>
                <a:latin typeface="Work Sans"/>
                <a:ea typeface="Work Sans"/>
                <a:cs typeface="Work Sans"/>
                <a:sym typeface="Work Sans"/>
              </a:rPr>
              <a:t>net.ipv6.conf.all.accept_redirects = 0</a:t>
            </a:r>
            <a:endParaRPr sz="1200">
              <a:solidFill>
                <a:srgbClr val="22222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2" marL="13716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</a:pPr>
            <a:r>
              <a:rPr lang="en" sz="1200">
                <a:solidFill>
                  <a:srgbClr val="222222"/>
                </a:solidFill>
                <a:latin typeface="Work Sans"/>
                <a:ea typeface="Work Sans"/>
                <a:cs typeface="Work Sans"/>
                <a:sym typeface="Work Sans"/>
              </a:rPr>
              <a:t>net.ipv6.conf.default.accept_redirects = 0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Most secure ASLR enabled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■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kernel.randomize_va_space = 2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Ignore broadcast ICMP echo requests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■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net.ipv4.icmp_echo_ignore_all = 1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IPv4 accept source routing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■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net.ipv4.conf.all.accept_source_route = 0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✗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IPv6 disabled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■"/>
            </a:pPr>
            <a:r>
              <a:rPr lang="en" sz="1800">
                <a:solidFill>
                  <a:srgbClr val="222222"/>
                </a:solidFill>
                <a:latin typeface="Work Sans"/>
                <a:ea typeface="Work Sans"/>
                <a:cs typeface="Work Sans"/>
                <a:sym typeface="Work Sans"/>
              </a:rPr>
              <a:t>net.ipv6.conf.all.autoconf=0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429925" y="46845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/etc/resolv.conf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216050" y="1199575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Allows certain DNS servers to connect to host</a:t>
            </a:r>
            <a:r>
              <a:rPr lang="en"/>
              <a:t>; can be used to fix DNS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Syntax</a:t>
            </a:r>
            <a:r>
              <a:rPr lang="en"/>
              <a:t>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nameserver [IP address]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Tip: Can use addresses to check your Internet conxns using ping cmd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Make sure you’re not connected to malo DNS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Google DNS servers 8.8.8.8, 8.8.4.4, 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Ssave ur sysctl.conf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Sysctl -ep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The folder itself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 other configuration files for resolving</a:t>
            </a:r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/etc/resolvconf/resolv.conf.d</a:t>
            </a:r>
            <a:endParaRPr sz="3000"/>
          </a:p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./base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File containing basic resolver information.  The lines in this file are included in the resolver configuration file even when no interfaces are configured.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/etc/hosts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✘"/>
            </a:pPr>
            <a:r>
              <a:rPr lang="en" sz="1800">
                <a:solidFill>
                  <a:srgbClr val="000000"/>
                </a:solidFill>
              </a:rPr>
              <a:t>Contains</a:t>
            </a:r>
            <a:r>
              <a:rPr lang="en" sz="1800">
                <a:solidFill>
                  <a:srgbClr val="000000"/>
                </a:solidFill>
              </a:rPr>
              <a:t> hosts that can be contacted without a name service (ex. DNS); creates aliases for IP addresses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✘"/>
            </a:pPr>
            <a:r>
              <a:rPr lang="en" sz="1800">
                <a:solidFill>
                  <a:srgbClr val="000000"/>
                </a:solidFill>
              </a:rPr>
              <a:t>Always has the loopback address 127.0.0.1 (aka localhost)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✗"/>
            </a:pPr>
            <a:r>
              <a:rPr lang="en" sz="1800">
                <a:solidFill>
                  <a:srgbClr val="000000"/>
                </a:solidFill>
              </a:rPr>
              <a:t>Needed to test server functionality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✗"/>
            </a:pPr>
            <a:r>
              <a:rPr lang="en" sz="1800">
                <a:solidFill>
                  <a:srgbClr val="000000"/>
                </a:solidFill>
              </a:rPr>
              <a:t>Ex: using loopback to test if Apache Guacamole is connecting to remote client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858750" y="828351"/>
            <a:ext cx="4478727" cy="348674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2"/>
          <p:cNvSpPr txBox="1"/>
          <p:nvPr>
            <p:ph idx="4294967295" type="body"/>
          </p:nvPr>
        </p:nvSpPr>
        <p:spPr>
          <a:xfrm>
            <a:off x="5836525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/etc/host.conf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Determines how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hostnames are resolved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Order in which IP addresses are looked up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Multiple addresses can be read in hosts file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IP Spoofing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25" y="973485"/>
            <a:ext cx="4225975" cy="26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