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Raleway"/>
      <p:regular r:id="rId59"/>
      <p:bold r:id="rId60"/>
      <p:italic r:id="rId61"/>
      <p:boldItalic r:id="rId62"/>
    </p:embeddedFont>
    <p:embeddedFont>
      <p:font typeface="La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boldItalic.fntdata"/><Relationship Id="rId61" Type="http://schemas.openxmlformats.org/officeDocument/2006/relationships/font" Target="fonts/Raleway-italic.fntdata"/><Relationship Id="rId20" Type="http://schemas.openxmlformats.org/officeDocument/2006/relationships/slide" Target="slides/slide15.xml"/><Relationship Id="rId64" Type="http://schemas.openxmlformats.org/officeDocument/2006/relationships/font" Target="fonts/Lato-bold.fntdata"/><Relationship Id="rId63" Type="http://schemas.openxmlformats.org/officeDocument/2006/relationships/font" Target="fonts/Lato-regular.fntdata"/><Relationship Id="rId22" Type="http://schemas.openxmlformats.org/officeDocument/2006/relationships/slide" Target="slides/slide17.xml"/><Relationship Id="rId66" Type="http://schemas.openxmlformats.org/officeDocument/2006/relationships/font" Target="fonts/Lato-boldItalic.fntdata"/><Relationship Id="rId21" Type="http://schemas.openxmlformats.org/officeDocument/2006/relationships/slide" Target="slides/slide16.xml"/><Relationship Id="rId65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7dfc029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7dfc029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38f329c7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38f329c7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25f71e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025f71e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6ec47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6ec47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6ec475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6ec475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6ec475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6ec475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0313271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0313271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38f329c7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38f329c7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8f329c7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38f329c7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38f329c7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38f329c7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to identify and edit the lines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c2276ae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c2276ae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8f329c7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8f329c7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8f329c7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8f329c7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identify the lines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a048169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a048169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identify the lines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8f329c7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38f329c7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38f329c7f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38f329c7f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identify the lines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c2276ae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2c2276ae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2c2276ae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2c2276ae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37dfc02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37dfc02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37dfc029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37dfc029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2c2276ae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2c2276ae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c2276ae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c2276ae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2c2276ae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2c2276ae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03132710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03132710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2c2276a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2c2276a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0389ed5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0389ed5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2c2276ae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2c2276ae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2c2276ae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2c2276ae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2c2276ae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2c2276ae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38f329c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38f329c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38f329c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38f329c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38f329c7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38f329c7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c2276ae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c2276ae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3a04816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3a04816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38f329c7f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38f329c7f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38f329c7f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38f329c7f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38f329c7f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38f329c7f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38f329c7f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38f329c7f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38f329c7f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38f329c7f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38f329c7f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38f329c7f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38f329c7f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38f329c7f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38f329c7f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38f329c7f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38f329c7f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38f329c7f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2c2276ae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2c2276ae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38f329c7f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38f329c7f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8f329c7f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8f329c7f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38f329c7f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38f329c7f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38f329c7f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38f329c7f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3aef5b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03aef5b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3aef5b2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3aef5b2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03aef5b2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03aef5b2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7dfc029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7dfc029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Users, Group, Guest policies, and Package Management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review, so make sure you know everything in here.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deluser.conf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Just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adduser, deluser</a:t>
            </a:r>
            <a:r>
              <a:rPr lang="en"/>
              <a:t> also has a config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Located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/etc/deluser.conf</a:t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4572150" y="2078875"/>
            <a:ext cx="4943400" cy="24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are some important configs and their default values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REMOVE_HOME=0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0 - do not remove home by default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1 - do delete home by default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REMOVE_ALL_FILES=0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0 - do not remove files by default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1 - do delete files by default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passwords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change passwords, we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passwd </a:t>
            </a:r>
            <a:r>
              <a:rPr lang="en"/>
              <a:t>command as a system admin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4447825" y="1853850"/>
            <a:ext cx="45846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passwd -l [user]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Locks user account, no one can log in to that account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Lock everyone who isn’t on the readme because those people should not be allowed to log 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passwd -u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[user]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Unlock user account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passwd -S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[user]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Show user status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asswd -Sa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[user]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Show all user status’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 File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is the purpose of this file?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does this relate to the passwd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useful information can we obtain from the shadow file?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shadow file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747850"/>
            <a:ext cx="7688700" cy="15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13-char encrypted password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Last password change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Minimum days for a password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Maximum days for a password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When the account user is warned about password 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field, how many days after password expiration that account is disabled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Future field, date when account will expire, counted from Jun 1, </a:t>
            </a:r>
            <a:r>
              <a:rPr lang="en"/>
              <a:t>1970</a:t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586550" cy="8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the shadow file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686375" y="2152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$1$</a:t>
            </a:r>
            <a:r>
              <a:rPr lang="en" sz="1800"/>
              <a:t>TDQFedzX$.kv51AjM.FInu0lrH1dY30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beginning of the encrypted password indicates the hash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$1$ is MD5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$2a$ is Blowfish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$2y$ is Blowfish </a:t>
            </a:r>
            <a:endParaRPr sz="1400"/>
          </a:p>
        </p:txBody>
      </p:sp>
      <p:sp>
        <p:nvSpPr>
          <p:cNvPr id="176" name="Google Shape;176;p26"/>
          <p:cNvSpPr txBox="1"/>
          <p:nvPr/>
        </p:nvSpPr>
        <p:spPr>
          <a:xfrm>
            <a:off x="3384125" y="2719950"/>
            <a:ext cx="30885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-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$5$ is SHA-256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-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$6$ is SHA-512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shadow file parameters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880050" y="2043175"/>
            <a:ext cx="396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chage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used to modify these parameters on a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per user basis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Used like this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chage [options] username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4386975" y="2190825"/>
            <a:ext cx="42822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chage -m 6 [user]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Changes min days of user to 6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hage -M 15 [user]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Changes max days of user to 15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hage -W 7 [user]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Warn days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chage -I 5 [user]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Inactive days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shadow files parameters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Global settings can be set globally by editing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/etc/login.defs</a:t>
            </a:r>
            <a:r>
              <a:rPr lang="en"/>
              <a:t> 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39879" l="0" r="0" t="16936"/>
          <a:stretch/>
        </p:blipFill>
        <p:spPr>
          <a:xfrm>
            <a:off x="1125750" y="2475249"/>
            <a:ext cx="6896100" cy="10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Pluggable Authentication Module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Controls password authentication for most applications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/etc/pam.d/ </a:t>
            </a:r>
            <a:r>
              <a:rPr lang="en"/>
              <a:t>contains all the configuration for all pam</a:t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4572000" y="2078875"/>
            <a:ext cx="44394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sudo apt install libpam-cracklib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Installs a PAM module that helps us ensure new passwords are secure, we’ll go over how to use this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Common-auth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/etc/pam.d/common-auth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file sets the </a:t>
            </a:r>
            <a:r>
              <a:rPr lang="en"/>
              <a:t>authentication</a:t>
            </a:r>
            <a:r>
              <a:rPr lang="en"/>
              <a:t> settings common to all applications, hence the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71050"/>
            <a:ext cx="4267050" cy="296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Common-auth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5" y="1953425"/>
            <a:ext cx="91440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auth optional pam_tally.so deny=5 unlock_time=900 onerr=fail audit even_deny_root_account silent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3410000" y="1238400"/>
            <a:ext cx="4379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is a sample configuration for the common-auth, it is long so we will go over the important configurations: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1082375" y="2344325"/>
            <a:ext cx="24519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deny=5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Deny user if attempts exceed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3534275" y="2344325"/>
            <a:ext cx="24519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unlock_time=900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Locks user out for 900 seconds attempts exceed the amount defined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5747925" y="2363650"/>
            <a:ext cx="25890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audit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Logs account into syslog if attempts exceed the amount defined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1253225" y="3826950"/>
            <a:ext cx="70140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even_deny_root_account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Locks the root account, can’t login with root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Note: never have the line “nullok” or even “nullok_secure”. Think about what null means and what ok means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two types of users are there in Ubuntu and Debian systems?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918875" y="2420475"/>
            <a:ext cx="7059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What are the differences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-"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What possible vulnerabilities does that cause?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Common-password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729450" y="2078875"/>
            <a:ext cx="368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/etc/common-password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file controls how passwords are created, set, stored, and recalled </a:t>
            </a:r>
            <a:r>
              <a:rPr lang="en"/>
              <a:t>throughout</a:t>
            </a:r>
            <a:r>
              <a:rPr lang="en"/>
              <a:t> the system.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50" y="399175"/>
            <a:ext cx="5125900" cy="47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Common-password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50525" y="1943475"/>
            <a:ext cx="91896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password requisite pam_cracklib.so retry=3 minlen=8 difok=3 reject_username minclass=3 maxrepeat=2 dcredit=-1 ucredit=-1 lcredit=-1 ocredit=-1 gecoscheck enforce_for_root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4185500" y="1067125"/>
            <a:ext cx="4744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two important lines we must edit, here are their configurations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159675" y="2743525"/>
            <a:ext cx="2896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etry=3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llow three attempts at a good password before the passwd program shuts down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2588775" y="2743500"/>
            <a:ext cx="21897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minlen=8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Minimum password length of 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5132025" y="2794013"/>
            <a:ext cx="31476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difok=3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Sets the amount of characters that must be different from the last password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59675" y="3918325"/>
            <a:ext cx="24291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Reject_username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Reject username as password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2634450" y="3918300"/>
            <a:ext cx="26346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minclass=3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Minimum types of characters that must be used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5132025" y="3918325"/>
            <a:ext cx="26346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maxrepeat=2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Maximum number of repeating characters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Common-password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50525" y="1943475"/>
            <a:ext cx="91896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password requisite pam_cracklib.so retry=3 minlen=8 difok=3 reject_username minclass=3 maxrepeat=2 dcredit=-1 ucredit=-1 lcredit=-1 ocredit=-1 gecoscheck enforce_for_root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4185500" y="1067125"/>
            <a:ext cx="4744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two important lines we must edit, here are their configurations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159675" y="2743525"/>
            <a:ext cx="2896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gecoscheck: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Some fields are optional, like full name, number, address, etc. in adduser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Don’t allow these to show up in the password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309925" y="2743500"/>
            <a:ext cx="26346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enforce_for_root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Root must obey password policies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Common-password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729450" y="2078875"/>
            <a:ext cx="38427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l</a:t>
            </a:r>
            <a:r>
              <a:rPr lang="en" sz="1800">
                <a:solidFill>
                  <a:srgbClr val="000000"/>
                </a:solidFill>
              </a:rPr>
              <a:t>credit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l</a:t>
            </a:r>
            <a:r>
              <a:rPr lang="en" sz="1800">
                <a:solidFill>
                  <a:srgbClr val="000000"/>
                </a:solidFill>
              </a:rPr>
              <a:t>owercase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ucredit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u</a:t>
            </a:r>
            <a:r>
              <a:rPr lang="en" sz="1800">
                <a:solidFill>
                  <a:srgbClr val="000000"/>
                </a:solidFill>
              </a:rPr>
              <a:t>ppercase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dcredit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d</a:t>
            </a:r>
            <a:r>
              <a:rPr lang="en" sz="1800">
                <a:solidFill>
                  <a:srgbClr val="000000"/>
                </a:solidFill>
              </a:rPr>
              <a:t>igits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ocredit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Alphanumeric characters, !?&gt;&lt; etc.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4504850" y="2104875"/>
            <a:ext cx="43452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assigns value to types of characters, negative value means that they are required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Common-password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0" y="2008725"/>
            <a:ext cx="90210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password sufficient pam_unix.so use_authtok obscure rounds=80000 sha512 shadow remember=7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185500" y="1117650"/>
            <a:ext cx="47445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There are two important lines we must edit, here are their configurations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159675" y="2743525"/>
            <a:ext cx="2896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obscure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Extra password checks, you can google them if you want.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2588775" y="2743500"/>
            <a:ext cx="26346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sha12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Encrypt passwords with SHA12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rounds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 of rounds of encryption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132025" y="2794013"/>
            <a:ext cx="31476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emember=7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Remember the last 7 passwords to prevent alternating passwords too often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group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729450" y="2078875"/>
            <a:ext cx="3898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Similar to the passwd file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Both in etc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does control? What important groups are there?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100" y="1318650"/>
            <a:ext cx="2828450" cy="36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file in depth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729450" y="2078875"/>
            <a:ext cx="188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Group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Password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Users in group</a:t>
            </a:r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950" y="1793350"/>
            <a:ext cx="5834350" cy="30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configure groups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729450" y="204192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Groups have passwords and administrators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/etc/group </a:t>
            </a:r>
            <a:r>
              <a:rPr lang="en"/>
              <a:t>does not actually show these, to see group admins and </a:t>
            </a:r>
            <a:r>
              <a:rPr b="1" lang="en"/>
              <a:t>encrypted</a:t>
            </a:r>
            <a:r>
              <a:rPr lang="en"/>
              <a:t> group passwords you must look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/etc/gshadow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850" y="663225"/>
            <a:ext cx="32099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5399750" y="1995700"/>
            <a:ext cx="35181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name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password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!! no pass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 admin(s)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Regular users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4" name="Google Shape;2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838" y="3188775"/>
            <a:ext cx="3170675" cy="19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783600" y="3250725"/>
            <a:ext cx="37341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embers [group]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Returns all members of a group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might have to install members, but it’s a nice cmd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configure groups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729450" y="2078875"/>
            <a:ext cx="3899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edit group properties, we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gpasswd</a:t>
            </a:r>
            <a:r>
              <a:rPr lang="en"/>
              <a:t> command to edit admins, group passwords, and regular users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4248450" y="2078875"/>
            <a:ext cx="4895400" cy="24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gpasswd [group]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Prompts for new password when called by group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administrator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gpasswd -a [user]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Add a regular user to group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gpasswd -A [users,users2]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administrator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list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gpasswd -d [user]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Remove a user from group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4663225" y="2187300"/>
            <a:ext cx="1416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Sudoers file</a:t>
            </a:r>
            <a:endParaRPr/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is the importance of this file?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do we safely edit this file?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other directories does this file include per se?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4593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notation: UID and other user 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73425" y="2370225"/>
            <a:ext cx="334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is the purpose passwd file?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does each line mean?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Any important vulnerabilities in this file?</a:t>
            </a:r>
            <a:endParaRPr sz="18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850" y="2004000"/>
            <a:ext cx="4918800" cy="28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look for in the sudoers file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Always edit with the visudo command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Visudo checks the file with basic sanity checks, makes sure the file saves correctly otherwise you cannot use administrative </a:t>
            </a:r>
            <a:r>
              <a:rPr lang="en" sz="1800"/>
              <a:t>privileges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Any user with [username] ALL=(ALL:ALL) ALL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Instances of NOPASSWD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Instances of Defaults !</a:t>
            </a:r>
            <a:r>
              <a:rPr lang="en" sz="1800"/>
              <a:t>authenticate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/etc/sudoers.d/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Any file can have these lines INCLUDING THE README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 ls -al to look for files with blank names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LightDM?</a:t>
            </a:r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LightDM is our Display Manager for Ubuntu v16.04 and below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newer versions of Ubuntu we use GDM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LightDM launches our X servers, greeter (Login screens), and user sessions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Default greeter is Unity Greeter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We are concerned with the greeter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LightDM</a:t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-"/>
            </a:pPr>
            <a:r>
              <a:rPr lang="en" sz="1800"/>
              <a:t>LightDM configurations are stored in three places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/usr/share/lightdm/lightdm.conf.d/*.conf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/etc/lightdm/lightdm.conf.d/*.conf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/etc/lightdm/lightdm.conf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First location is restricted and only for the system, we don’t edit that one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Second location is editable and we may choose to edit this file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Third location is editable and preferable to edit.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LightDM</a:t>
            </a:r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LightDM combines the configurations at the 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pick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/etc/lightdm/lightdm.conf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4814325" y="2139700"/>
            <a:ext cx="41766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Here are some important configs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llow-guest=false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greeter-hide-users=true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Hides the users list, the list of users shown at login. Explicitly declare manual login below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greeter-show-manual-login=true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Shows the manual login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management</a:t>
            </a:r>
            <a:endParaRPr/>
          </a:p>
        </p:txBody>
      </p:sp>
      <p:sp>
        <p:nvSpPr>
          <p:cNvPr id="330" name="Google Shape;330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is our main package managers? What commands can we use to install/remove packages?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are they different? What makes us choose one over the other?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is a repo?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Where are repos stored?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do we edit repos?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Basics</a:t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Apt is short for </a:t>
            </a:r>
            <a:r>
              <a:rPr lang="en" sz="1800"/>
              <a:t>Aptitude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apt </a:t>
            </a:r>
            <a:r>
              <a:rPr lang="en" sz="1800"/>
              <a:t>vs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apt-get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Apt command is supposed to be “More pleasant for end user”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Recommended to use apt over apt-get.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 not confuse apt for dpkg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Apt handles packages from internet repos, while dpkg simply installs .deb files.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Apt downloads the deb file in a package, and installs it with dpkg.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options</a:t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apt install [packagename]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Install package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pt update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Updates package index, defined by your repos in sources.list and sources.list.d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pt upgrade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Install updates to packages from the APT package index. (we’ll cover what this is soon.)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pt remove [packagename]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Remove packages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Repositories</a:t>
            </a:r>
            <a:endParaRPr/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Ubuntu stores its repos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/etc/sources.list </a:t>
            </a:r>
            <a:r>
              <a:rPr lang="en"/>
              <a:t>and corresponding files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/etc/sources.list.d/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Repos control your APT package index</a:t>
            </a:r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 rotWithShape="1">
          <a:blip r:embed="rId3">
            <a:alphaModFix/>
          </a:blip>
          <a:srcRect b="0" l="-989" r="0" t="0"/>
          <a:stretch/>
        </p:blipFill>
        <p:spPr>
          <a:xfrm>
            <a:off x="4433700" y="1329175"/>
            <a:ext cx="4710300" cy="248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sources.list file</a:t>
            </a:r>
            <a:endParaRPr/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729450" y="2889375"/>
            <a:ext cx="7688700" cy="14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Type of repo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</a:t>
            </a:r>
            <a:r>
              <a:rPr lang="en"/>
              <a:t>eb is user packages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</a:t>
            </a:r>
            <a:r>
              <a:rPr lang="en"/>
              <a:t>eb-src is source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Location of repo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Ubuntu version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Ubuntu 16.04 is xenial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Section name, or component</a:t>
            </a:r>
            <a:endParaRPr/>
          </a:p>
        </p:txBody>
      </p:sp>
      <p:pic>
        <p:nvPicPr>
          <p:cNvPr id="356" name="Google Shape;35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47"/>
            <a:ext cx="6680825" cy="10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and removing repos</a:t>
            </a:r>
            <a:endParaRPr/>
          </a:p>
        </p:txBody>
      </p:sp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add-apt-repository [repo]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full line in quotes will append to the sources.list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dd-apt-repository ppa:[developer]/[ppaname]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adds a Personal Package Archives to your package index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This is unsupported software, be wary of what you add.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Passwd file in depth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802300"/>
            <a:ext cx="76887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Password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What does x mean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Comment field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Full name etc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Home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Shell directory, does not have to be shell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375" y="1788450"/>
            <a:ext cx="5863040" cy="1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649750" y="2802300"/>
            <a:ext cx="4577700" cy="2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Make sure that the shell  is 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/bin/bash for users ONLY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settings</a:t>
            </a:r>
            <a:endParaRPr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/etc/apt/apt.conf.d/20auto-upgrades: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APT::Periodic::Update-Package-Lists "1";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APT::Periodic::Download-Upgradeable-Packages "1";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APT::Periodic::AutocleanInterval "7";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APT::Periodic::Unattended-Upgrade "1";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the same thing as doing apt thru GUI settings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-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dpkg-reconfigure -plow unattended-upgrades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Services, Processes, and Logging</a:t>
            </a:r>
            <a:endParaRPr/>
          </a:p>
        </p:txBody>
      </p:sp>
      <p:sp>
        <p:nvSpPr>
          <p:cNvPr id="374" name="Google Shape;374;p5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there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start, stop, and restart services</a:t>
            </a:r>
            <a:endParaRPr/>
          </a:p>
        </p:txBody>
      </p:sp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multiple commands that can control services, the two main commands 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systemctl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are gonna go over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/>
          </a:p>
        </p:txBody>
      </p:sp>
      <p:sp>
        <p:nvSpPr>
          <p:cNvPr id="381" name="Google Shape;381;p5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ervice [service] start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Starts a service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service [service] stop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Stops a service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service [service] restart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Restarts a service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Service --status-all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Lists the status of all services</a:t>
            </a:r>
            <a:endParaRPr sz="1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the service command</a:t>
            </a:r>
            <a:endParaRPr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service command works by calling a script in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/etc/init.d/ </a:t>
            </a:r>
            <a:r>
              <a:rPr lang="en"/>
              <a:t>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directory holds many scripts that control services like apache and sshd</a:t>
            </a:r>
            <a:endParaRPr/>
          </a:p>
        </p:txBody>
      </p:sp>
      <p:sp>
        <p:nvSpPr>
          <p:cNvPr id="388" name="Google Shape;388;p5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service apache2 stop </a:t>
            </a:r>
            <a:r>
              <a:rPr lang="en"/>
              <a:t>equals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/etc/init.d/apache2 stop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service status’</a:t>
            </a:r>
            <a:endParaRPr/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output from the command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service --status-all </a:t>
            </a:r>
            <a:r>
              <a:rPr lang="en"/>
              <a:t>can be confusing to read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[+]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Means the service is running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[-]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Means the service is not running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[?]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Means the service is not responding to the query, the service isn’t sending anything back when asked if running.</a:t>
            </a:r>
            <a:endParaRPr sz="1300"/>
          </a:p>
        </p:txBody>
      </p:sp>
      <p:pic>
        <p:nvPicPr>
          <p:cNvPr id="395" name="Google Shape;395;p56"/>
          <p:cNvPicPr preferRelativeResize="0"/>
          <p:nvPr/>
        </p:nvPicPr>
        <p:blipFill rotWithShape="1">
          <a:blip r:embed="rId3">
            <a:alphaModFix/>
          </a:blip>
          <a:srcRect b="36748" l="6306" r="26745" t="7077"/>
          <a:stretch/>
        </p:blipFill>
        <p:spPr>
          <a:xfrm>
            <a:off x="4714350" y="1967000"/>
            <a:ext cx="4429650" cy="27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view running processes</a:t>
            </a:r>
            <a:endParaRPr/>
          </a:p>
        </p:txBody>
      </p:sp>
      <p:sp>
        <p:nvSpPr>
          <p:cNvPr id="401" name="Google Shape;401;p5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a couple ways to view running processes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one is useful for different purposes</a:t>
            </a:r>
            <a:endParaRPr/>
          </a:p>
        </p:txBody>
      </p:sp>
      <p:sp>
        <p:nvSpPr>
          <p:cNvPr id="402" name="Google Shape;402;p5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 aux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Outputs a snapshot of running processes, good to pipe into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Outputs live running processes, updating in real time. Good for managing cpu usage and memory </a:t>
            </a:r>
            <a:r>
              <a:rPr lang="en"/>
              <a:t>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Better version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"/>
              <a:t>, not usually installed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 [process]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Returns process ID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kill processes</a:t>
            </a:r>
            <a:endParaRPr/>
          </a:p>
        </p:txBody>
      </p:sp>
      <p:sp>
        <p:nvSpPr>
          <p:cNvPr id="408" name="Google Shape;408;p5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Just like viewing processes, killing processes is done in a variety of ways</a:t>
            </a:r>
            <a:endParaRPr/>
          </a:p>
        </p:txBody>
      </p:sp>
      <p:sp>
        <p:nvSpPr>
          <p:cNvPr id="409" name="Google Shape;409;p5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kill [PID]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Kills process using process id, Useful when you want to kill a single very specific process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killall [process]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Kills all processes that match name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 Ubuntu </a:t>
            </a:r>
            <a:endParaRPr/>
          </a:p>
        </p:txBody>
      </p:sp>
      <p:sp>
        <p:nvSpPr>
          <p:cNvPr id="415" name="Google Shape;415;p5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System logging is an important part of auditing a Ubuntu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System logs are stored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/var/log/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These files have many lines, it is generally recommended to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/>
              <a:t> to cut down on the sheer volume</a:t>
            </a:r>
            <a:endParaRPr/>
          </a:p>
        </p:txBody>
      </p:sp>
      <p:sp>
        <p:nvSpPr>
          <p:cNvPr id="416" name="Google Shape;416;p59"/>
          <p:cNvSpPr txBox="1"/>
          <p:nvPr>
            <p:ph idx="2" type="body"/>
          </p:nvPr>
        </p:nvSpPr>
        <p:spPr>
          <a:xfrm>
            <a:off x="4643600" y="1460750"/>
            <a:ext cx="37743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Important System Logs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/var/log/auth.log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Logs all authentication related information, anything with PAM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/var/log/daemon.log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Logs all things to do with daemons, background processes, useful for troubleshooting certain daemons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/var/log/syslog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Contains a great deal of information from various parts of the system, refer to this when you can’t find what you want in other logs.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Logs</a:t>
            </a:r>
            <a:endParaRPr/>
          </a:p>
        </p:txBody>
      </p:sp>
      <p:sp>
        <p:nvSpPr>
          <p:cNvPr id="422" name="Google Shape;422;p6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Many applications log in the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/var/log/</a:t>
            </a:r>
            <a:r>
              <a:rPr lang="en"/>
              <a:t> directory as well</a:t>
            </a:r>
            <a:endParaRPr/>
          </a:p>
        </p:txBody>
      </p:sp>
      <p:sp>
        <p:nvSpPr>
          <p:cNvPr id="423" name="Google Shape;423;p60"/>
          <p:cNvSpPr txBox="1"/>
          <p:nvPr>
            <p:ph idx="2" type="body"/>
          </p:nvPr>
        </p:nvSpPr>
        <p:spPr>
          <a:xfrm>
            <a:off x="4643600" y="1522475"/>
            <a:ext cx="3774300" cy="28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Application Logs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/var/log/apache2/access.log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Logs all pages and files served by the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/var/log/apache2/error.log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Logs all errors reported by the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/var/log/samba/log.[IP_ADDRESS]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Logs various samba requests from that IP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Un-readable logs</a:t>
            </a:r>
            <a:endParaRPr/>
          </a:p>
        </p:txBody>
      </p:sp>
      <p:sp>
        <p:nvSpPr>
          <p:cNvPr id="429" name="Google Shape;429;p6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logs are not cat-able, and have special commands.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faillog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Shows login failures 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lastlog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Shows listing of logins, use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UID Rules (should be review)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Any user with UID of 0 is root, make sure no other users besides user root should have UID of 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Hidden users have an UID of &lt; 1000</a:t>
            </a:r>
            <a:endParaRPr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 configuration</a:t>
            </a:r>
            <a:endParaRPr/>
          </a:p>
        </p:txBody>
      </p:sp>
      <p:sp>
        <p:nvSpPr>
          <p:cNvPr id="436" name="Google Shape;436;p6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UFW in Ubuntu</a:t>
            </a:r>
            <a:endParaRPr/>
          </a:p>
        </p:txBody>
      </p:sp>
      <p:sp>
        <p:nvSpPr>
          <p:cNvPr id="442" name="Google Shape;442;p6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UFW stands for Uncomplicated Firewall, and is the main firewall tool in Ubuntu.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UFW has a GUI but that’s disgusting. WE USE THE COMMAND LINE.</a:t>
            </a:r>
            <a:endParaRPr/>
          </a:p>
        </p:txBody>
      </p:sp>
      <p:sp>
        <p:nvSpPr>
          <p:cNvPr id="443" name="Google Shape;443;p63"/>
          <p:cNvSpPr txBox="1"/>
          <p:nvPr>
            <p:ph idx="2" type="body"/>
          </p:nvPr>
        </p:nvSpPr>
        <p:spPr>
          <a:xfrm>
            <a:off x="4227975" y="499550"/>
            <a:ext cx="40809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fw enable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Enables firewall and enables firewall on boot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fw disable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Disable firewall and disable firewall on boot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fw default allow|deny|reject [incoming|outgoing|routed]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Sets the default for all incoming, outgoing, or routed packets (depending on option) to allow, deny, or reject (depending on the option)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fw reject [args]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Reject any packet following these </a:t>
            </a:r>
            <a:r>
              <a:rPr lang="en"/>
              <a:t>arguments (We will go over args in next slide)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fw allow [args]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</a:t>
            </a:r>
            <a:r>
              <a:rPr lang="en"/>
              <a:t> any packet following these arguments (We will go over args in next slide)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fw deny [args]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Deny</a:t>
            </a:r>
            <a:r>
              <a:rPr lang="en" sz="1100"/>
              <a:t> any packet following these arguments (We will go over args in next slide)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fw logging [on|off]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Enables logging, logs can be found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/var/log/ufw.log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 UFW Arguments</a:t>
            </a:r>
            <a:endParaRPr/>
          </a:p>
        </p:txBody>
      </p:sp>
      <p:sp>
        <p:nvSpPr>
          <p:cNvPr id="449" name="Google Shape;449;p6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deny,rejecting or allowing packets, there are various different valid arguments.</a:t>
            </a:r>
            <a:endParaRPr/>
          </a:p>
        </p:txBody>
      </p:sp>
      <p:sp>
        <p:nvSpPr>
          <p:cNvPr id="450" name="Google Shape;450;p64"/>
          <p:cNvSpPr txBox="1"/>
          <p:nvPr>
            <p:ph idx="2" type="body"/>
          </p:nvPr>
        </p:nvSpPr>
        <p:spPr>
          <a:xfrm>
            <a:off x="4643600" y="1059550"/>
            <a:ext cx="37743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arguments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24/tcp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a port number and a </a:t>
            </a:r>
            <a:r>
              <a:rPr lang="en"/>
              <a:t>protocol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service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apache2/udp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service name and a protocol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Deny, reject, and allow</a:t>
            </a:r>
            <a:endParaRPr/>
          </a:p>
        </p:txBody>
      </p:sp>
      <p:sp>
        <p:nvSpPr>
          <p:cNvPr id="456" name="Google Shape;456;p65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Deny means do not allow that package to travel in the specified direction (incoming,outcoming). Default direction is incoming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Reject means do not allow that package to travel in specified direction and inform the sender that the packet was rejected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means do allow that packet to travel.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users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01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adduser </a:t>
            </a:r>
            <a:r>
              <a:rPr lang="en"/>
              <a:t>command to add users through the terminal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another method that is a bit dirtier is adding the line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/etc/passwd </a:t>
            </a:r>
            <a:r>
              <a:rPr lang="en"/>
              <a:t>file but that does not add a home directory or password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adduser.conf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Everything in Linux is configurable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Everything can be made more secure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configuration file is found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/etc/adduser.conf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4605800" y="2016375"/>
            <a:ext cx="777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117625" y="1719225"/>
            <a:ext cx="4980900" cy="3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Important configs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DHOME=[dir]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Sets the directory for all user home directories created by the command, default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DSHELL=[shell]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Sets the shell for user, default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/bin/bash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if set to anything else you will have problems.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FIRST_SYSTEM_UID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&amp;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LAST_SYSTEM_UID= 100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&amp;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999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respectively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Only values these should ever be set to.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FIRST_UID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&amp;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LAST_UID= 1000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&amp;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299999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respectively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Only values these should ever be set to.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config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/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adduser.conf </a:t>
            </a:r>
            <a:r>
              <a:rPr lang="en"/>
              <a:t>there is a config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SKEL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is by default set to the directory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/etc/skel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is the skeleton directory for all </a:t>
            </a:r>
            <a:r>
              <a:rPr b="1" lang="en"/>
              <a:t>NEW</a:t>
            </a:r>
            <a:r>
              <a:rPr lang="en"/>
              <a:t> home directories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Contains default files like .bashrc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.bashrc: runs upon new terminal. Can set aliases here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4632425" y="2078875"/>
            <a:ext cx="4367400" cy="27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-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 understand what I mean, create a file using touch in the skeleton directory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-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Now create a new user and look into their home directory.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users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r>
              <a:rPr lang="en"/>
              <a:t>We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eluser </a:t>
            </a:r>
            <a:r>
              <a:rPr lang="en"/>
              <a:t>command to remove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can also delete the line from the passwd file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572150" y="2078875"/>
            <a:ext cx="4321500" cy="28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deluser -group [group]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Equal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delgroup [group]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Removes a group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deluser --remove-home [user]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Removes home directory as well as deleting user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eluser --remove-all-files [user]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Removes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ALL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files owned by user on the system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