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Nixie One"/>
      <p:regular r:id="rId56"/>
    </p:embeddedFont>
    <p:embeddedFont>
      <p:font typeface="Helvetica Neue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59ACF1-8DE6-4FDA-A833-AA67D14B0DFF}">
  <a:tblStyle styleId="{D759ACF1-8DE6-4FDA-A833-AA67D14B0D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HelveticaNeue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56" Type="http://schemas.openxmlformats.org/officeDocument/2006/relationships/font" Target="fonts/NixieOne-regular.fntdata"/><Relationship Id="rId15" Type="http://schemas.openxmlformats.org/officeDocument/2006/relationships/slide" Target="slides/slide10.xml"/><Relationship Id="rId59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58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28047586e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2804758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279ed172a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279ed172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28047586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2804758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279ed172a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279ed172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279ed172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279ed17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62c50a0b68_0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62c50a0b6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628047586e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628047586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6279ed1a4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6279ed1a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628047586e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628047586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279ed172a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279ed172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628047586e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628047586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6279ed1a49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6279ed1a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628047586e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628047586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62c50a0b68_0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62c50a0b6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628047586e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628047586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!! ex: sudo !! will do prev cmd but w sudo perms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{} ex: echo {0..10} will print out 0 to 10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62c50a0b68_0_1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62c50a0b6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6279ed1a49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6279ed1a4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 is an external command and runs in a child process. It thus displays only those </a:t>
            </a:r>
            <a:r>
              <a:rPr lang="en"/>
              <a:t>variables</a:t>
            </a:r>
            <a:r>
              <a:rPr lang="en"/>
              <a:t> that are inherited from its parent, the shell.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variables control the behavior of the system. The determine the environment in which we work.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2c50a0b68_0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2c50a0b6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2c50a0b68_5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2c50a0b68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62c50a0b68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62c50a0b6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62c50a0b68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62c50a0b6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62c50a0b68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62c50a0b6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62c50a0b68_0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62c50a0b6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62c50a0b68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62c50a0b6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2c50a0b68_0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2c50a0b6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62c50a0b68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62c50a0b6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2c50a0b68_0_1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62c50a0b6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62c50a0b68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62c50a0b6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62c50a0b68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62c50a0b6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2c50a0b68_0_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2c50a0b6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62c50a0b68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62c50a0b6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62c50a0b68_0_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62c50a0b6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62c50a0b68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62c50a0b6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2c50a0b68_0_1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2c50a0b6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62c50a0b68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62c50a0b6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279ed1a49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279ed1a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2c50a0b68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62c50a0b6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279ed172a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6279ed17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basics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Directories</a:t>
            </a:r>
            <a:endParaRPr/>
          </a:p>
        </p:txBody>
      </p:sp>
      <p:sp>
        <p:nvSpPr>
          <p:cNvPr id="417" name="Google Shape;417;p20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mkdir [DIRECTORY]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rmdir [DIRECTORY]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Only works if dir is empty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Editing</a:t>
            </a:r>
            <a:endParaRPr/>
          </a:p>
        </p:txBody>
      </p:sp>
      <p:sp>
        <p:nvSpPr>
          <p:cNvPr id="424" name="Google Shape;424;p2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g</a:t>
            </a:r>
            <a:r>
              <a:rPr lang="en"/>
              <a:t>edit [FILE]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Common graphical editor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n</a:t>
            </a:r>
            <a:r>
              <a:rPr lang="en"/>
              <a:t>ano [FILE]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Terminal editor</a:t>
            </a:r>
            <a:endParaRPr/>
          </a:p>
        </p:txBody>
      </p:sp>
      <p:sp>
        <p:nvSpPr>
          <p:cNvPr id="425" name="Google Shape;425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6" name="Google Shape;426;p21"/>
          <p:cNvGrpSpPr/>
          <p:nvPr/>
        </p:nvGrpSpPr>
        <p:grpSpPr>
          <a:xfrm>
            <a:off x="4862876" y="1566324"/>
            <a:ext cx="675447" cy="688811"/>
            <a:chOff x="584925" y="922575"/>
            <a:chExt cx="415200" cy="502525"/>
          </a:xfrm>
        </p:grpSpPr>
        <p:sp>
          <p:nvSpPr>
            <p:cNvPr id="427" name="Google Shape;427;p21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2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viewing</a:t>
            </a:r>
            <a:endParaRPr/>
          </a:p>
        </p:txBody>
      </p:sp>
      <p:sp>
        <p:nvSpPr>
          <p:cNvPr id="435" name="Google Shape;435;p22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cat [FILE]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Outputs file to stdout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less [FILE]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Scroll thru starting at the top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Quit with q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head [FILE]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First 10 lines of file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tail [FILE]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Last 10 lines of file</a:t>
            </a:r>
            <a:endParaRPr/>
          </a:p>
        </p:txBody>
      </p:sp>
      <p:sp>
        <p:nvSpPr>
          <p:cNvPr id="436" name="Google Shape;436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&amp; Output Streams</a:t>
            </a:r>
            <a:endParaRPr/>
          </a:p>
        </p:txBody>
      </p:sp>
      <p:sp>
        <p:nvSpPr>
          <p:cNvPr id="442" name="Google Shape;442;p23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Standard Input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Characters you type into the terminal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Input data</a:t>
            </a:r>
            <a:endParaRPr/>
          </a:p>
        </p:txBody>
      </p:sp>
      <p:sp>
        <p:nvSpPr>
          <p:cNvPr id="443" name="Google Shape;443;p23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Standard Output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Regular output printed to the terminal</a:t>
            </a:r>
            <a:endParaRPr/>
          </a:p>
        </p:txBody>
      </p:sp>
      <p:sp>
        <p:nvSpPr>
          <p:cNvPr id="444" name="Google Shape;444;p23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Standard Error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Error output printed to the terminal</a:t>
            </a:r>
            <a:endParaRPr/>
          </a:p>
        </p:txBody>
      </p:sp>
      <p:sp>
        <p:nvSpPr>
          <p:cNvPr id="445" name="Google Shape;445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"/>
          <p:cNvSpPr txBox="1"/>
          <p:nvPr>
            <p:ph idx="1" type="body"/>
          </p:nvPr>
        </p:nvSpPr>
        <p:spPr>
          <a:xfrm>
            <a:off x="2022375" y="1114575"/>
            <a:ext cx="6282300" cy="329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Muli"/>
              <a:buChar char="●"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&lt;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Redirect standard input to read from a file </a:t>
            </a:r>
            <a:endParaRPr sz="1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Muli"/>
              <a:buChar char="●"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&gt;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Redirect standard output to print to a file </a:t>
            </a:r>
            <a:endParaRPr sz="1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Overwrites file if exists </a:t>
            </a:r>
            <a:endParaRPr sz="1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Muli"/>
              <a:buChar char="●"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&gt;&gt;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Redirect standard output to print to a file </a:t>
            </a:r>
            <a:endParaRPr sz="1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Appends to file if exists </a:t>
            </a:r>
            <a:endParaRPr sz="1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2400"/>
              <a:buFont typeface="Muli"/>
              <a:buChar char="●"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|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Pipe operator </a:t>
            </a:r>
            <a:endParaRPr sz="1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Redirect standard output to go to another command as standard input </a:t>
            </a:r>
            <a:endParaRPr sz="1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51" name="Google Shape;451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Input &amp; Output Streams </a:t>
            </a:r>
            <a:endParaRPr/>
          </a:p>
        </p:txBody>
      </p:sp>
      <p:sp>
        <p:nvSpPr>
          <p:cNvPr id="457" name="Google Shape;457;p25"/>
          <p:cNvSpPr txBox="1"/>
          <p:nvPr>
            <p:ph idx="1" type="body"/>
          </p:nvPr>
        </p:nvSpPr>
        <p:spPr>
          <a:xfrm>
            <a:off x="888051" y="2380900"/>
            <a:ext cx="24435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Standard Input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sort &lt; [FILE]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Standard input of sort is taken from the given file</a:t>
            </a:r>
            <a:endParaRPr/>
          </a:p>
        </p:txBody>
      </p:sp>
      <p:sp>
        <p:nvSpPr>
          <p:cNvPr id="458" name="Google Shape;458;p25"/>
          <p:cNvSpPr txBox="1"/>
          <p:nvPr>
            <p:ph idx="2" type="body"/>
          </p:nvPr>
        </p:nvSpPr>
        <p:spPr>
          <a:xfrm>
            <a:off x="3639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Standard Output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echo “Troy Cyber!” &gt; testfile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Standard output redirected to “testfile”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5"/>
          <p:cNvSpPr txBox="1"/>
          <p:nvPr>
            <p:ph idx="3" type="body"/>
          </p:nvPr>
        </p:nvSpPr>
        <p:spPr>
          <a:xfrm>
            <a:off x="6052450" y="2380900"/>
            <a:ext cx="26547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Pipe Operator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rep -R “Cyber” testfile | wc -l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Count the occurrences of “Cyber” in the file “testfile”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Output from the left becomes input into the right </a:t>
            </a:r>
            <a:endParaRPr/>
          </a:p>
        </p:txBody>
      </p:sp>
      <p:sp>
        <p:nvSpPr>
          <p:cNvPr id="460" name="Google Shape;460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Unix Tools</a:t>
            </a:r>
            <a:endParaRPr/>
          </a:p>
        </p:txBody>
      </p:sp>
      <p:sp>
        <p:nvSpPr>
          <p:cNvPr id="466" name="Google Shape;466;p2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67" name="Google Shape;467;p2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Familiarize yourself with these!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p27"/>
          <p:cNvSpPr txBox="1"/>
          <p:nvPr>
            <p:ph idx="4294967295" type="ctrTitle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Comparing Files</a:t>
            </a:r>
            <a:endParaRPr sz="4500"/>
          </a:p>
        </p:txBody>
      </p:sp>
      <p:sp>
        <p:nvSpPr>
          <p:cNvPr id="474" name="Google Shape;474;p27"/>
          <p:cNvSpPr txBox="1"/>
          <p:nvPr>
            <p:ph idx="4294967295" type="subTitle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</a:t>
            </a:r>
            <a:r>
              <a:rPr lang="en" sz="2400"/>
              <a:t>iff [FILE1] [FILE2]</a:t>
            </a:r>
            <a:endParaRPr sz="2400"/>
          </a:p>
          <a:p>
            <a:pPr indent="-381000" lvl="0" marL="914400" rtl="0" algn="l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&gt; indicates the line is in file2, but not file 1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&lt; indicates the line is in file1, but not file2</a:t>
            </a:r>
            <a:endParaRPr sz="2400"/>
          </a:p>
        </p:txBody>
      </p:sp>
      <p:sp>
        <p:nvSpPr>
          <p:cNvPr id="475" name="Google Shape;475;p27"/>
          <p:cNvSpPr/>
          <p:nvPr/>
        </p:nvSpPr>
        <p:spPr>
          <a:xfrm>
            <a:off x="2657037" y="21145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7"/>
          <p:cNvSpPr/>
          <p:nvPr/>
        </p:nvSpPr>
        <p:spPr>
          <a:xfrm rot="2327381">
            <a:off x="1220786" y="1598881"/>
            <a:ext cx="443468" cy="4233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7"/>
          <p:cNvSpPr/>
          <p:nvPr/>
        </p:nvSpPr>
        <p:spPr>
          <a:xfrm rot="2327012">
            <a:off x="2870273" y="1771645"/>
            <a:ext cx="183443" cy="1751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27"/>
          <p:cNvSpPr/>
          <p:nvPr/>
        </p:nvSpPr>
        <p:spPr>
          <a:xfrm>
            <a:off x="1882573" y="1051202"/>
            <a:ext cx="953066" cy="933726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7"/>
          <p:cNvSpPr/>
          <p:nvPr/>
        </p:nvSpPr>
        <p:spPr>
          <a:xfrm rot="-798230">
            <a:off x="1493619" y="2265160"/>
            <a:ext cx="799605" cy="784806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8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6" name="Google Shape;486;p28"/>
          <p:cNvSpPr txBox="1"/>
          <p:nvPr>
            <p:ph idx="4294967295" type="ctrTitle"/>
          </p:nvPr>
        </p:nvSpPr>
        <p:spPr>
          <a:xfrm>
            <a:off x="3827025" y="1279313"/>
            <a:ext cx="4991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Downloading files</a:t>
            </a:r>
            <a:endParaRPr sz="4500"/>
          </a:p>
        </p:txBody>
      </p:sp>
      <p:sp>
        <p:nvSpPr>
          <p:cNvPr id="487" name="Google Shape;487;p28"/>
          <p:cNvSpPr txBox="1"/>
          <p:nvPr>
            <p:ph idx="4294967295" type="subTitle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wget [URL]</a:t>
            </a:r>
            <a:endParaRPr sz="2400"/>
          </a:p>
          <a:p>
            <a:pPr indent="-381000" lvl="0" marL="914400" rtl="0" algn="l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Will retrieve whatever file is stored at that url</a:t>
            </a:r>
            <a:endParaRPr sz="2400"/>
          </a:p>
        </p:txBody>
      </p:sp>
      <p:sp>
        <p:nvSpPr>
          <p:cNvPr id="488" name="Google Shape;488;p28"/>
          <p:cNvSpPr/>
          <p:nvPr/>
        </p:nvSpPr>
        <p:spPr>
          <a:xfrm>
            <a:off x="2657037" y="21145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"/>
          <p:cNvSpPr/>
          <p:nvPr/>
        </p:nvSpPr>
        <p:spPr>
          <a:xfrm rot="2327381">
            <a:off x="1220786" y="1598881"/>
            <a:ext cx="443468" cy="4233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8"/>
          <p:cNvSpPr/>
          <p:nvPr/>
        </p:nvSpPr>
        <p:spPr>
          <a:xfrm rot="2327012">
            <a:off x="2870273" y="1771645"/>
            <a:ext cx="183443" cy="17512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28"/>
          <p:cNvSpPr/>
          <p:nvPr/>
        </p:nvSpPr>
        <p:spPr>
          <a:xfrm>
            <a:off x="1882573" y="1051202"/>
            <a:ext cx="953066" cy="933726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8"/>
          <p:cNvSpPr/>
          <p:nvPr/>
        </p:nvSpPr>
        <p:spPr>
          <a:xfrm rot="-798230">
            <a:off x="1493619" y="2265160"/>
            <a:ext cx="799605" cy="784806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9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9" name="Google Shape;499;p29"/>
          <p:cNvSpPr txBox="1"/>
          <p:nvPr>
            <p:ph idx="4294967295" type="ctrTitle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Extracting files</a:t>
            </a:r>
            <a:endParaRPr sz="4500"/>
          </a:p>
        </p:txBody>
      </p:sp>
      <p:sp>
        <p:nvSpPr>
          <p:cNvPr id="500" name="Google Shape;500;p29"/>
          <p:cNvSpPr txBox="1"/>
          <p:nvPr>
            <p:ph idx="4294967295" type="subTitle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914400" rtl="0" algn="l">
              <a:spcBef>
                <a:spcPts val="60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.tar.gz files: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n" sz="2400"/>
              <a:t>tar xzvf [FILE.tar.gz]</a:t>
            </a:r>
            <a:endParaRPr sz="2400"/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SzPts val="2400"/>
              <a:buChar char="◇"/>
            </a:pPr>
            <a:r>
              <a:rPr lang="en" sz="2400"/>
              <a:t>.zip file:</a:t>
            </a:r>
            <a:endParaRPr sz="2400"/>
          </a:p>
          <a:p>
            <a:pPr indent="-381000" lvl="1" marL="1371600" rtl="0" algn="l">
              <a:spcBef>
                <a:spcPts val="0"/>
              </a:spcBef>
              <a:spcAft>
                <a:spcPts val="0"/>
              </a:spcAft>
              <a:buSzPts val="2400"/>
              <a:buChar char="￭"/>
            </a:pPr>
            <a:r>
              <a:rPr lang="en" sz="2400"/>
              <a:t>unzip [FILE.zip]</a:t>
            </a:r>
            <a:endParaRPr sz="2400"/>
          </a:p>
        </p:txBody>
      </p:sp>
      <p:sp>
        <p:nvSpPr>
          <p:cNvPr id="501" name="Google Shape;501;p29"/>
          <p:cNvSpPr/>
          <p:nvPr/>
        </p:nvSpPr>
        <p:spPr>
          <a:xfrm>
            <a:off x="2657037" y="21145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 rot="2327381">
            <a:off x="1220786" y="1598881"/>
            <a:ext cx="443468" cy="4233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 rot="2327012">
            <a:off x="2870273" y="1771645"/>
            <a:ext cx="183443" cy="17512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1882573" y="1051202"/>
            <a:ext cx="953066" cy="933726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 rot="-798230">
            <a:off x="1493619" y="2265160"/>
            <a:ext cx="799605" cy="784806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Filesystem Structure</a:t>
            </a:r>
            <a:endParaRPr/>
          </a:p>
        </p:txBody>
      </p:sp>
      <p:sp>
        <p:nvSpPr>
          <p:cNvPr id="343" name="Google Shape;343;p1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0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4" name="Google Shape;344;p12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it like the back of your hand :)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</a:t>
            </a:r>
            <a:endParaRPr/>
          </a:p>
        </p:txBody>
      </p:sp>
      <p:sp>
        <p:nvSpPr>
          <p:cNvPr id="512" name="Google Shape;512;p30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find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Recursively searches based on certain criteria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locate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uses an indexed 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must use updatedb first</a:t>
            </a:r>
            <a:endParaRPr/>
          </a:p>
        </p:txBody>
      </p:sp>
      <p:sp>
        <p:nvSpPr>
          <p:cNvPr id="513" name="Google Shape;513;p30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grep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pattern matching throughout text (we’ll learn how to use regex much later)</a:t>
            </a:r>
            <a:endParaRPr/>
          </a:p>
        </p:txBody>
      </p:sp>
      <p:sp>
        <p:nvSpPr>
          <p:cNvPr id="514" name="Google Shape;514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1"/>
          <p:cNvSpPr txBox="1"/>
          <p:nvPr>
            <p:ph type="title"/>
          </p:nvPr>
        </p:nvSpPr>
        <p:spPr>
          <a:xfrm>
            <a:off x="1732700" y="1735600"/>
            <a:ext cx="5304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Misc. useful cmds (good for forensics!)</a:t>
            </a:r>
            <a:endParaRPr/>
          </a:p>
        </p:txBody>
      </p:sp>
      <p:sp>
        <p:nvSpPr>
          <p:cNvPr id="520" name="Google Shape;520;p31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wc [FILE]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Word count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wc -l /etc/passwd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Number of users in the passwd file</a:t>
            </a:r>
            <a:endParaRPr/>
          </a:p>
        </p:txBody>
      </p:sp>
      <p:sp>
        <p:nvSpPr>
          <p:cNvPr id="521" name="Google Shape;521;p31"/>
          <p:cNvSpPr txBox="1"/>
          <p:nvPr>
            <p:ph idx="2" type="body"/>
          </p:nvPr>
        </p:nvSpPr>
        <p:spPr>
          <a:xfrm>
            <a:off x="6309250" y="4134900"/>
            <a:ext cx="21768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evince [FILE]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Document viewer</a:t>
            </a:r>
            <a:endParaRPr/>
          </a:p>
        </p:txBody>
      </p:sp>
      <p:sp>
        <p:nvSpPr>
          <p:cNvPr id="522" name="Google Shape;522;p31"/>
          <p:cNvSpPr txBox="1"/>
          <p:nvPr>
            <p:ph idx="3" type="body"/>
          </p:nvPr>
        </p:nvSpPr>
        <p:spPr>
          <a:xfrm>
            <a:off x="6309250" y="2380900"/>
            <a:ext cx="21768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</a:t>
            </a:r>
            <a:r>
              <a:rPr b="1" lang="en"/>
              <a:t>og [IMAGE]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Image viewer</a:t>
            </a:r>
            <a:endParaRPr/>
          </a:p>
        </p:txBody>
      </p:sp>
      <p:sp>
        <p:nvSpPr>
          <p:cNvPr id="523" name="Google Shape;523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31"/>
          <p:cNvSpPr txBox="1"/>
          <p:nvPr>
            <p:ph idx="2" type="body"/>
          </p:nvPr>
        </p:nvSpPr>
        <p:spPr>
          <a:xfrm>
            <a:off x="6309250" y="3268175"/>
            <a:ext cx="21768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</a:t>
            </a:r>
            <a:r>
              <a:rPr b="1" lang="en"/>
              <a:t>pg123 [MP3 FILE]</a:t>
            </a:r>
            <a:endParaRPr b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Audio player</a:t>
            </a:r>
            <a:endParaRPr/>
          </a:p>
        </p:txBody>
      </p:sp>
      <p:sp>
        <p:nvSpPr>
          <p:cNvPr id="525" name="Google Shape;525;p31"/>
          <p:cNvSpPr txBox="1"/>
          <p:nvPr>
            <p:ph idx="3" type="body"/>
          </p:nvPr>
        </p:nvSpPr>
        <p:spPr>
          <a:xfrm>
            <a:off x="3909500" y="2380900"/>
            <a:ext cx="2176800" cy="10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ut [OPTION] [FILE]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Cuts out sections and writes result to standard output</a:t>
            </a:r>
            <a:endParaRPr/>
          </a:p>
        </p:txBody>
      </p:sp>
      <p:grpSp>
        <p:nvGrpSpPr>
          <p:cNvPr id="526" name="Google Shape;526;p31"/>
          <p:cNvGrpSpPr/>
          <p:nvPr/>
        </p:nvGrpSpPr>
        <p:grpSpPr>
          <a:xfrm>
            <a:off x="7117769" y="1282739"/>
            <a:ext cx="854693" cy="888778"/>
            <a:chOff x="5975075" y="2327500"/>
            <a:chExt cx="420100" cy="388350"/>
          </a:xfrm>
        </p:grpSpPr>
        <p:sp>
          <p:nvSpPr>
            <p:cNvPr id="527" name="Google Shape;527;p31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2"/>
          <p:cNvSpPr/>
          <p:nvPr/>
        </p:nvSpPr>
        <p:spPr>
          <a:xfrm>
            <a:off x="3619500" y="358925"/>
            <a:ext cx="4625029" cy="383597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2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</a:t>
            </a: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 yo</a:t>
            </a: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5" name="Google Shape;535;p32"/>
          <p:cNvSpPr txBox="1"/>
          <p:nvPr>
            <p:ph idx="4294967295" type="body"/>
          </p:nvPr>
        </p:nvSpPr>
        <p:spPr>
          <a:xfrm>
            <a:off x="457200" y="1781175"/>
            <a:ext cx="28383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BBD5"/>
                </a:solidFill>
              </a:rPr>
              <a:t>x</a:t>
            </a:r>
            <a:r>
              <a:rPr b="1" lang="en" sz="1800">
                <a:solidFill>
                  <a:srgbClr val="19BBD5"/>
                </a:solidFill>
              </a:rPr>
              <a:t>dg-open {FILE | URL}</a:t>
            </a:r>
            <a:endParaRPr b="1" sz="18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Yeah you don’t need eog, evince, or mpg123 because xdg-open does it ALL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Open file or URL in preferred application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Supports ftp,file,https,http URLs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Example: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xdg-open read.html</a:t>
            </a:r>
            <a:endParaRPr sz="1800"/>
          </a:p>
        </p:txBody>
      </p:sp>
      <p:grpSp>
        <p:nvGrpSpPr>
          <p:cNvPr id="536" name="Google Shape;536;p32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37" name="Google Shape;537;p32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" name="Google Shape;539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0" name="Google Shape;540;p32"/>
          <p:cNvPicPr preferRelativeResize="0"/>
          <p:nvPr/>
        </p:nvPicPr>
        <p:blipFill rotWithShape="1">
          <a:blip r:embed="rId3">
            <a:alphaModFix/>
          </a:blip>
          <a:srcRect b="14755" l="0" r="0" t="0"/>
          <a:stretch/>
        </p:blipFill>
        <p:spPr>
          <a:xfrm>
            <a:off x="4101775" y="562625"/>
            <a:ext cx="3580174" cy="282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up any other commands</a:t>
            </a:r>
            <a:endParaRPr/>
          </a:p>
        </p:txBody>
      </p:sp>
      <p:sp>
        <p:nvSpPr>
          <p:cNvPr id="546" name="Google Shape;546;p33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man [CMD]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Look through the built in linux manual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whatis [CMD]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very brief description</a:t>
            </a:r>
            <a:endParaRPr/>
          </a:p>
        </p:txBody>
      </p:sp>
      <p:sp>
        <p:nvSpPr>
          <p:cNvPr id="547" name="Google Shape;547;p33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Online man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Manuals but now with colors and ctrl f functionality :D</a:t>
            </a:r>
            <a:endParaRPr/>
          </a:p>
        </p:txBody>
      </p:sp>
      <p:sp>
        <p:nvSpPr>
          <p:cNvPr id="548" name="Google Shape;548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Stuff</a:t>
            </a:r>
            <a:endParaRPr/>
          </a:p>
        </p:txBody>
      </p:sp>
      <p:sp>
        <p:nvSpPr>
          <p:cNvPr id="554" name="Google Shape;554;p3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</a:t>
            </a:r>
            <a:endParaRPr/>
          </a:p>
        </p:txBody>
      </p:sp>
      <p:sp>
        <p:nvSpPr>
          <p:cNvPr id="560" name="Google Shape;560;p3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Bourne-again shell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This is the shell you use by default in linux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Can be accessed with the bash cmd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You can use other shells such as sh if you want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Not recommended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Bash is a language, cmds are just part of the it</a:t>
            </a:r>
            <a:endParaRPr/>
          </a:p>
        </p:txBody>
      </p:sp>
      <p:sp>
        <p:nvSpPr>
          <p:cNvPr id="561" name="Google Shape;561;p3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6"/>
          <p:cNvSpPr txBox="1"/>
          <p:nvPr>
            <p:ph idx="4294967295" type="ctrTitle"/>
          </p:nvPr>
        </p:nvSpPr>
        <p:spPr>
          <a:xfrm>
            <a:off x="36861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Shell Metacharacters</a:t>
            </a:r>
            <a:endParaRPr sz="3600"/>
          </a:p>
        </p:txBody>
      </p:sp>
      <p:sp>
        <p:nvSpPr>
          <p:cNvPr id="567" name="Google Shape;567;p36"/>
          <p:cNvSpPr txBox="1"/>
          <p:nvPr>
            <p:ph idx="4294967295" type="body"/>
          </p:nvPr>
        </p:nvSpPr>
        <p:spPr>
          <a:xfrm>
            <a:off x="3743675" y="2400250"/>
            <a:ext cx="47655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/>
              <a:t>Special Characters used to represent something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◇"/>
            </a:pPr>
            <a:r>
              <a:rPr lang="en" sz="1500"/>
              <a:t>Redirection symbols we talked about earlier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◇"/>
            </a:pPr>
            <a:r>
              <a:rPr lang="en" sz="1500"/>
              <a:t>Wildcard substitutions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◇"/>
            </a:pPr>
            <a:r>
              <a:rPr lang="en" sz="1500"/>
              <a:t>Escape characters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68" name="Google Shape;568;p3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69" name="Google Shape;569;p36"/>
          <p:cNvGraphicFramePr/>
          <p:nvPr/>
        </p:nvGraphicFramePr>
        <p:xfrm>
          <a:off x="361775" y="1752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{D759ACF1-8DE6-4FDA-A833-AA67D14B0DFF}</a:tableStyleId>
              </a:tblPr>
              <a:tblGrid>
                <a:gridCol w="879250"/>
                <a:gridCol w="2142275"/>
              </a:tblGrid>
              <a:tr h="45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            $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Shell Variable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~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Special home directory variable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&amp;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Background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command execution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;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Command termination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* ? [ ]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Shell wildcards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293C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‘ ‘’ \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Metacharacter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quotes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7"/>
          <p:cNvSpPr txBox="1"/>
          <p:nvPr>
            <p:ph type="title"/>
          </p:nvPr>
        </p:nvSpPr>
        <p:spPr>
          <a:xfrm>
            <a:off x="1816975" y="71375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575" name="Google Shape;575;p37"/>
          <p:cNvSpPr txBox="1"/>
          <p:nvPr>
            <p:ph idx="1" type="body"/>
          </p:nvPr>
        </p:nvSpPr>
        <p:spPr>
          <a:xfrm>
            <a:off x="1816975" y="1548650"/>
            <a:ext cx="68322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cd ~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will take you to your user’s home directory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apt upgrade &amp;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will upgrade in the background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apt update; apt upgrade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will run apt update. ; signifies that the command has ended, and then linux will move on to the next one: apt upgrade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ls *.txt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ls -l file[1-3]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 will list out file1, file2, and file3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ls -l file?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will list out anything starting w file and having 1 extra character afterwards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ls file\ 1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will list a file called “file 1”. the \[space] is the escape character</a:t>
            </a:r>
            <a:endParaRPr/>
          </a:p>
        </p:txBody>
      </p:sp>
      <p:sp>
        <p:nvSpPr>
          <p:cNvPr id="576" name="Google Shape;576;p3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8"/>
          <p:cNvSpPr txBox="1"/>
          <p:nvPr>
            <p:ph idx="4294967295" type="ctrTitle"/>
          </p:nvPr>
        </p:nvSpPr>
        <p:spPr>
          <a:xfrm>
            <a:off x="399400" y="19918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Shell Metacharacters con</a:t>
            </a:r>
            <a:r>
              <a:rPr lang="en" sz="3600"/>
              <a:t>'t</a:t>
            </a:r>
            <a:endParaRPr sz="3600"/>
          </a:p>
        </p:txBody>
      </p:sp>
      <p:sp>
        <p:nvSpPr>
          <p:cNvPr id="582" name="Google Shape;582;p3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83" name="Google Shape;583;p38"/>
          <p:cNvGraphicFramePr/>
          <p:nvPr/>
        </p:nvGraphicFramePr>
        <p:xfrm>
          <a:off x="4796825" y="160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{D759ACF1-8DE6-4FDA-A833-AA67D14B0DFF}</a:tableStyleId>
              </a:tblPr>
              <a:tblGrid>
                <a:gridCol w="879250"/>
                <a:gridCol w="2142275"/>
              </a:tblGrid>
              <a:tr h="45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   &amp;&amp;</a:t>
                      </a: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          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and operator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||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 operator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!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not operator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!!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previous cmd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{}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create range</a:t>
                      </a:r>
                      <a:endParaRPr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589" name="Google Shape;589;p39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Ex: apt update &amp;&amp; apt upgrade -y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Will execute apt update. If that works, move onto apt upgrade -y. If that works, return true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If EITHER of those don’t work, return false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Ex: apt-update || apt upgrade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Will execute apt update and then apt upgrade. If either works, then return true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If BOTH don’t work, then return false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! is used more for bash scripting, we’ll get there eventually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sudo !! means run prev cmd as sudo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touch {a..z} creates files a-z</a:t>
            </a:r>
            <a:endParaRPr/>
          </a:p>
        </p:txBody>
      </p:sp>
      <p:sp>
        <p:nvSpPr>
          <p:cNvPr id="590" name="Google Shape;590;p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925" y="1435625"/>
            <a:ext cx="6475625" cy="334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4376" y="1435625"/>
            <a:ext cx="6388774" cy="326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0"/>
          <p:cNvSpPr txBox="1"/>
          <p:nvPr>
            <p:ph idx="1" type="body"/>
          </p:nvPr>
        </p:nvSpPr>
        <p:spPr>
          <a:xfrm>
            <a:off x="1734000" y="2414450"/>
            <a:ext cx="52611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2 types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Local &amp; environment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env or printenv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List of all environmental variables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External command → runs in child process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set 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Display ALL the variables available in the current shell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Built-in command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96" name="Google Shape;596;p4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</a:t>
            </a:r>
            <a:r>
              <a:rPr lang="en"/>
              <a:t> Variables</a:t>
            </a:r>
            <a:endParaRPr/>
          </a:p>
        </p:txBody>
      </p:sp>
      <p:sp>
        <p:nvSpPr>
          <p:cNvPr id="597" name="Google Shape;597;p4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1"/>
          <p:cNvSpPr txBox="1"/>
          <p:nvPr>
            <p:ph idx="1" type="body"/>
          </p:nvPr>
        </p:nvSpPr>
        <p:spPr>
          <a:xfrm>
            <a:off x="1734000" y="2414450"/>
            <a:ext cx="52611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Defined for current shell &amp; inherited by any child shells or processes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e</a:t>
            </a:r>
            <a:r>
              <a:rPr lang="en"/>
              <a:t>cho $LOGNAME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Display username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e</a:t>
            </a:r>
            <a:r>
              <a:rPr lang="en"/>
              <a:t>cho $HOME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Current user’s home directory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e</a:t>
            </a:r>
            <a:r>
              <a:rPr lang="en"/>
              <a:t>cho $PATH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List of directories to search for executable files when the user runs a command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03" name="Google Shape;603;p4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Variables</a:t>
            </a:r>
            <a:endParaRPr/>
          </a:p>
        </p:txBody>
      </p:sp>
      <p:sp>
        <p:nvSpPr>
          <p:cNvPr id="604" name="Google Shape;604;p4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2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variable</a:t>
            </a:r>
            <a:endParaRPr/>
          </a:p>
        </p:txBody>
      </p:sp>
      <p:sp>
        <p:nvSpPr>
          <p:cNvPr id="610" name="Google Shape;610;p42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Ex: /home/joseph/.local/bin:/usr/local/sbin:/usr/local/bin:/usr/sbin:/usr/bin:/sbin:/bin:/usr/games:/usr/local/games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When I use ls, the system checks $PATH and asks, “is ls in any of these directories?”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Happens to be in /bin/ls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So the system will do /bin/ls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Otherwise, the system will check within your current directory for an executable called 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If you wanted to, you could just use /bin/ls directly</a:t>
            </a:r>
            <a:endParaRPr/>
          </a:p>
        </p:txBody>
      </p:sp>
      <p:sp>
        <p:nvSpPr>
          <p:cNvPr id="611" name="Google Shape;611;p4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in depth : inodes</a:t>
            </a:r>
            <a:endParaRPr/>
          </a:p>
        </p:txBody>
      </p:sp>
      <p:sp>
        <p:nvSpPr>
          <p:cNvPr id="617" name="Google Shape;617;p4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 an inode?</a:t>
            </a:r>
            <a:endParaRPr/>
          </a:p>
        </p:txBody>
      </p:sp>
      <p:sp>
        <p:nvSpPr>
          <p:cNvPr id="623" name="Google Shape;623;p44"/>
          <p:cNvSpPr txBox="1"/>
          <p:nvPr>
            <p:ph idx="1" type="body"/>
          </p:nvPr>
        </p:nvSpPr>
        <p:spPr>
          <a:xfrm>
            <a:off x="1732700" y="2255125"/>
            <a:ext cx="6168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Contains administrative info/system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Mode/permission (protection)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Owner 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Group 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Size of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Number of hard links to the file (we’ll get to this later)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Disk block location of file contents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Time FILE last accessed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Time FILE last modified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Time INODE last modified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Does NOT contain the FILENAME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That’s stored in the file’s PARENT directory</a:t>
            </a:r>
            <a:endParaRPr/>
          </a:p>
        </p:txBody>
      </p:sp>
      <p:sp>
        <p:nvSpPr>
          <p:cNvPr id="624" name="Google Shape;624;p4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bother understanding inodes?</a:t>
            </a:r>
            <a:endParaRPr/>
          </a:p>
        </p:txBody>
      </p:sp>
      <p:sp>
        <p:nvSpPr>
          <p:cNvPr id="630" name="Google Shape;630;p45"/>
          <p:cNvSpPr txBox="1"/>
          <p:nvPr>
            <p:ph idx="1" type="body"/>
          </p:nvPr>
        </p:nvSpPr>
        <p:spPr>
          <a:xfrm>
            <a:off x="1732700" y="2255125"/>
            <a:ext cx="66741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Directory hierarchy is just a convenient way to NAME the files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The system’s internal name for a file is the i-number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I-number: </a:t>
            </a:r>
            <a:r>
              <a:rPr lang="en"/>
              <a:t>Number of the inode holding the file’s info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Basically, from the i-number, the kernel can access inode contents  (including location of the file) and THEN it can access the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View i-number with ls -i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Could be potentially tested as a forensics question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Are one of the foundational elements of the linux FS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Responsible for hardlinks in linux</a:t>
            </a:r>
            <a:endParaRPr/>
          </a:p>
        </p:txBody>
      </p:sp>
      <p:sp>
        <p:nvSpPr>
          <p:cNvPr id="631" name="Google Shape;631;p4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6"/>
          <p:cNvSpPr txBox="1"/>
          <p:nvPr>
            <p:ph type="title"/>
          </p:nvPr>
        </p:nvSpPr>
        <p:spPr>
          <a:xfrm>
            <a:off x="1732700" y="4187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37" name="Google Shape;637;p46"/>
          <p:cNvSpPr txBox="1"/>
          <p:nvPr>
            <p:ph idx="1" type="body"/>
          </p:nvPr>
        </p:nvSpPr>
        <p:spPr>
          <a:xfrm>
            <a:off x="1690550" y="3192700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Number on the very left is the inode-number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This is how the system refers to files in linux</a:t>
            </a:r>
            <a:endParaRPr/>
          </a:p>
        </p:txBody>
      </p:sp>
      <p:sp>
        <p:nvSpPr>
          <p:cNvPr id="638" name="Google Shape;638;p4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9" name="Google Shape;6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500" y="1064063"/>
            <a:ext cx="699135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what’s in a directory?</a:t>
            </a:r>
            <a:endParaRPr/>
          </a:p>
        </p:txBody>
      </p:sp>
      <p:sp>
        <p:nvSpPr>
          <p:cNvPr id="645" name="Google Shape;645;p4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Directories are just files that contain special tables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Contain filenames within the directory and their corresponding inode numbers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"/>
              <a:t>So a filename in a directory is called a LINK because it links a name in the directory to the inode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First 2 entries are always . and ..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"/>
              <a:t>. = inode of CURRENT directory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"/>
              <a:t>.. = inode of PARENT directory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Unfortunately, linux does not allow us to view the raw contents of a directory wo special tools</a:t>
            </a:r>
            <a:endParaRPr/>
          </a:p>
        </p:txBody>
      </p:sp>
      <p:sp>
        <p:nvSpPr>
          <p:cNvPr id="646" name="Google Shape;646;p4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8"/>
          <p:cNvSpPr txBox="1"/>
          <p:nvPr>
            <p:ph type="title"/>
          </p:nvPr>
        </p:nvSpPr>
        <p:spPr>
          <a:xfrm>
            <a:off x="1732700" y="1735600"/>
            <a:ext cx="69900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Weird implications of how directories work</a:t>
            </a:r>
            <a:endParaRPr/>
          </a:p>
        </p:txBody>
      </p:sp>
      <p:sp>
        <p:nvSpPr>
          <p:cNvPr id="652" name="Google Shape;652;p48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Same inode can appear more than once in a directory, with 2 separate links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rm command does not remove inodes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Removes the links (directory entries)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System only removes inode when LAST link to a file disappears</a:t>
            </a:r>
            <a:endParaRPr/>
          </a:p>
        </p:txBody>
      </p:sp>
      <p:sp>
        <p:nvSpPr>
          <p:cNvPr id="653" name="Google Shape;653;p4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9"/>
          <p:cNvSpPr txBox="1"/>
          <p:nvPr>
            <p:ph type="title"/>
          </p:nvPr>
        </p:nvSpPr>
        <p:spPr>
          <a:xfrm>
            <a:off x="1732700" y="1735600"/>
            <a:ext cx="5199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Analogy using Java</a:t>
            </a:r>
            <a:endParaRPr/>
          </a:p>
        </p:txBody>
      </p:sp>
      <p:sp>
        <p:nvSpPr>
          <p:cNvPr id="659" name="Google Shape;659;p49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In Java, we have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The content of an object is analogous to file contents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Java compiler refers to objects using memory addresses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Compiler = linux kernel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Memory address = inode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WE refer to objects using variables, which just contain memory addresses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Variables = link (filename)</a:t>
            </a:r>
            <a:endParaRPr/>
          </a:p>
        </p:txBody>
      </p:sp>
      <p:sp>
        <p:nvSpPr>
          <p:cNvPr id="660" name="Google Shape;660;p4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Directories</a:t>
            </a:r>
            <a:endParaRPr/>
          </a:p>
        </p:txBody>
      </p:sp>
      <p:sp>
        <p:nvSpPr>
          <p:cNvPr id="357" name="Google Shape;357;p14"/>
          <p:cNvSpPr txBox="1"/>
          <p:nvPr>
            <p:ph idx="1" type="body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/bin	/usr/bin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Common executable programs &amp; commands</a:t>
            </a:r>
            <a:endParaRPr sz="1000"/>
          </a:p>
        </p:txBody>
      </p:sp>
      <p:sp>
        <p:nvSpPr>
          <p:cNvPr id="358" name="Google Shape;358;p14"/>
          <p:cNvSpPr txBox="1"/>
          <p:nvPr>
            <p:ph idx="2" type="body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/usr/sbin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Also holds commands but only admin user </a:t>
            </a:r>
            <a:r>
              <a:rPr lang="en" sz="1000"/>
              <a:t>specific</a:t>
            </a:r>
            <a:r>
              <a:rPr lang="en" sz="1000"/>
              <a:t> commands</a:t>
            </a:r>
            <a:endParaRPr sz="1000"/>
          </a:p>
        </p:txBody>
      </p:sp>
      <p:sp>
        <p:nvSpPr>
          <p:cNvPr id="359" name="Google Shape;359;p14"/>
          <p:cNvSpPr txBox="1"/>
          <p:nvPr>
            <p:ph idx="3" type="body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/home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User home directories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Each user has its own directory </a:t>
            </a:r>
            <a:endParaRPr sz="1000"/>
          </a:p>
        </p:txBody>
      </p:sp>
      <p:sp>
        <p:nvSpPr>
          <p:cNvPr id="360" name="Google Shape;360;p14"/>
          <p:cNvSpPr txBox="1"/>
          <p:nvPr>
            <p:ph idx="1" type="body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/lib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Shared libraries and kernel modules necessary to boot the system</a:t>
            </a:r>
            <a:endParaRPr sz="1000"/>
          </a:p>
        </p:txBody>
      </p:sp>
      <p:sp>
        <p:nvSpPr>
          <p:cNvPr id="361" name="Google Shape;361;p14"/>
          <p:cNvSpPr txBox="1"/>
          <p:nvPr>
            <p:ph idx="2" type="body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/proc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Virtual filesystem documenting kernel and process status as text files</a:t>
            </a:r>
            <a:endParaRPr sz="1000"/>
          </a:p>
        </p:txBody>
      </p:sp>
      <p:sp>
        <p:nvSpPr>
          <p:cNvPr id="362" name="Google Shape;362;p14"/>
          <p:cNvSpPr txBox="1"/>
          <p:nvPr>
            <p:ph idx="3" type="body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/boot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Stores startup files and kernel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63" name="Google Shape;363;p1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inodes</a:t>
            </a:r>
            <a:endParaRPr/>
          </a:p>
        </p:txBody>
      </p:sp>
      <p:sp>
        <p:nvSpPr>
          <p:cNvPr id="666" name="Google Shape;666;p50"/>
          <p:cNvSpPr txBox="1"/>
          <p:nvPr>
            <p:ph idx="1" type="body"/>
          </p:nvPr>
        </p:nvSpPr>
        <p:spPr>
          <a:xfrm>
            <a:off x="1732700" y="2255125"/>
            <a:ext cx="66951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Hard links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File contents can have MULTIPLE names (aka links)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When we do this, we are creating hardlinks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Ex: /home/joseph/file1 and /home/joseph/file2 can refer to the SAME file contents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"/>
              <a:t>Because the filename can link to the SAME inode number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Create using ln command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ln [original] [link]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View # of hardlinks using ls -l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Comes right after the permissions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Ex: 3407989 drwxr-xr-x </a:t>
            </a:r>
            <a:r>
              <a:rPr b="1" lang="en" u="sng"/>
              <a:t>2</a:t>
            </a:r>
            <a:r>
              <a:rPr lang="en"/>
              <a:t> joseph joseph 4096 Sep 14 11:33 test</a:t>
            </a:r>
            <a:endParaRPr/>
          </a:p>
        </p:txBody>
      </p:sp>
      <p:sp>
        <p:nvSpPr>
          <p:cNvPr id="667" name="Google Shape;667;p5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1"/>
          <p:cNvSpPr txBox="1"/>
          <p:nvPr>
            <p:ph type="title"/>
          </p:nvPr>
        </p:nvSpPr>
        <p:spPr>
          <a:xfrm>
            <a:off x="1732700" y="1735600"/>
            <a:ext cx="6189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analogy part 2</a:t>
            </a:r>
            <a:endParaRPr/>
          </a:p>
        </p:txBody>
      </p:sp>
      <p:sp>
        <p:nvSpPr>
          <p:cNvPr id="673" name="Google Shape;673;p5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So if you have: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Object var1 = new Object();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Object var2 = var1;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Var2 and var1 stores the same memory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Therefore, the object we created has 2 “filenames” (links): var1 and var2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When var1 is modified, so is var2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"/>
              <a:t>This is kinda important for all of y’all struggling with AP CS A</a:t>
            </a:r>
            <a:endParaRPr/>
          </a:p>
        </p:txBody>
      </p:sp>
      <p:sp>
        <p:nvSpPr>
          <p:cNvPr id="674" name="Google Shape;674;p5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2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Linking for directories</a:t>
            </a:r>
            <a:endParaRPr/>
          </a:p>
        </p:txBody>
      </p:sp>
      <p:sp>
        <p:nvSpPr>
          <p:cNvPr id="680" name="Google Shape;680;p52"/>
          <p:cNvSpPr txBox="1"/>
          <p:nvPr>
            <p:ph idx="1" type="body"/>
          </p:nvPr>
        </p:nvSpPr>
        <p:spPr>
          <a:xfrm>
            <a:off x="1648425" y="2318350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They work a bit differently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Can’t use ln with directories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Each directory starts out with 2 links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Itself (. directory)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One from the parent directory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Each subdirectory counts as another additional 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Because each subdirectory has a .. entry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So 2 + #subdirectories = total amount of links to a directory</a:t>
            </a:r>
            <a:endParaRPr/>
          </a:p>
        </p:txBody>
      </p:sp>
      <p:sp>
        <p:nvSpPr>
          <p:cNvPr id="681" name="Google Shape;681;p5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3"/>
          <p:cNvSpPr txBox="1"/>
          <p:nvPr>
            <p:ph idx="1" type="body"/>
          </p:nvPr>
        </p:nvSpPr>
        <p:spPr>
          <a:xfrm>
            <a:off x="4777650" y="0"/>
            <a:ext cx="43662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Created test, which has 2 links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created file1 with “hello” inside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Currently has 1 link, which is just itself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Created hardlink file2, which points to file1’s inode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When we view file2 contents, it’s the same as file1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When we view the inode/hardlink info with ls -lai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file1 and file2 have the same inode number: 3407990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3407990 has 2 links to it: file1 and file2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When we create test/reference, test’s hardlink count raises by 1 because reference contains the entry .., which links to test’s inode</a:t>
            </a:r>
            <a:endParaRPr/>
          </a:p>
        </p:txBody>
      </p:sp>
      <p:sp>
        <p:nvSpPr>
          <p:cNvPr id="687" name="Google Shape;687;p5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8" name="Google Shape;68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4777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4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of hardlinks</a:t>
            </a:r>
            <a:endParaRPr/>
          </a:p>
        </p:txBody>
      </p:sp>
      <p:sp>
        <p:nvSpPr>
          <p:cNvPr id="694" name="Google Shape;694;p54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Ex: file1 and file2 were linked to the same inode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When you change file1, file2 changes as well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"/>
              <a:t>And vice versa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When you remove file1, the original, we still have file2 remaining and we can still view the file contents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cp in linux creates a whole NEW file, with a different inode and just copies over the content from the original</a:t>
            </a:r>
            <a:endParaRPr/>
          </a:p>
        </p:txBody>
      </p:sp>
      <p:sp>
        <p:nvSpPr>
          <p:cNvPr id="695" name="Google Shape;695;p5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implications of hardlinks</a:t>
            </a:r>
            <a:endParaRPr/>
          </a:p>
        </p:txBody>
      </p:sp>
      <p:sp>
        <p:nvSpPr>
          <p:cNvPr id="701" name="Google Shape;701;p5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Common issue: unauthorized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But if that unauthorized file had a hardlink to it, then the content remains on the system, just in a different location</a:t>
            </a:r>
            <a:endParaRPr/>
          </a:p>
        </p:txBody>
      </p:sp>
      <p:sp>
        <p:nvSpPr>
          <p:cNvPr id="702" name="Google Shape;702;p5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Symlinks</a:t>
            </a:r>
            <a:endParaRPr/>
          </a:p>
        </p:txBody>
      </p:sp>
      <p:sp>
        <p:nvSpPr>
          <p:cNvPr id="708" name="Google Shape;708;p56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Similar to hardlinks in that it will refer to an already existing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But VERY different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Does NOT have the same inode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It’s just a pointer that redirects to a different file path</a:t>
            </a:r>
            <a:endParaRPr/>
          </a:p>
        </p:txBody>
      </p:sp>
      <p:sp>
        <p:nvSpPr>
          <p:cNvPr id="709" name="Google Shape;709;p5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7"/>
          <p:cNvSpPr txBox="1"/>
          <p:nvPr>
            <p:ph type="title"/>
          </p:nvPr>
        </p:nvSpPr>
        <p:spPr>
          <a:xfrm>
            <a:off x="1732700" y="2396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15" name="Google Shape;715;p57"/>
          <p:cNvSpPr txBox="1"/>
          <p:nvPr>
            <p:ph idx="1" type="body"/>
          </p:nvPr>
        </p:nvSpPr>
        <p:spPr>
          <a:xfrm>
            <a:off x="1732700" y="31256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-s means symbolic link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file3 -&gt; file1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Arrow indicates symlink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file1 has inode 3407990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file3 has inode 3407992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When you view file3, it redirects you to file1, and therefore you see the file1 contents</a:t>
            </a:r>
            <a:endParaRPr/>
          </a:p>
        </p:txBody>
      </p:sp>
      <p:sp>
        <p:nvSpPr>
          <p:cNvPr id="716" name="Google Shape;716;p5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7" name="Google Shape;71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700" y="884975"/>
            <a:ext cx="65722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of symlinks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file3 is symlinked to file1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When you modify file1 or file3, you are modifying the SAME content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When you remove file3, file1 remains and you can use it normally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when  you remove file1, file3 still tries to redirect you to file1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Dangling symlink</a:t>
            </a:r>
            <a:endParaRPr/>
          </a:p>
        </p:txBody>
      </p:sp>
      <p:sp>
        <p:nvSpPr>
          <p:cNvPr id="724" name="Google Shape;724;p5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implications of symlinks</a:t>
            </a:r>
            <a:endParaRPr/>
          </a:p>
        </p:txBody>
      </p:sp>
      <p:sp>
        <p:nvSpPr>
          <p:cNvPr id="730" name="Google Shape;730;p59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If you find a backdoor’s SYMLINK and you remove it, then the backdoor remains on your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Find where the ACTUAL location is with ls -l and look for where the symlink points to</a:t>
            </a:r>
            <a:endParaRPr/>
          </a:p>
        </p:txBody>
      </p:sp>
      <p:sp>
        <p:nvSpPr>
          <p:cNvPr id="731" name="Google Shape;731;p5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Directories</a:t>
            </a:r>
            <a:endParaRPr/>
          </a:p>
        </p:txBody>
      </p:sp>
      <p:sp>
        <p:nvSpPr>
          <p:cNvPr id="369" name="Google Shape;369;p15"/>
          <p:cNvSpPr txBox="1"/>
          <p:nvPr>
            <p:ph idx="1" type="body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/etc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Configuration files for your system and services</a:t>
            </a:r>
            <a:endParaRPr sz="1000"/>
          </a:p>
        </p:txBody>
      </p:sp>
      <p:sp>
        <p:nvSpPr>
          <p:cNvPr id="370" name="Google Shape;370;p15"/>
          <p:cNvSpPr txBox="1"/>
          <p:nvPr>
            <p:ph idx="2" type="body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/opt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Optional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Contains extra and third-party software</a:t>
            </a:r>
            <a:endParaRPr sz="1000"/>
          </a:p>
        </p:txBody>
      </p:sp>
      <p:sp>
        <p:nvSpPr>
          <p:cNvPr id="371" name="Google Shape;371;p15"/>
          <p:cNvSpPr txBox="1"/>
          <p:nvPr>
            <p:ph idx="3" type="body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/var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Variable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Stores files that the system writes and reads data from during operation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72" name="Google Shape;372;p15"/>
          <p:cNvSpPr txBox="1"/>
          <p:nvPr>
            <p:ph idx="1" type="body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/dev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Devices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Stores files that represent the physical parts of the computer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73" name="Google Shape;373;p15"/>
          <p:cNvSpPr txBox="1"/>
          <p:nvPr>
            <p:ph idx="2" type="body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/mnt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Mount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Used for temporarily mounting things </a:t>
            </a:r>
            <a:endParaRPr sz="1000"/>
          </a:p>
        </p:txBody>
      </p:sp>
      <p:sp>
        <p:nvSpPr>
          <p:cNvPr id="374" name="Google Shape;374;p15"/>
          <p:cNvSpPr txBox="1"/>
          <p:nvPr>
            <p:ph idx="3" type="body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/media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Accessing removable media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75" name="Google Shape;375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0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7" name="Google Shape;737;p60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738" name="Google Shape;738;p60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60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6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components</a:t>
            </a:r>
            <a:endParaRPr/>
          </a:p>
        </p:txBody>
      </p:sp>
      <p:sp>
        <p:nvSpPr>
          <p:cNvPr id="381" name="Google Shape;381;p16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Everything in linux is a file, including directories (we’ll explain later)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What defines a file?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Contents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Administrative information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"/>
              <a:t>Stored in the inode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￮"/>
            </a:pPr>
            <a:r>
              <a:rPr lang="en"/>
              <a:t>Inodes r wack… we’ll come back to them later</a:t>
            </a:r>
            <a:endParaRPr/>
          </a:p>
        </p:txBody>
      </p:sp>
      <p:sp>
        <p:nvSpPr>
          <p:cNvPr id="382" name="Google Shape;382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Basic Cmds</a:t>
            </a:r>
            <a:endParaRPr/>
          </a:p>
        </p:txBody>
      </p:sp>
      <p:sp>
        <p:nvSpPr>
          <p:cNvPr id="388" name="Google Shape;388;p17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basics!</a:t>
            </a:r>
            <a:endParaRPr/>
          </a:p>
        </p:txBody>
      </p:sp>
      <p:sp>
        <p:nvSpPr>
          <p:cNvPr id="389" name="Google Shape;389;p1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Cmd Navigation</a:t>
            </a:r>
            <a:endParaRPr/>
          </a:p>
        </p:txBody>
      </p:sp>
      <p:sp>
        <p:nvSpPr>
          <p:cNvPr id="395" name="Google Shape;395;p18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pwd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Print working directory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Listing files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</a:t>
            </a:r>
            <a:r>
              <a:rPr lang="en"/>
              <a:t>d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Change directory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Absolute Paths vs Relative Paths</a:t>
            </a:r>
            <a:endParaRPr/>
          </a:p>
        </p:txBody>
      </p:sp>
      <p:sp>
        <p:nvSpPr>
          <p:cNvPr id="396" name="Google Shape;396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4878149" y="1381048"/>
            <a:ext cx="732118" cy="723490"/>
            <a:chOff x="3955900" y="2984500"/>
            <a:chExt cx="414000" cy="422525"/>
          </a:xfrm>
        </p:grpSpPr>
        <p:sp>
          <p:nvSpPr>
            <p:cNvPr id="398" name="Google Shape;398;p1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Manipulation</a:t>
            </a:r>
            <a:endParaRPr/>
          </a:p>
        </p:txBody>
      </p:sp>
      <p:sp>
        <p:nvSpPr>
          <p:cNvPr id="406" name="Google Shape;406;p19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</a:t>
            </a:r>
            <a:r>
              <a:rPr lang="en"/>
              <a:t>ouch [FILE]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Opens and closes a file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</a:t>
            </a:r>
            <a:r>
              <a:rPr lang="en"/>
              <a:t>p [SOURCE] [DESTINATION]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m</a:t>
            </a:r>
            <a:r>
              <a:rPr lang="en"/>
              <a:t>v [SOURCE] [</a:t>
            </a:r>
            <a:r>
              <a:rPr lang="en"/>
              <a:t>DESTINATION</a:t>
            </a:r>
            <a:r>
              <a:rPr lang="en"/>
              <a:t>]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Renaming tool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r</a:t>
            </a:r>
            <a:r>
              <a:rPr lang="en"/>
              <a:t>m [FILE]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r</a:t>
            </a:r>
            <a:r>
              <a:rPr lang="en"/>
              <a:t>emove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8" name="Google Shape;408;p19"/>
          <p:cNvGrpSpPr/>
          <p:nvPr/>
        </p:nvGrpSpPr>
        <p:grpSpPr>
          <a:xfrm>
            <a:off x="6564751" y="1566324"/>
            <a:ext cx="675447" cy="688811"/>
            <a:chOff x="584925" y="922575"/>
            <a:chExt cx="415200" cy="502525"/>
          </a:xfrm>
        </p:grpSpPr>
        <p:sp>
          <p:nvSpPr>
            <p:cNvPr id="409" name="Google Shape;409;p1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