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E2B5D8F-103C-4E2A-97D6-4DB795DAD42D}">
  <a:tblStyle styleId="{8E2B5D8F-103C-4E2A-97D6-4DB795DAD4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Cyb3rPatr1ot!@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87c1fc2c1_0_1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87c1fc2c1_0_1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87c1fc2c1_0_1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87c1fc2c1_0_1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87c1fc2c1_0_1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87c1fc2c1_0_1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87c1fc2c1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87c1fc2c1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87c1fc2c1_0_1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87c1fc2c1_0_1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87c1fc2c1_0_1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87c1fc2c1_0_1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87c1fc2c1_0_1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87c1fc2c1_0_1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87c1fc2c1_0_1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87c1fc2c1_0_1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87c1fc2c1_0_1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87c1fc2c1_0_1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87c1fc2c1_0_1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87c1fc2c1_0_1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87c1fc2c1_0_1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87c1fc2c1_0_1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2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7500" y="0"/>
            <a:ext cx="9132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Google Shape;60;p14"/>
          <p:cNvCxnSpPr/>
          <p:nvPr/>
        </p:nvCxnSpPr>
        <p:spPr>
          <a:xfrm>
            <a:off x="841350" y="460903"/>
            <a:ext cx="0" cy="4261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14"/>
          <p:cNvCxnSpPr/>
          <p:nvPr/>
        </p:nvCxnSpPr>
        <p:spPr>
          <a:xfrm>
            <a:off x="8337675" y="460903"/>
            <a:ext cx="0" cy="4261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4"/>
          <p:cNvSpPr/>
          <p:nvPr/>
        </p:nvSpPr>
        <p:spPr>
          <a:xfrm rot="-5400000">
            <a:off x="4327200" y="853550"/>
            <a:ext cx="483000" cy="427200"/>
          </a:xfrm>
          <a:prstGeom prst="hexagon">
            <a:avLst>
              <a:gd fmla="val 28666" name="adj"/>
              <a:gd fmla="val 115470" name="vf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type="ctrTitle"/>
          </p:nvPr>
        </p:nvSpPr>
        <p:spPr>
          <a:xfrm>
            <a:off x="1883125" y="1447250"/>
            <a:ext cx="5400900" cy="1971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429850" y="3493650"/>
            <a:ext cx="4287600" cy="78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microsoft.com/en-us/windows-server/identity/ad-ds/plan/security-best-practices/best-practices-for-securing-active-director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microsoft.com/en-us/windows/win32/sysinfo/registry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microsoft.com/en-us/windows-server/storage/file-server/smb-security#:~:text=Enable%20SMB%20Encryption,-You%20can%20enable&amp;text=Select%20Shares%20to%20open%20the,to%20this%20share%20is%20encrypte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acunetix.com/blog/articles/iis-security-best-practices/" TargetMode="External"/><Relationship Id="rId4" Type="http://schemas.openxmlformats.org/officeDocument/2006/relationships/hyperlink" Target="https://onlinehelp.coveo.com/en/ces/7.0/administrator/enabling_ssl_in_iis.htm" TargetMode="External"/><Relationship Id="rId5" Type="http://schemas.openxmlformats.org/officeDocument/2006/relationships/hyperlink" Target="https://docs.microsoft.com/en-us/iis/manage/configuring-security/how-to-set-up-ssl-on-i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1883125" y="1447250"/>
            <a:ext cx="5400900" cy="19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Registry Editor / Service Practice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2429850" y="3493650"/>
            <a:ext cx="42876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Shan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 Directory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are some basic things we can do to harden the Active Directory?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 Directory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Active Directory Configuration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Disable Guest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Open active directory users and computers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Navigate to users, and disable the guest account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Enforce the default domain policy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Run gpmc.msc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Under the domain, go to Group Policy Objects &gt; Default Domain Policy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Right click and enforce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Sources: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https://docs.microsoft.com/en-us/windows-server/identity/ad-ds/plan/security-best-practices/best-practices-for-securing-active-directory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Practice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the following: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SMB </a:t>
            </a:r>
            <a:r>
              <a:rPr lang="en"/>
              <a:t>Configurations</a:t>
            </a:r>
            <a:r>
              <a:rPr lang="en"/>
              <a:t>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EncryptData - True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EnableSMB1Protocol - False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IIS Configurations: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Set all application pools to </a:t>
            </a:r>
            <a:r>
              <a:rPr lang="en"/>
              <a:t>ApplicationPoolIdentity</a:t>
            </a:r>
            <a:r>
              <a:rPr lang="en"/>
              <a:t> for </a:t>
            </a:r>
            <a:r>
              <a:rPr lang="en"/>
              <a:t>Identity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Turn on logging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Add an SSL binding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Require SSL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Active Directory Configuration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Disable Guest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Enforce the default domain policy for the domain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Registry Basics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Windows Registry stores basic settings for the computer in a </a:t>
            </a:r>
            <a:r>
              <a:rPr lang="en"/>
              <a:t>hierarchical</a:t>
            </a:r>
            <a:r>
              <a:rPr lang="en"/>
              <a:t> structure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Registry contains settings for each application that your computer uses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registry is comprised of </a:t>
            </a:r>
            <a:r>
              <a:rPr b="1" lang="en"/>
              <a:t>keys</a:t>
            </a:r>
            <a:r>
              <a:rPr lang="en"/>
              <a:t> and </a:t>
            </a:r>
            <a:r>
              <a:rPr b="1" lang="en"/>
              <a:t>values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Keys are similar to folders (they show up as folders in regedit)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Values are similar to files, and are basically the security settings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open Registry Editor, run regedit in Windows + 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Registry Structure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As mentioned, the Registry contains Keys and Values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Each user has their own </a:t>
            </a:r>
            <a:r>
              <a:rPr b="1" lang="en" sz="800"/>
              <a:t>hive</a:t>
            </a:r>
            <a:r>
              <a:rPr lang="en" sz="800"/>
              <a:t>, or a group of keys and values that are specific to the user</a:t>
            </a:r>
            <a:endParaRPr sz="8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/>
              <a:t>When a new user logs into the computer, a hive is created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You will see five keys when you first open registry editor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279400" lvl="0" marL="457200" rtl="0" algn="l">
              <a:spcBef>
                <a:spcPts val="160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The actual settings can be stored as numbers, strings, binary values, etc.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  <p:graphicFrame>
        <p:nvGraphicFramePr>
          <p:cNvPr id="84" name="Google Shape;84;p17"/>
          <p:cNvGraphicFramePr/>
          <p:nvPr/>
        </p:nvGraphicFramePr>
        <p:xfrm>
          <a:off x="3838925" y="13312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{8E2B5D8F-103C-4E2A-97D6-4DB795DAD42D}</a:tableStyleId>
              </a:tblPr>
              <a:tblGrid>
                <a:gridCol w="1528150"/>
                <a:gridCol w="1528150"/>
                <a:gridCol w="1528150"/>
              </a:tblGrid>
              <a:tr h="23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rgbClr val="FFFFFF"/>
                          </a:solidFill>
                        </a:rPr>
                        <a:t>Key</a:t>
                      </a:r>
                      <a:endParaRPr b="1"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rgbClr val="FFFFFF"/>
                          </a:solidFill>
                        </a:rPr>
                        <a:t>Abbreviation</a:t>
                      </a:r>
                      <a:endParaRPr b="1"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1"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248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HKEY_CLASSES_ROOT</a:t>
                      </a:r>
                      <a:endParaRPr sz="600"/>
                    </a:p>
                  </a:txBody>
                  <a:tcPr marT="47625" marB="47625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HKCR</a:t>
                      </a:r>
                      <a:endParaRPr sz="600"/>
                    </a:p>
                  </a:txBody>
                  <a:tcPr marT="47625" marB="47625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Stores file association and COM object registration</a:t>
                      </a:r>
                      <a:endParaRPr sz="600"/>
                    </a:p>
                  </a:txBody>
                  <a:tcPr marT="47625" marB="47625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8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HKEY_CURRENT_USER</a:t>
                      </a:r>
                      <a:endParaRPr sz="600"/>
                    </a:p>
                  </a:txBody>
                  <a:tcPr marT="47625" marB="47625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HKCU</a:t>
                      </a:r>
                      <a:endParaRPr sz="600"/>
                    </a:p>
                  </a:txBody>
                  <a:tcPr marT="47625" marB="47625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Stores data associated with the account currently logged on</a:t>
                      </a:r>
                      <a:endParaRPr sz="600"/>
                    </a:p>
                  </a:txBody>
                  <a:tcPr marT="47625" marB="47625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1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HKEY_LOCAL_MACHINE</a:t>
                      </a:r>
                      <a:endParaRPr sz="600"/>
                    </a:p>
                  </a:txBody>
                  <a:tcPr marT="47625" marB="47625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HKLM</a:t>
                      </a:r>
                      <a:endParaRPr sz="600"/>
                    </a:p>
                  </a:txBody>
                  <a:tcPr marT="47625" marB="47625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Stores system-related information</a:t>
                      </a:r>
                      <a:endParaRPr sz="600"/>
                    </a:p>
                  </a:txBody>
                  <a:tcPr marT="47625" marB="47625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8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HKEY_USERS</a:t>
                      </a:r>
                      <a:endParaRPr sz="600"/>
                    </a:p>
                  </a:txBody>
                  <a:tcPr marT="47625" marB="47625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HKU</a:t>
                      </a:r>
                      <a:endParaRPr sz="600"/>
                    </a:p>
                  </a:txBody>
                  <a:tcPr marT="47625" marB="47625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Stores information about all the accounts on the machine</a:t>
                      </a:r>
                      <a:endParaRPr sz="600"/>
                    </a:p>
                  </a:txBody>
                  <a:tcPr marT="47625" marB="47625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8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HKEY_CURRENT_CONFIG</a:t>
                      </a:r>
                      <a:endParaRPr sz="600"/>
                    </a:p>
                  </a:txBody>
                  <a:tcPr marT="47625" marB="47625" marR="63500" marL="63500" anchor="ctr">
                    <a:lnL cap="flat" cmpd="sng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HKCC</a:t>
                      </a:r>
                      <a:endParaRPr sz="600"/>
                    </a:p>
                  </a:txBody>
                  <a:tcPr marT="47625" marB="47625" marR="63500" marL="63500" anchor="ctr">
                    <a:lnL cap="flat" cmpd="sng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Stores information about the current machine profile</a:t>
                      </a:r>
                      <a:endParaRPr sz="600"/>
                    </a:p>
                  </a:txBody>
                  <a:tcPr marT="47625" marB="47625" marR="63500" marL="63500" anchor="ctr">
                    <a:lnL cap="flat" cmpd="sng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5" name="Google Shape;85;p17"/>
          <p:cNvGraphicFramePr/>
          <p:nvPr/>
        </p:nvGraphicFramePr>
        <p:xfrm>
          <a:off x="4351725" y="34114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{8E2B5D8F-103C-4E2A-97D6-4DB795DAD42D}</a:tableStyleId>
              </a:tblPr>
              <a:tblGrid>
                <a:gridCol w="1161125"/>
                <a:gridCol w="2597875"/>
              </a:tblGrid>
              <a:tr h="27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rgbClr val="FFFFFF"/>
                          </a:solidFill>
                        </a:rPr>
                        <a:t>Data Type</a:t>
                      </a:r>
                      <a:endParaRPr b="1"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1"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219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REG_BINARY</a:t>
                      </a:r>
                      <a:endParaRPr sz="600"/>
                    </a:p>
                  </a:txBody>
                  <a:tcPr marT="47625" marB="47625" marR="63500" marL="63500" anchor="ctr">
                    <a:lnL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Binary data . Usually in hexadecimal notation. An example is 0xA8</a:t>
                      </a:r>
                      <a:endParaRPr sz="600"/>
                    </a:p>
                  </a:txBody>
                  <a:tcPr marT="47625" marB="47625" marR="63500" marL="63500" anchor="ctr">
                    <a:lnL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REG_DWORD</a:t>
                      </a:r>
                      <a:endParaRPr sz="600"/>
                    </a:p>
                  </a:txBody>
                  <a:tcPr marT="47625" marB="47625" marR="63500" marL="63500" anchor="ctr">
                    <a:lnL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Double word (32 bits). Can be edited in either hexadecimal or decimal</a:t>
                      </a:r>
                      <a:endParaRPr sz="600"/>
                    </a:p>
                  </a:txBody>
                  <a:tcPr marT="47625" marB="47625" marR="63500" marL="63500" anchor="ctr">
                    <a:lnL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REG_SZ</a:t>
                      </a:r>
                      <a:endParaRPr sz="600"/>
                    </a:p>
                  </a:txBody>
                  <a:tcPr marT="47625" marB="47625" marR="63500" marL="63500" anchor="ctr">
                    <a:lnL cap="flat" cmpd="sng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A string. Figure 1 shows examples in the right pane.</a:t>
                      </a:r>
                      <a:endParaRPr sz="600"/>
                    </a:p>
                  </a:txBody>
                  <a:tcPr marT="47625" marB="47625" marR="63500" marL="63500" anchor="ctr">
                    <a:lnL cap="flat" cmpd="sng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REG_BINARY</a:t>
                      </a:r>
                      <a:endParaRPr sz="600"/>
                    </a:p>
                  </a:txBody>
                  <a:tcPr marT="47625" marB="47625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Binary data . Usually in hexadecimal notation. An example is 0xA8</a:t>
                      </a:r>
                      <a:endParaRPr sz="600"/>
                    </a:p>
                  </a:txBody>
                  <a:tcPr marT="47625" marB="47625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6" name="Google Shape;86;p17"/>
          <p:cNvCxnSpPr/>
          <p:nvPr/>
        </p:nvCxnSpPr>
        <p:spPr>
          <a:xfrm>
            <a:off x="4372200" y="4556750"/>
            <a:ext cx="3766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Editing the Registry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edit a registry value, right click it and press modify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Add whatever setting you want to 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 can import and export registry settings using .reg files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Click on file, or whatever key you would like to export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Click on export, and save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To import, do the same but click on import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Registry Resources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https://docs.microsoft.com/en-us/windows/win32/sysinfo/registry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Any windows CIS benchmarks will provide good registry configurations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Securing SMB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How can we configure the settings of SMB to make it more secure?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SMB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https://docs.microsoft.com/en-us/windows-server/storage/file-server/smb-security#:~:text=Enable%20SMB%20Encryption,-You%20can%20enable&amp;text=Select%20Shares%20to%20open%20the,to%20this%20share%20is%20encrypted</a:t>
            </a:r>
            <a:r>
              <a:rPr lang="en"/>
              <a:t>.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SMB Configurations: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EncryptData - True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EnableSMB1Protocol - False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Open powershell and type: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Get-SmbServerConfiguration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Set-SmbServerConfiguration -EncryptData $True -Force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Set-SmbServerConfiguration -</a:t>
            </a:r>
            <a:r>
              <a:rPr lang="en"/>
              <a:t>EnableSMB1Protocol</a:t>
            </a:r>
            <a:r>
              <a:rPr lang="en"/>
              <a:t> $False -Force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IIS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are some basic security settings for IIS? How can we make the site more secure?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IIS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2841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IIS Configurations:</a:t>
            </a:r>
            <a:endParaRPr/>
          </a:p>
          <a:p>
            <a:pPr indent="-2762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Set all application pools to ApplicationPoolIdentity for Identity</a:t>
            </a:r>
            <a:endParaRPr/>
          </a:p>
          <a:p>
            <a:pPr indent="-2762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Turn on logging</a:t>
            </a:r>
            <a:endParaRPr/>
          </a:p>
          <a:p>
            <a:pPr indent="-2762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Add an SSL binding</a:t>
            </a:r>
            <a:endParaRPr/>
          </a:p>
          <a:p>
            <a:pPr indent="-2762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Require SSL</a:t>
            </a:r>
            <a:endParaRPr/>
          </a:p>
          <a:p>
            <a:pPr indent="-2841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Open IIS Manager</a:t>
            </a:r>
            <a:endParaRPr/>
          </a:p>
          <a:p>
            <a:pPr indent="-2762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Set all application pools to ApplicationPoolIdentity for Identity</a:t>
            </a:r>
            <a:endParaRPr/>
          </a:p>
          <a:p>
            <a:pPr indent="-27622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Right click on application pool</a:t>
            </a:r>
            <a:endParaRPr/>
          </a:p>
          <a:p>
            <a:pPr indent="-27622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Advanced Settings</a:t>
            </a:r>
            <a:endParaRPr/>
          </a:p>
          <a:p>
            <a:pPr indent="-27622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Set Identity to ApplicationPoolIdentity</a:t>
            </a:r>
            <a:endParaRPr/>
          </a:p>
          <a:p>
            <a:pPr indent="-2762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Turn on logging</a:t>
            </a:r>
            <a:endParaRPr/>
          </a:p>
          <a:p>
            <a:pPr indent="-27622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Double click on site</a:t>
            </a:r>
            <a:endParaRPr/>
          </a:p>
          <a:p>
            <a:pPr indent="-27622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Click on Logging</a:t>
            </a:r>
            <a:endParaRPr/>
          </a:p>
          <a:p>
            <a:pPr indent="-27622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In the actions tab, click Enable</a:t>
            </a:r>
            <a:endParaRPr/>
          </a:p>
          <a:p>
            <a:pPr indent="-2762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Turn on SSL</a:t>
            </a:r>
            <a:endParaRPr/>
          </a:p>
          <a:p>
            <a:pPr indent="-27622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Add an SSL binding</a:t>
            </a:r>
            <a:endParaRPr/>
          </a:p>
          <a:p>
            <a:pPr indent="-276225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 create the SSL binding, first go to the server, click on server certificates, and create a certificate</a:t>
            </a:r>
            <a:endParaRPr/>
          </a:p>
          <a:p>
            <a:pPr indent="-27622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Add SSL to site</a:t>
            </a:r>
            <a:endParaRPr/>
          </a:p>
          <a:p>
            <a:pPr indent="-276225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Double click on site</a:t>
            </a:r>
            <a:endParaRPr/>
          </a:p>
          <a:p>
            <a:pPr indent="-276225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Under actions, click Bindings</a:t>
            </a:r>
            <a:endParaRPr/>
          </a:p>
          <a:p>
            <a:pPr indent="-276225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After clicking add, change the type to https and select the certificate you just made</a:t>
            </a:r>
            <a:endParaRPr/>
          </a:p>
          <a:p>
            <a:pPr indent="-27622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Require SSL</a:t>
            </a:r>
            <a:endParaRPr/>
          </a:p>
          <a:p>
            <a:pPr indent="-276225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Double click SSL settings</a:t>
            </a:r>
            <a:endParaRPr/>
          </a:p>
          <a:p>
            <a:pPr indent="-276225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Check require SSL</a:t>
            </a:r>
            <a:endParaRPr/>
          </a:p>
          <a:p>
            <a:pPr indent="-2841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Resources:</a:t>
            </a:r>
            <a:endParaRPr/>
          </a:p>
          <a:p>
            <a:pPr indent="-2762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https://www.acunetix.com/blog/articles/iis-security-best-practices/</a:t>
            </a:r>
            <a:endParaRPr/>
          </a:p>
          <a:p>
            <a:pPr indent="-2762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https://onlinehelp.coveo.com/en/ces/7.0/administrator/enabling_ssl_in_iis.htm</a:t>
            </a:r>
            <a:r>
              <a:rPr lang="en"/>
              <a:t> </a:t>
            </a:r>
            <a:endParaRPr/>
          </a:p>
          <a:p>
            <a:pPr indent="-2762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https://docs.microsoft.com/en-us/iis/manage/configuring-security/how-to-set-up-ssl-on-iis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