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67314" y="1017722"/>
            <a:ext cx="3903979" cy="341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848" y="62868"/>
            <a:ext cx="59639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818" y="2167749"/>
            <a:ext cx="7700645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mkin.com/tools/cipher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574" y="1589794"/>
            <a:ext cx="3612515" cy="1254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"/>
              <a:t>Linux </a:t>
            </a:r>
            <a:r>
              <a:rPr dirty="0" sz="5000" spc="-25"/>
              <a:t>Day</a:t>
            </a:r>
            <a:r>
              <a:rPr dirty="0" sz="5000" spc="-755"/>
              <a:t> </a:t>
            </a:r>
            <a:r>
              <a:rPr dirty="0" sz="5000" spc="-680"/>
              <a:t>1</a:t>
            </a:r>
            <a:endParaRPr sz="500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3000" spc="-100"/>
              <a:t>System</a:t>
            </a:r>
            <a:r>
              <a:rPr dirty="0" sz="3000" spc="-225"/>
              <a:t> </a:t>
            </a:r>
            <a:r>
              <a:rPr dirty="0" sz="3000" spc="-60"/>
              <a:t>Settings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5320814" y="378321"/>
            <a:ext cx="2755265" cy="2704465"/>
            <a:chOff x="5320814" y="378321"/>
            <a:chExt cx="2755265" cy="2704465"/>
          </a:xfrm>
        </p:grpSpPr>
        <p:sp>
          <p:nvSpPr>
            <p:cNvPr id="5" name="object 5"/>
            <p:cNvSpPr/>
            <p:nvPr/>
          </p:nvSpPr>
          <p:spPr>
            <a:xfrm>
              <a:off x="5894463" y="1050905"/>
              <a:ext cx="1782846" cy="20317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20814" y="378321"/>
              <a:ext cx="662498" cy="726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93759" y="884608"/>
              <a:ext cx="482073" cy="5251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5621688" y="4034566"/>
            <a:ext cx="586148" cy="6862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404383" y="3624442"/>
            <a:ext cx="582295" cy="582295"/>
            <a:chOff x="8404383" y="3624442"/>
            <a:chExt cx="582295" cy="582295"/>
          </a:xfrm>
        </p:grpSpPr>
        <p:sp>
          <p:nvSpPr>
            <p:cNvPr id="10" name="object 10"/>
            <p:cNvSpPr/>
            <p:nvPr/>
          </p:nvSpPr>
          <p:spPr>
            <a:xfrm>
              <a:off x="8404383" y="3624442"/>
              <a:ext cx="321849" cy="448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64582" y="3757867"/>
              <a:ext cx="321849" cy="448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14389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G</a:t>
            </a:r>
            <a:r>
              <a:rPr dirty="0" spc="-110"/>
              <a:t>r</a:t>
            </a:r>
            <a:r>
              <a:rPr dirty="0" spc="-45"/>
              <a:t>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266" y="1214498"/>
            <a:ext cx="5287645" cy="33305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25120" marR="2460625" indent="-325120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25120" algn="l"/>
                <a:tab pos="379095" algn="l"/>
              </a:tabLst>
            </a:pP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groupadd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[new_group]</a:t>
            </a:r>
            <a:endParaRPr sz="1800">
              <a:latin typeface="Verdana"/>
              <a:cs typeface="Verdana"/>
            </a:endParaRPr>
          </a:p>
          <a:p>
            <a:pPr lvl="1" marL="325120" marR="1802130" indent="-32512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25120" algn="l"/>
                <a:tab pos="836294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creates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18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325120" marR="1439545" indent="-32512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25120" algn="l"/>
                <a:tab pos="379095" algn="l"/>
              </a:tabLst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gpasswd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-a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[user_name]</a:t>
            </a:r>
            <a:r>
              <a:rPr dirty="0" sz="180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[group]</a:t>
            </a:r>
            <a:endParaRPr sz="1800">
              <a:latin typeface="Verdana"/>
              <a:cs typeface="Verdana"/>
            </a:endParaRPr>
          </a:p>
          <a:p>
            <a:pPr lvl="1" marL="325120" marR="1410335" indent="-32512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25120" algn="l"/>
                <a:tab pos="836294" algn="l"/>
              </a:tabLst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325120" marR="1439545" indent="-32512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25120" algn="l"/>
                <a:tab pos="379095" algn="l"/>
              </a:tabLst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gpasswd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-d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[user_name]</a:t>
            </a:r>
            <a:r>
              <a:rPr dirty="0" sz="18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[group]</a:t>
            </a:r>
            <a:endParaRPr sz="1800">
              <a:latin typeface="Verdana"/>
              <a:cs typeface="Verdana"/>
            </a:endParaRPr>
          </a:p>
          <a:p>
            <a:pPr lvl="1" marL="325120" marR="892810" indent="-32512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25120" algn="l"/>
                <a:tab pos="836294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deletes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325120" marR="2055495" indent="-32512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25120" algn="l"/>
                <a:tab pos="379095" algn="l"/>
              </a:tabLst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gpasswd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-A</a:t>
            </a:r>
            <a:r>
              <a:rPr dirty="0" sz="1800" spc="-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[users,users2]</a:t>
            </a:r>
            <a:endParaRPr sz="1800">
              <a:latin typeface="Verdana"/>
              <a:cs typeface="Verdana"/>
            </a:endParaRPr>
          </a:p>
          <a:p>
            <a:pPr lvl="1" marL="325120" marR="1791335" indent="-32512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325120" algn="l"/>
                <a:tab pos="836294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administrator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77825" algn="l"/>
              </a:tabLst>
            </a:pPr>
            <a:r>
              <a:rPr dirty="0" sz="1800">
                <a:solidFill>
                  <a:srgbClr val="A357FF"/>
                </a:solidFill>
                <a:latin typeface="Courier New"/>
                <a:cs typeface="Courier New"/>
              </a:rPr>
              <a:t>-	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gpasswd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[group]</a:t>
            </a:r>
            <a:endParaRPr sz="1800">
              <a:latin typeface="Verdana"/>
              <a:cs typeface="Verdana"/>
            </a:endParaRPr>
          </a:p>
          <a:p>
            <a:pPr marL="835660" marR="5080" indent="-325755">
              <a:lnSpc>
                <a:spcPct val="100699"/>
              </a:lnSpc>
              <a:tabLst>
                <a:tab pos="835025" algn="l"/>
              </a:tabLst>
            </a:pPr>
            <a:r>
              <a:rPr dirty="0" sz="1800" spc="-5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Prompts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by  group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administrator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7682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Conﬁg </a:t>
            </a:r>
            <a:r>
              <a:rPr dirty="0" spc="-15"/>
              <a:t>File</a:t>
            </a:r>
            <a:r>
              <a:rPr dirty="0" spc="-509"/>
              <a:t> </a:t>
            </a:r>
            <a:r>
              <a:rPr dirty="0" spc="20"/>
              <a:t>/etc/passwd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213" y="1403855"/>
            <a:ext cx="555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 sz="2400" spc="-7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sudo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nano 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/etc/passwd: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brings</a:t>
            </a:r>
            <a:r>
              <a:rPr dirty="0" sz="2400" spc="-6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747" y="1834130"/>
            <a:ext cx="5003165" cy="802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/etc/passwd 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conﬁgure</a:t>
            </a:r>
            <a:r>
              <a:rPr dirty="0" sz="2400" spc="-6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99060">
              <a:lnSpc>
                <a:spcPct val="100000"/>
              </a:lnSpc>
              <a:spcBef>
                <a:spcPts val="420"/>
              </a:spcBef>
              <a:tabLst>
                <a:tab pos="456565" algn="l"/>
              </a:tabLst>
            </a:pPr>
            <a:r>
              <a:rPr dirty="0" sz="2400" spc="-7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24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9172" y="1838371"/>
            <a:ext cx="7105635" cy="1228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8148" y="3150422"/>
            <a:ext cx="1922780" cy="131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4165" algn="l"/>
              </a:tabLst>
            </a:pPr>
            <a:r>
              <a:rPr dirty="0" sz="2100" spc="-105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dirty="0" sz="2100" spc="-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1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2100">
              <a:latin typeface="Verdana"/>
              <a:cs typeface="Verdana"/>
            </a:endParaRPr>
          </a:p>
          <a:p>
            <a:pPr marL="12700" marR="390525">
              <a:lnSpc>
                <a:spcPct val="101200"/>
              </a:lnSpc>
              <a:buAutoNum type="arabicPeriod"/>
              <a:tabLst>
                <a:tab pos="304165" algn="l"/>
              </a:tabLst>
            </a:pPr>
            <a:r>
              <a:rPr dirty="0" sz="2100" spc="-40">
                <a:solidFill>
                  <a:srgbClr val="FFFFFF"/>
                </a:solidFill>
                <a:latin typeface="Verdana"/>
                <a:cs typeface="Verdana"/>
              </a:rPr>
              <a:t>pas</a:t>
            </a:r>
            <a:r>
              <a:rPr dirty="0" sz="210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100" spc="9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100" spc="-1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100" spc="-1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00" spc="-3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100" spc="-265">
                <a:solidFill>
                  <a:srgbClr val="FFFFFF"/>
                </a:solidFill>
                <a:latin typeface="Verdana"/>
                <a:cs typeface="Verdana"/>
              </a:rPr>
              <a:t>(x….?)</a:t>
            </a:r>
            <a:endParaRPr sz="21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04165" algn="l"/>
              </a:tabLst>
            </a:pPr>
            <a:r>
              <a:rPr dirty="0" sz="2100" spc="-75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2100" spc="-20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dirty="0" sz="21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0">
                <a:solidFill>
                  <a:srgbClr val="FFFFFF"/>
                </a:solidFill>
                <a:latin typeface="Verdana"/>
                <a:cs typeface="Verdana"/>
              </a:rPr>
              <a:t>(UID)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9519" y="3149974"/>
            <a:ext cx="3407410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04165" algn="l"/>
              </a:tabLst>
            </a:pPr>
            <a:r>
              <a:rPr dirty="0" sz="2100" spc="-10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2100" spc="-200">
                <a:solidFill>
                  <a:srgbClr val="FFFFFF"/>
                </a:solidFill>
                <a:latin typeface="Verdana"/>
                <a:cs typeface="Verdana"/>
              </a:rPr>
              <a:t> ID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  <a:buAutoNum type="arabicPeriod" startAt="4"/>
              <a:tabLst>
                <a:tab pos="304165" algn="l"/>
              </a:tabLst>
            </a:pPr>
            <a:r>
              <a:rPr dirty="0" sz="2100" spc="-120">
                <a:solidFill>
                  <a:srgbClr val="FFFFFF"/>
                </a:solidFill>
                <a:latin typeface="Verdana"/>
                <a:cs typeface="Verdana"/>
              </a:rPr>
              <a:t>Comments/GECOS</a:t>
            </a:r>
            <a:r>
              <a:rPr dirty="0" sz="21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35">
                <a:solidFill>
                  <a:srgbClr val="FFFFFF"/>
                </a:solidFill>
                <a:latin typeface="Verdana"/>
                <a:cs typeface="Verdana"/>
              </a:rPr>
              <a:t>(extra  </a:t>
            </a:r>
            <a:r>
              <a:rPr dirty="0" sz="2100" spc="-120">
                <a:solidFill>
                  <a:srgbClr val="FFFFFF"/>
                </a:solidFill>
                <a:latin typeface="Verdana"/>
                <a:cs typeface="Verdana"/>
              </a:rPr>
              <a:t>info)</a:t>
            </a:r>
            <a:endParaRPr sz="21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"/>
              </a:spcBef>
              <a:buAutoNum type="arabicPeriod" startAt="4"/>
              <a:tabLst>
                <a:tab pos="304165" algn="l"/>
              </a:tabLst>
            </a:pPr>
            <a:r>
              <a:rPr dirty="0" sz="2100" spc="-9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r>
              <a:rPr dirty="0" sz="21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9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21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"/>
              </a:spcBef>
              <a:buAutoNum type="arabicPeriod" startAt="4"/>
              <a:tabLst>
                <a:tab pos="304165" algn="l"/>
              </a:tabLst>
            </a:pPr>
            <a:r>
              <a:rPr dirty="0" sz="2100" spc="-100">
                <a:solidFill>
                  <a:srgbClr val="FFFFFF"/>
                </a:solidFill>
                <a:latin typeface="Verdana"/>
                <a:cs typeface="Verdana"/>
              </a:rPr>
              <a:t>Shell</a:t>
            </a:r>
            <a:r>
              <a:rPr dirty="0" sz="21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9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62868"/>
            <a:ext cx="4011295" cy="998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pc="-10"/>
              <a:t>What</a:t>
            </a:r>
            <a:r>
              <a:rPr dirty="0" spc="-250"/>
              <a:t> </a:t>
            </a:r>
            <a:r>
              <a:rPr dirty="0" spc="-15"/>
              <a:t>to</a:t>
            </a:r>
            <a:r>
              <a:rPr dirty="0" spc="-245"/>
              <a:t> </a:t>
            </a:r>
            <a:r>
              <a:rPr dirty="0" spc="-30"/>
              <a:t>check</a:t>
            </a:r>
            <a:r>
              <a:rPr dirty="0" spc="-245"/>
              <a:t> </a:t>
            </a:r>
            <a:r>
              <a:rPr dirty="0" spc="5"/>
              <a:t>for</a:t>
            </a:r>
            <a:r>
              <a:rPr dirty="0" spc="-245"/>
              <a:t> </a:t>
            </a:r>
            <a:r>
              <a:rPr dirty="0" spc="-55"/>
              <a:t>in</a:t>
            </a:r>
          </a:p>
          <a:p>
            <a:pPr marL="12700">
              <a:lnSpc>
                <a:spcPts val="3829"/>
              </a:lnSpc>
            </a:pPr>
            <a:r>
              <a:rPr dirty="0" spc="20"/>
              <a:t>/etc/passwd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366898"/>
            <a:ext cx="5893435" cy="25400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/home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directories</a:t>
            </a:r>
            <a:r>
              <a:rPr dirty="0" sz="18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(/home/user_name)</a:t>
            </a:r>
            <a:endParaRPr sz="1800">
              <a:latin typeface="Verdana"/>
              <a:cs typeface="Verdana"/>
            </a:endParaRPr>
          </a:p>
          <a:p>
            <a:pPr marL="337820" marR="38735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shell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/bin/bash.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will 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/bin/false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/usr/sbin/nologin.</a:t>
            </a:r>
            <a:endParaRPr sz="1800">
              <a:latin typeface="Verdana"/>
              <a:cs typeface="Verdana"/>
            </a:endParaRPr>
          </a:p>
          <a:p>
            <a:pPr marL="337820" marR="495934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less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1000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most  likely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either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hidden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  <a:tabLst>
                <a:tab pos="795020" algn="l"/>
              </a:tabLst>
            </a:pPr>
            <a:r>
              <a:rPr dirty="0" sz="1800" spc="-5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hidden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safe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deleted</a:t>
            </a:r>
            <a:endParaRPr sz="1800">
              <a:latin typeface="Verdana"/>
              <a:cs typeface="Verdana"/>
            </a:endParaRPr>
          </a:p>
          <a:p>
            <a:pPr marL="337820" marR="187325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1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be,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that 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indicates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one,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7040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Conﬁg </a:t>
            </a:r>
            <a:r>
              <a:rPr dirty="0" spc="-15"/>
              <a:t>ﬁle</a:t>
            </a:r>
            <a:r>
              <a:rPr dirty="0" spc="-509"/>
              <a:t> </a:t>
            </a:r>
            <a:r>
              <a:rPr dirty="0" spc="10"/>
              <a:t>/etc/shadow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378" y="1366898"/>
            <a:ext cx="5454015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39090" algn="l"/>
              </a:tabLst>
            </a:pPr>
            <a:r>
              <a:rPr dirty="0" sz="1800" spc="-50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sudo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nano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/etc/shadow: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conﬁgures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shadow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endParaRPr sz="1800">
              <a:latin typeface="Verdana"/>
              <a:cs typeface="Verdana"/>
            </a:endParaRPr>
          </a:p>
          <a:p>
            <a:pPr marL="796290" marR="5080" indent="-327025">
              <a:lnSpc>
                <a:spcPct val="114599"/>
              </a:lnSpc>
              <a:tabLst>
                <a:tab pos="796290" algn="l"/>
              </a:tabLst>
            </a:pPr>
            <a:r>
              <a:rPr dirty="0" sz="1800" spc="-50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other 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r>
              <a:rPr dirty="0" sz="18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548" y="2464145"/>
            <a:ext cx="6877036" cy="1228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9123" y="3756744"/>
            <a:ext cx="2809875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2890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marL="262255" indent="-25019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62890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encrypted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800">
              <a:latin typeface="Verdana"/>
              <a:cs typeface="Verdana"/>
            </a:endParaRPr>
          </a:p>
          <a:p>
            <a:pPr marL="262255" indent="-25019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62890" algn="l"/>
              </a:tabLst>
            </a:pP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262255" indent="-25019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62890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Minimum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8819" y="3831020"/>
            <a:ext cx="229298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62890" algn="l"/>
              </a:tabLst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Max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age</a:t>
            </a:r>
            <a:endParaRPr sz="1800">
              <a:latin typeface="Verdana"/>
              <a:cs typeface="Verdana"/>
            </a:endParaRPr>
          </a:p>
          <a:p>
            <a:pPr marL="262255" indent="-250190">
              <a:lnSpc>
                <a:spcPct val="100000"/>
              </a:lnSpc>
              <a:spcBef>
                <a:spcPts val="15"/>
              </a:spcBef>
              <a:buAutoNum type="arabicPeriod" startAt="5"/>
              <a:tabLst>
                <a:tab pos="262890" algn="l"/>
              </a:tabLst>
            </a:pP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warning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period</a:t>
            </a:r>
            <a:endParaRPr sz="1800">
              <a:latin typeface="Verdana"/>
              <a:cs typeface="Verdana"/>
            </a:endParaRPr>
          </a:p>
          <a:p>
            <a:pPr marL="262255" indent="-250190">
              <a:lnSpc>
                <a:spcPct val="100000"/>
              </a:lnSpc>
              <a:spcBef>
                <a:spcPts val="15"/>
              </a:spcBef>
              <a:buAutoNum type="arabicPeriod" startAt="5"/>
              <a:tabLst>
                <a:tab pos="262890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Inactivity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period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215267"/>
            <a:ext cx="5312410" cy="99885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pc="-90"/>
              <a:t>chage: </a:t>
            </a:r>
            <a:r>
              <a:rPr dirty="0" spc="100"/>
              <a:t>a</a:t>
            </a:r>
            <a:r>
              <a:rPr dirty="0" spc="-780"/>
              <a:t> </a:t>
            </a:r>
            <a:r>
              <a:rPr dirty="0" spc="-35"/>
              <a:t>command </a:t>
            </a:r>
            <a:r>
              <a:rPr dirty="0" spc="-70"/>
              <a:t>we </a:t>
            </a:r>
            <a:r>
              <a:rPr dirty="0" spc="5"/>
              <a:t>can  </a:t>
            </a:r>
            <a:r>
              <a:rPr dirty="0" spc="-85"/>
              <a:t>use </a:t>
            </a:r>
            <a:r>
              <a:rPr dirty="0" spc="-15"/>
              <a:t>to </a:t>
            </a:r>
            <a:r>
              <a:rPr dirty="0" spc="-5"/>
              <a:t>edit</a:t>
            </a:r>
            <a:r>
              <a:rPr dirty="0" spc="-610"/>
              <a:t> </a:t>
            </a:r>
            <a:r>
              <a:rPr dirty="0" spc="10"/>
              <a:t>/etc/shadow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366898"/>
            <a:ext cx="5702935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960119" indent="-325755">
              <a:lnSpc>
                <a:spcPct val="114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chage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shadow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 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parameters on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per user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basis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affect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user.</a:t>
            </a:r>
            <a:endParaRPr sz="1800">
              <a:latin typeface="Verdana"/>
              <a:cs typeface="Verdana"/>
            </a:endParaRPr>
          </a:p>
          <a:p>
            <a:pPr lvl="1" marL="795020" marR="50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belong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/etc/login.defs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ﬁle, 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we’ll go</a:t>
            </a:r>
            <a:r>
              <a:rPr dirty="0" sz="1800" spc="-48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354520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How </a:t>
            </a:r>
            <a:r>
              <a:rPr dirty="0" spc="-15"/>
              <a:t>to </a:t>
            </a:r>
            <a:r>
              <a:rPr dirty="0" spc="-85"/>
              <a:t>use</a:t>
            </a:r>
            <a:r>
              <a:rPr dirty="0" spc="-730"/>
              <a:t> </a:t>
            </a:r>
            <a:r>
              <a:rPr dirty="0" spc="15"/>
              <a:t>chage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378" y="1366898"/>
            <a:ext cx="4629150" cy="25876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chage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[options]</a:t>
            </a: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[username]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chage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-m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[user]</a:t>
            </a:r>
            <a:endParaRPr sz="1800">
              <a:latin typeface="Verdana"/>
              <a:cs typeface="Verdana"/>
            </a:endParaRPr>
          </a:p>
          <a:p>
            <a:pPr lvl="2" marL="12534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1253490" algn="l"/>
                <a:tab pos="12541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min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chage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-M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180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[user]</a:t>
            </a:r>
            <a:endParaRPr sz="1800">
              <a:latin typeface="Verdana"/>
              <a:cs typeface="Verdana"/>
            </a:endParaRPr>
          </a:p>
          <a:p>
            <a:pPr lvl="2" marL="12534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1253490" algn="l"/>
                <a:tab pos="12541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max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chage 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-W</a:t>
            </a:r>
            <a:r>
              <a:rPr dirty="0" sz="18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7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[user]</a:t>
            </a:r>
            <a:endParaRPr sz="1800">
              <a:latin typeface="Verdana"/>
              <a:cs typeface="Verdana"/>
            </a:endParaRPr>
          </a:p>
          <a:p>
            <a:pPr lvl="2" marL="12534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1253490" algn="l"/>
                <a:tab pos="1254125" algn="l"/>
              </a:tabLst>
            </a:pP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Warn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chage 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-I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1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[user]</a:t>
            </a:r>
            <a:endParaRPr sz="1800">
              <a:latin typeface="Verdana"/>
              <a:cs typeface="Verdana"/>
            </a:endParaRPr>
          </a:p>
          <a:p>
            <a:pPr lvl="2" marL="1253490" indent="-326390">
              <a:lnSpc>
                <a:spcPct val="100000"/>
              </a:lnSpc>
              <a:spcBef>
                <a:spcPts val="15"/>
              </a:spcBef>
              <a:buClr>
                <a:srgbClr val="A357FF"/>
              </a:buClr>
              <a:buChar char="-"/>
              <a:tabLst>
                <a:tab pos="1253490" algn="l"/>
                <a:tab pos="1254125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Inactive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293" y="4827324"/>
            <a:ext cx="2019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35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49" y="177393"/>
            <a:ext cx="51066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Conﬁg </a:t>
            </a:r>
            <a:r>
              <a:rPr dirty="0" spc="-15"/>
              <a:t>ﬁle</a:t>
            </a:r>
            <a:r>
              <a:rPr dirty="0" spc="-484"/>
              <a:t> </a:t>
            </a:r>
            <a:r>
              <a:rPr dirty="0" spc="-10"/>
              <a:t>/etc/login.defs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255" y="809823"/>
            <a:ext cx="5893435" cy="287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090" marR="66675" indent="-327025">
              <a:lnSpc>
                <a:spcPct val="114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sudo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nano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/etc/login.defs: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brings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login.defs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 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  <a:p>
            <a:pPr lvl="1" marL="796290" marR="523240" indent="-314960">
              <a:lnSpc>
                <a:spcPct val="113300"/>
              </a:lnSpc>
              <a:spcBef>
                <a:spcPts val="6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conﬁgures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settings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aging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as 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general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r>
              <a:rPr dirty="0" sz="1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stuff</a:t>
            </a:r>
            <a:endParaRPr sz="1600">
              <a:latin typeface="Verdana"/>
              <a:cs typeface="Verdana"/>
            </a:endParaRPr>
          </a:p>
          <a:p>
            <a:pPr lvl="1" marL="796290" marR="62230" indent="-316230">
              <a:lnSpc>
                <a:spcPct val="113300"/>
              </a:lnSpc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PASS_MIN_DAYS 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(minimum </a:t>
            </a:r>
            <a:r>
              <a:rPr dirty="0" sz="1600" spc="-34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of days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6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can 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used)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16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1600">
              <a:latin typeface="Verdana"/>
              <a:cs typeface="Verdana"/>
            </a:endParaRPr>
          </a:p>
          <a:p>
            <a:pPr lvl="1" marL="796290" marR="5080" indent="-316230">
              <a:lnSpc>
                <a:spcPct val="113300"/>
              </a:lnSpc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PASS_MAX_DAYS </a:t>
            </a: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(max </a:t>
            </a:r>
            <a:r>
              <a:rPr dirty="0" sz="1600" spc="-34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of days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dirty="0" sz="1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 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used)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1600" spc="-3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1600">
              <a:latin typeface="Verdana"/>
              <a:cs typeface="Verdana"/>
            </a:endParaRPr>
          </a:p>
          <a:p>
            <a:pPr lvl="1" marL="796290" marR="532765" indent="-316230">
              <a:lnSpc>
                <a:spcPct val="113300"/>
              </a:lnSpc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PASS_WARN_AGE </a:t>
            </a:r>
            <a:r>
              <a:rPr dirty="0" sz="1600" spc="-295">
                <a:solidFill>
                  <a:srgbClr val="FFFFFF"/>
                </a:solidFill>
                <a:latin typeface="Verdana"/>
                <a:cs typeface="Verdana"/>
              </a:rPr>
              <a:t>(#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of days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expired,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gives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warning)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dirty="0" sz="160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3866" y="3480442"/>
            <a:ext cx="4511690" cy="1570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4392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Conﬁg </a:t>
            </a:r>
            <a:r>
              <a:rPr dirty="0" spc="-15"/>
              <a:t>File</a:t>
            </a:r>
            <a:r>
              <a:rPr dirty="0" spc="-495"/>
              <a:t> </a:t>
            </a:r>
            <a:r>
              <a:rPr dirty="0" spc="15"/>
              <a:t>/etc/group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366898"/>
            <a:ext cx="5694680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5080" indent="-325755">
              <a:lnSpc>
                <a:spcPct val="114599"/>
              </a:lnSpc>
              <a:spcBef>
                <a:spcPts val="100"/>
              </a:spcBef>
              <a:tabLst>
                <a:tab pos="337820" algn="l"/>
              </a:tabLst>
            </a:pPr>
            <a:r>
              <a:rPr dirty="0" sz="1800" spc="-5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sudo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nano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/etc/group: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brings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conﬁgure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  <a:tabLst>
                <a:tab pos="795020" algn="l"/>
              </a:tabLst>
            </a:pPr>
            <a:r>
              <a:rPr dirty="0" sz="1800" spc="-5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info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8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0999" y="2472570"/>
            <a:ext cx="3791989" cy="173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2648" y="4269674"/>
            <a:ext cx="1804035" cy="66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4165" algn="l"/>
              </a:tabLst>
            </a:pPr>
            <a:r>
              <a:rPr dirty="0" sz="2100" spc="-9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21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1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04165" algn="l"/>
              </a:tabLst>
            </a:pPr>
            <a:r>
              <a:rPr dirty="0" sz="2100" spc="-5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7971" y="4269674"/>
            <a:ext cx="2561590" cy="66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04165" algn="l"/>
              </a:tabLst>
            </a:pPr>
            <a:r>
              <a:rPr dirty="0" sz="2100" spc="-10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dirty="0" sz="2100" spc="-20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dirty="0" sz="21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(GID)</a:t>
            </a:r>
            <a:endParaRPr sz="2100">
              <a:latin typeface="Verdana"/>
              <a:cs typeface="Verdana"/>
            </a:endParaRPr>
          </a:p>
          <a:p>
            <a:pPr marL="303530" indent="-291465">
              <a:lnSpc>
                <a:spcPct val="100000"/>
              </a:lnSpc>
              <a:spcBef>
                <a:spcPts val="30"/>
              </a:spcBef>
              <a:buAutoNum type="arabicPeriod" startAt="3"/>
              <a:tabLst>
                <a:tab pos="304165" algn="l"/>
              </a:tabLst>
            </a:pPr>
            <a:r>
              <a:rPr dirty="0" sz="2100" spc="-75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2100" spc="-9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100" spc="-10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100" spc="-4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9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730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Conﬁg </a:t>
            </a:r>
            <a:r>
              <a:rPr dirty="0" spc="-15"/>
              <a:t>ﬁle</a:t>
            </a:r>
            <a:r>
              <a:rPr dirty="0" spc="-530"/>
              <a:t> </a:t>
            </a:r>
            <a:r>
              <a:rPr dirty="0" spc="-5"/>
              <a:t>/etc/sudoers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366898"/>
            <a:ext cx="5857875" cy="19113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deals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sudo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users: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sudo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visudo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(DO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NANO)</a:t>
            </a:r>
            <a:endParaRPr sz="1800">
              <a:latin typeface="Verdana"/>
              <a:cs typeface="Verdana"/>
            </a:endParaRPr>
          </a:p>
          <a:p>
            <a:pPr lvl="1" marL="795020" marR="50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duplicate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/etc/sudoers(.tmp)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edited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notiﬁes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logs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edits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7186" y="1231884"/>
            <a:ext cx="2145095" cy="1869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6472" y="3305193"/>
            <a:ext cx="4962514" cy="1381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573" y="4665494"/>
            <a:ext cx="3860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CAREFUL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editing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ﬁle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418667"/>
            <a:ext cx="62566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Default </a:t>
            </a:r>
            <a:r>
              <a:rPr dirty="0" spc="5"/>
              <a:t>Conﬁg for</a:t>
            </a:r>
            <a:r>
              <a:rPr dirty="0" spc="-740"/>
              <a:t> </a:t>
            </a:r>
            <a:r>
              <a:rPr dirty="0" spc="-5"/>
              <a:t>/etc/sudoers</a:t>
            </a:r>
          </a:p>
        </p:txBody>
      </p:sp>
      <p:sp>
        <p:nvSpPr>
          <p:cNvPr id="3" name="object 3"/>
          <p:cNvSpPr/>
          <p:nvPr/>
        </p:nvSpPr>
        <p:spPr>
          <a:xfrm>
            <a:off x="194299" y="1017722"/>
            <a:ext cx="4952990" cy="394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0845" y="1152481"/>
            <a:ext cx="3169285" cy="306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100"/>
              </a:spcBef>
              <a:buChar char="-"/>
              <a:tabLst>
                <a:tab pos="339090" algn="l"/>
                <a:tab pos="33972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root ALL=(ALL:ALL)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endParaRPr sz="1800">
              <a:latin typeface="Verdana"/>
              <a:cs typeface="Verdana"/>
            </a:endParaRPr>
          </a:p>
          <a:p>
            <a:pPr lvl="1" marL="796290" marR="5080" indent="-327025">
              <a:lnSpc>
                <a:spcPct val="100699"/>
              </a:lnSpc>
              <a:buChar char="-"/>
              <a:tabLst>
                <a:tab pos="796290" algn="l"/>
                <a:tab pos="796925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gives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the root user  unlimited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privileges</a:t>
            </a:r>
            <a:r>
              <a:rPr dirty="0" sz="1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and can 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18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339090" indent="-327025">
              <a:lnSpc>
                <a:spcPct val="100000"/>
              </a:lnSpc>
              <a:spcBef>
                <a:spcPts val="15"/>
              </a:spcBef>
              <a:buChar char="-"/>
              <a:tabLst>
                <a:tab pos="339090" algn="l"/>
                <a:tab pos="339725" algn="l"/>
              </a:tabLst>
            </a:pP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%admin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ALL=(ALL)</a:t>
            </a:r>
            <a:r>
              <a:rPr dirty="0" sz="1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endParaRPr sz="1800">
              <a:latin typeface="Verdana"/>
              <a:cs typeface="Verdana"/>
            </a:endParaRPr>
          </a:p>
          <a:p>
            <a:pPr lvl="1" marL="796290" indent="-327660">
              <a:lnSpc>
                <a:spcPct val="100000"/>
              </a:lnSpc>
              <a:spcBef>
                <a:spcPts val="15"/>
              </a:spcBef>
              <a:buChar char="-"/>
              <a:tabLst>
                <a:tab pos="796290" algn="l"/>
                <a:tab pos="796925" algn="l"/>
              </a:tabLst>
            </a:pPr>
            <a:r>
              <a:rPr dirty="0" sz="1800" spc="-415">
                <a:solidFill>
                  <a:srgbClr val="FFFFFF"/>
                </a:solidFill>
                <a:latin typeface="Verdana"/>
                <a:cs typeface="Verdana"/>
              </a:rPr>
              <a:t>%: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notates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lvl="1" marL="796290" marR="97790" indent="-327025">
              <a:lnSpc>
                <a:spcPct val="100699"/>
              </a:lnSpc>
              <a:buChar char="-"/>
              <a:tabLst>
                <a:tab pos="796290" algn="l"/>
                <a:tab pos="796925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admin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root 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privileges</a:t>
            </a:r>
            <a:endParaRPr sz="1800">
              <a:latin typeface="Verdana"/>
              <a:cs typeface="Verdana"/>
            </a:endParaRPr>
          </a:p>
          <a:p>
            <a:pPr marL="339090" marR="146050" indent="-327025">
              <a:lnSpc>
                <a:spcPct val="100699"/>
              </a:lnSpc>
              <a:buChar char="-"/>
              <a:tabLst>
                <a:tab pos="339090" algn="l"/>
                <a:tab pos="339725" algn="l"/>
              </a:tabLst>
            </a:pP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sure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looks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29006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What </a:t>
            </a:r>
            <a:r>
              <a:rPr dirty="0" spc="-65"/>
              <a:t>is</a:t>
            </a:r>
            <a:r>
              <a:rPr dirty="0" spc="-525"/>
              <a:t> </a:t>
            </a:r>
            <a:r>
              <a:rPr dirty="0" spc="-45"/>
              <a:t>Linux?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579" y="1138298"/>
            <a:ext cx="5639435" cy="19113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414"/>
              </a:spcBef>
              <a:buChar char="-"/>
              <a:tabLst>
                <a:tab pos="339090" algn="l"/>
                <a:tab pos="339725" algn="l"/>
              </a:tabLst>
            </a:pP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Linux: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kernel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runs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distros</a:t>
            </a:r>
            <a:endParaRPr sz="1800">
              <a:latin typeface="Verdana"/>
              <a:cs typeface="Verdana"/>
            </a:endParaRPr>
          </a:p>
          <a:p>
            <a:pPr marL="339090" marR="5080" indent="-327025">
              <a:lnSpc>
                <a:spcPct val="114599"/>
              </a:lnSpc>
              <a:buChar char="-"/>
              <a:tabLst>
                <a:tab pos="339090" algn="l"/>
                <a:tab pos="33972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open-source, options/”ﬂavors”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to suit different</a:t>
            </a:r>
            <a:r>
              <a:rPr dirty="0" sz="18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skill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endParaRPr sz="1800">
              <a:latin typeface="Verdana"/>
              <a:cs typeface="Verdana"/>
            </a:endParaRPr>
          </a:p>
          <a:p>
            <a:pPr marL="339090" marR="680720" indent="-327025">
              <a:lnSpc>
                <a:spcPct val="114599"/>
              </a:lnSpc>
              <a:buChar char="-"/>
              <a:tabLst>
                <a:tab pos="339090" algn="l"/>
                <a:tab pos="339725" algn="l"/>
              </a:tabLst>
            </a:pP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kernel: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actually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“Linux”, core,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manages</a:t>
            </a:r>
            <a:r>
              <a:rPr dirty="0" sz="18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CPU, 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memory,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stuff</a:t>
            </a:r>
            <a:endParaRPr sz="1800">
              <a:latin typeface="Verdana"/>
              <a:cs typeface="Verdana"/>
            </a:endParaRPr>
          </a:p>
          <a:p>
            <a:pPr marL="339090" indent="-327025">
              <a:lnSpc>
                <a:spcPct val="100000"/>
              </a:lnSpc>
              <a:spcBef>
                <a:spcPts val="315"/>
              </a:spcBef>
              <a:buChar char="-"/>
              <a:tabLst>
                <a:tab pos="339090" algn="l"/>
                <a:tab pos="339725" algn="l"/>
              </a:tabLst>
            </a:pP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terminal: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“shell”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6118" y="4827324"/>
            <a:ext cx="1162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06861" y="428799"/>
            <a:ext cx="2114295" cy="198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30290" y="2880544"/>
            <a:ext cx="4160891" cy="198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5660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Common </a:t>
            </a:r>
            <a:r>
              <a:rPr dirty="0" spc="-55"/>
              <a:t>problem in</a:t>
            </a:r>
            <a:r>
              <a:rPr dirty="0" spc="-615"/>
              <a:t> </a:t>
            </a:r>
            <a:r>
              <a:rPr dirty="0" spc="-60"/>
              <a:t>sudoers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004" y="1359150"/>
            <a:ext cx="5672455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9410" marR="5080" indent="-347345">
              <a:lnSpc>
                <a:spcPct val="113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59410" algn="l"/>
                <a:tab pos="360045" algn="l"/>
              </a:tabLst>
            </a:pP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Verdana"/>
                <a:cs typeface="Verdana"/>
              </a:rPr>
              <a:t>anyone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45">
                <a:solidFill>
                  <a:srgbClr val="FFFFFF"/>
                </a:solidFill>
                <a:latin typeface="Verdana"/>
                <a:cs typeface="Verdana"/>
              </a:rPr>
              <a:t>“!”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in  coding?</a:t>
            </a:r>
            <a:endParaRPr sz="2200">
              <a:latin typeface="Verdana"/>
              <a:cs typeface="Verdana"/>
            </a:endParaRPr>
          </a:p>
          <a:p>
            <a:pPr lvl="1" marL="816610" indent="-347980">
              <a:lnSpc>
                <a:spcPct val="100000"/>
              </a:lnSpc>
              <a:spcBef>
                <a:spcPts val="360"/>
              </a:spcBef>
              <a:buClr>
                <a:srgbClr val="A357FF"/>
              </a:buClr>
              <a:buChar char="-"/>
              <a:tabLst>
                <a:tab pos="816610" algn="l"/>
                <a:tab pos="817244" algn="l"/>
              </a:tabLst>
            </a:pPr>
            <a:r>
              <a:rPr dirty="0" sz="2200" spc="-85">
                <a:solidFill>
                  <a:srgbClr val="FFFFFF"/>
                </a:solidFill>
                <a:latin typeface="Verdana"/>
                <a:cs typeface="Verdana"/>
              </a:rPr>
              <a:t>Knowing </a:t>
            </a:r>
            <a:r>
              <a:rPr dirty="0" sz="2200" spc="-140">
                <a:solidFill>
                  <a:srgbClr val="FFFFFF"/>
                </a:solidFill>
                <a:latin typeface="Verdana"/>
                <a:cs typeface="Verdana"/>
              </a:rPr>
              <a:t>that, </a:t>
            </a:r>
            <a:r>
              <a:rPr dirty="0" sz="2200" spc="-45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dirty="0" sz="2200" spc="-6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“Default</a:t>
            </a:r>
            <a:endParaRPr sz="2200">
              <a:latin typeface="Verdana"/>
              <a:cs typeface="Verdana"/>
            </a:endParaRPr>
          </a:p>
          <a:p>
            <a:pPr marL="816610">
              <a:lnSpc>
                <a:spcPct val="100000"/>
              </a:lnSpc>
              <a:spcBef>
                <a:spcPts val="360"/>
              </a:spcBef>
            </a:pPr>
            <a:r>
              <a:rPr dirty="0" sz="2200" spc="-135">
                <a:solidFill>
                  <a:srgbClr val="FFFFFF"/>
                </a:solidFill>
                <a:latin typeface="Verdana"/>
                <a:cs typeface="Verdana"/>
              </a:rPr>
              <a:t>!authenticate”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Verdana"/>
                <a:cs typeface="Verdana"/>
              </a:rPr>
              <a:t>mean?</a:t>
            </a:r>
            <a:endParaRPr sz="2200">
              <a:latin typeface="Verdana"/>
              <a:cs typeface="Verdana"/>
            </a:endParaRPr>
          </a:p>
          <a:p>
            <a:pPr marL="359410" marR="188595" indent="-347345">
              <a:lnSpc>
                <a:spcPct val="113599"/>
              </a:lnSpc>
              <a:buClr>
                <a:srgbClr val="A357FF"/>
              </a:buClr>
              <a:buChar char="-"/>
              <a:tabLst>
                <a:tab pos="359410" algn="l"/>
                <a:tab pos="360045" algn="l"/>
              </a:tabLst>
            </a:pPr>
            <a:r>
              <a:rPr dirty="0" sz="2200" spc="-22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Verdana"/>
                <a:cs typeface="Verdana"/>
              </a:rPr>
              <a:t>ever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/etc/sudoers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/etc/sudoers.d </a:t>
            </a:r>
            <a:r>
              <a:rPr dirty="0" sz="2200" spc="-145">
                <a:solidFill>
                  <a:srgbClr val="FFFFFF"/>
                </a:solidFill>
                <a:latin typeface="Verdana"/>
                <a:cs typeface="Verdana"/>
              </a:rPr>
              <a:t>directory, 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0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38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2200">
              <a:latin typeface="Verdana"/>
              <a:cs typeface="Verdana"/>
            </a:endParaRPr>
          </a:p>
          <a:p>
            <a:pPr lvl="1" marL="816610" indent="-347980">
              <a:lnSpc>
                <a:spcPct val="100000"/>
              </a:lnSpc>
              <a:spcBef>
                <a:spcPts val="360"/>
              </a:spcBef>
              <a:buClr>
                <a:srgbClr val="A357FF"/>
              </a:buClr>
              <a:buChar char="-"/>
              <a:tabLst>
                <a:tab pos="816610" algn="l"/>
                <a:tab pos="817244" algn="l"/>
              </a:tabLst>
            </a:pP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Why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that?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3" y="288818"/>
            <a:ext cx="28905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Guest</a:t>
            </a:r>
            <a:r>
              <a:rPr dirty="0" spc="-315"/>
              <a:t> </a:t>
            </a:r>
            <a:r>
              <a:rPr dirty="0" spc="-20"/>
              <a:t>Account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97" y="896673"/>
            <a:ext cx="5997575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267970" indent="-325755">
              <a:lnSpc>
                <a:spcPct val="114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Ubuntu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guest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can 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log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purposes: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disable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guest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endParaRPr sz="1800">
              <a:latin typeface="Verdana"/>
              <a:cs typeface="Verdana"/>
            </a:endParaRPr>
          </a:p>
          <a:p>
            <a:pPr marL="337820" marR="50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Ubu14: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/etc/lightdm/lightdm.conf (conﬁgures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guest 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ﬁle)</a:t>
            </a:r>
            <a:endParaRPr sz="1800">
              <a:latin typeface="Verdana"/>
              <a:cs typeface="Verdana"/>
            </a:endParaRPr>
          </a:p>
          <a:p>
            <a:pPr marL="337820" marR="47244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Ubu16: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50-no-guest-conf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LightDM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conﬁg</a:t>
            </a:r>
            <a:r>
              <a:rPr dirty="0" sz="18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endParaRPr sz="1800">
              <a:latin typeface="Verdana"/>
              <a:cs typeface="Verdana"/>
            </a:endParaRPr>
          </a:p>
          <a:p>
            <a:pPr marL="337820" marR="69850">
              <a:lnSpc>
                <a:spcPct val="114599"/>
              </a:lnSpc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/usr/share/lightdm/lightdm.conf.d/50-unity-greeter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Ubuntu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  <a:p>
            <a:pPr marL="337820" marR="201295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LightDM: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display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manager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Linux,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disables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guest 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interface  conﬁgs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login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screen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0712" y="0"/>
            <a:ext cx="3023268" cy="1465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548" y="62868"/>
            <a:ext cx="5243830" cy="998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3829"/>
              </a:lnSpc>
              <a:spcBef>
                <a:spcPts val="100"/>
              </a:spcBef>
            </a:pPr>
            <a:r>
              <a:rPr dirty="0" spc="-25"/>
              <a:t>Default </a:t>
            </a:r>
            <a:r>
              <a:rPr dirty="0" spc="-15"/>
              <a:t>File</a:t>
            </a:r>
            <a:r>
              <a:rPr dirty="0" spc="-445"/>
              <a:t> </a:t>
            </a:r>
            <a:r>
              <a:rPr dirty="0" spc="5"/>
              <a:t>for</a:t>
            </a:r>
          </a:p>
          <a:p>
            <a:pPr>
              <a:lnSpc>
                <a:spcPts val="3829"/>
              </a:lnSpc>
            </a:pPr>
            <a:r>
              <a:rPr dirty="0" spc="165"/>
              <a:t>/</a:t>
            </a:r>
            <a:r>
              <a:rPr dirty="0" spc="-40"/>
              <a:t>e</a:t>
            </a:r>
            <a:r>
              <a:rPr dirty="0" spc="-45"/>
              <a:t>t</a:t>
            </a:r>
            <a:r>
              <a:rPr dirty="0" spc="30"/>
              <a:t>c/ligh</a:t>
            </a:r>
            <a:r>
              <a:rPr dirty="0" spc="10"/>
              <a:t>t</a:t>
            </a:r>
            <a:r>
              <a:rPr dirty="0" spc="5"/>
              <a:t>dm/ligh</a:t>
            </a:r>
            <a:r>
              <a:rPr dirty="0" spc="-10"/>
              <a:t>t</a:t>
            </a:r>
            <a:r>
              <a:rPr dirty="0" spc="-70"/>
              <a:t>dm.conf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1229972"/>
            <a:ext cx="5258389" cy="345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25262" y="1294819"/>
            <a:ext cx="3306445" cy="299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100"/>
              </a:spcBef>
              <a:buChar char="-"/>
              <a:tabLst>
                <a:tab pos="328295" algn="l"/>
                <a:tab pos="328930" algn="l"/>
              </a:tabLst>
            </a:pPr>
            <a:r>
              <a:rPr dirty="0" sz="1600" spc="-170">
                <a:solidFill>
                  <a:srgbClr val="FFFFFF"/>
                </a:solidFill>
                <a:latin typeface="Verdana"/>
                <a:cs typeface="Verdana"/>
              </a:rPr>
              <a:t>[Seat:*]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[SeatDefaults]</a:t>
            </a:r>
            <a:endParaRPr sz="1600">
              <a:latin typeface="Verdana"/>
              <a:cs typeface="Verdana"/>
            </a:endParaRPr>
          </a:p>
          <a:p>
            <a:pPr algn="r" lvl="1" marL="315595" marR="457834" indent="-315595">
              <a:lnSpc>
                <a:spcPct val="100000"/>
              </a:lnSpc>
              <a:spcBef>
                <a:spcPts val="30"/>
              </a:spcBef>
              <a:buChar char="-"/>
              <a:tabLst>
                <a:tab pos="315595" algn="l"/>
                <a:tab pos="316230" algn="l"/>
              </a:tabLst>
            </a:pP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should be</a:t>
            </a:r>
            <a:r>
              <a:rPr dirty="0" sz="160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the ﬁrst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endParaRPr sz="1600">
              <a:latin typeface="Verdana"/>
              <a:cs typeface="Verdana"/>
            </a:endParaRPr>
          </a:p>
          <a:p>
            <a:pPr algn="r" marL="315595" marR="493395" indent="-315595">
              <a:lnSpc>
                <a:spcPct val="100000"/>
              </a:lnSpc>
              <a:spcBef>
                <a:spcPts val="30"/>
              </a:spcBef>
              <a:buChar char="-"/>
              <a:tabLst>
                <a:tab pos="315595" algn="l"/>
                <a:tab pos="328930" algn="l"/>
              </a:tabLst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autologin-user=se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eruser</a:t>
            </a:r>
            <a:endParaRPr sz="1600">
              <a:latin typeface="Verdana"/>
              <a:cs typeface="Verdana"/>
            </a:endParaRPr>
          </a:p>
          <a:p>
            <a:pPr lvl="1" marL="785495" marR="5080" indent="-316230">
              <a:lnSpc>
                <a:spcPct val="101600"/>
              </a:lnSpc>
              <a:buChar char="-"/>
              <a:tabLst>
                <a:tab pos="785495" algn="l"/>
                <a:tab pos="786130" algn="l"/>
              </a:tabLst>
            </a:pP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speciﬁed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logged 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495934">
              <a:lnSpc>
                <a:spcPct val="100000"/>
              </a:lnSpc>
              <a:spcBef>
                <a:spcPts val="30"/>
              </a:spcBef>
              <a:tabLst>
                <a:tab pos="785495" algn="l"/>
              </a:tabLst>
            </a:pPr>
            <a:r>
              <a:rPr dirty="0" sz="1600" spc="-55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autologin-guest=true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endParaRPr sz="1600">
              <a:latin typeface="Arial"/>
              <a:cs typeface="Arial"/>
            </a:endParaRPr>
          </a:p>
          <a:p>
            <a:pPr marL="785495">
              <a:lnSpc>
                <a:spcPct val="100000"/>
              </a:lnSpc>
              <a:spcBef>
                <a:spcPts val="30"/>
              </a:spcBef>
            </a:pPr>
            <a:r>
              <a:rPr dirty="0" sz="1600" spc="15" b="1">
                <a:solidFill>
                  <a:srgbClr val="FFFFFF"/>
                </a:solidFill>
                <a:latin typeface="Arial"/>
                <a:cs typeface="Arial"/>
              </a:rPr>
              <a:t>BAD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28295" algn="l"/>
              </a:tabLst>
            </a:pP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allow-guest=true</a:t>
            </a:r>
            <a:endParaRPr sz="1600">
              <a:latin typeface="Verdana"/>
              <a:cs typeface="Verdana"/>
            </a:endParaRPr>
          </a:p>
          <a:p>
            <a:pPr marL="785495" marR="405765" indent="-316230">
              <a:lnSpc>
                <a:spcPct val="101600"/>
              </a:lnSpc>
              <a:tabLst>
                <a:tab pos="785495" algn="l"/>
              </a:tabLst>
            </a:pP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enables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guest</a:t>
            </a:r>
            <a:r>
              <a:rPr dirty="0" sz="16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account 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(default)</a:t>
            </a:r>
            <a:endParaRPr sz="1600">
              <a:latin typeface="Verdana"/>
              <a:cs typeface="Verdana"/>
            </a:endParaRPr>
          </a:p>
          <a:p>
            <a:pPr marL="495934">
              <a:lnSpc>
                <a:spcPct val="100000"/>
              </a:lnSpc>
              <a:spcBef>
                <a:spcPts val="25"/>
              </a:spcBef>
              <a:tabLst>
                <a:tab pos="785495" algn="l"/>
              </a:tabLst>
            </a:pPr>
            <a:r>
              <a:rPr dirty="0" sz="1600" spc="-55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false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disable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49" y="232351"/>
            <a:ext cx="2232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PAM </a:t>
            </a:r>
            <a:r>
              <a:rPr dirty="0" sz="2800" spc="-50"/>
              <a:t>in</a:t>
            </a:r>
            <a:r>
              <a:rPr dirty="0" sz="2800" spc="-480"/>
              <a:t> </a:t>
            </a:r>
            <a:r>
              <a:rPr dirty="0" sz="2800" spc="-30"/>
              <a:t>Linux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298" y="702250"/>
            <a:ext cx="7247255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161290" indent="-325755">
              <a:lnSpc>
                <a:spcPct val="114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PAM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(Pluggable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Authentication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Modules):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contains 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authentication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dictates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user’s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authentication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dirty="0" sz="18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  <a:p>
            <a:pPr lvl="1" marL="795020" marR="1026794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account: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checks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veriﬁcation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relation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passwords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authentication: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authenticates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establishes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credentials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password: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passwords,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guidelines</a:t>
            </a:r>
            <a:endParaRPr sz="1800">
              <a:latin typeface="Verdana"/>
              <a:cs typeface="Verdana"/>
            </a:endParaRPr>
          </a:p>
          <a:p>
            <a:pPr lvl="1" marL="795020" marR="210185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session: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manages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beginning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  sessions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(after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dirty="0" sz="180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in)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0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going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/etc/pam.d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9634" y="5737"/>
            <a:ext cx="1054347" cy="125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3264" y="71637"/>
            <a:ext cx="14414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nope not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4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23" y="3970354"/>
            <a:ext cx="6014387" cy="117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298" y="214518"/>
            <a:ext cx="52273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Format</a:t>
            </a:r>
            <a:r>
              <a:rPr dirty="0" spc="-245"/>
              <a:t> </a:t>
            </a:r>
            <a:r>
              <a:rPr dirty="0" spc="45"/>
              <a:t>of</a:t>
            </a:r>
            <a:r>
              <a:rPr dirty="0" spc="-240"/>
              <a:t> </a:t>
            </a:r>
            <a:r>
              <a:rPr dirty="0"/>
              <a:t>PAM</a:t>
            </a:r>
            <a:r>
              <a:rPr dirty="0" spc="-245"/>
              <a:t> </a:t>
            </a:r>
            <a:r>
              <a:rPr dirty="0" spc="25"/>
              <a:t>conﬁg</a:t>
            </a:r>
            <a:r>
              <a:rPr dirty="0" spc="-240"/>
              <a:t> </a:t>
            </a:r>
            <a:r>
              <a:rPr dirty="0" spc="-45"/>
              <a:t>ﬁles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841573"/>
            <a:ext cx="9143981" cy="70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4498" y="1637144"/>
            <a:ext cx="1273175" cy="276225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15">
                <a:solidFill>
                  <a:srgbClr val="FFFFFF"/>
                </a:solidFill>
                <a:latin typeface="FreeSans"/>
                <a:cs typeface="FreeSans"/>
              </a:rPr>
              <a:t>module-type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2067" y="1615300"/>
            <a:ext cx="6656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solidFill>
                  <a:srgbClr val="FFFFFF"/>
                </a:solidFill>
                <a:latin typeface="FreeSans"/>
                <a:cs typeface="FreeSans"/>
              </a:rPr>
              <a:t>: </a:t>
            </a:r>
            <a:r>
              <a:rPr dirty="0" sz="1800" spc="30">
                <a:solidFill>
                  <a:srgbClr val="FFFFFF"/>
                </a:solidFill>
                <a:latin typeface="FreeSans"/>
                <a:cs typeface="FreeSans"/>
              </a:rPr>
              <a:t>the </a:t>
            </a:r>
            <a:r>
              <a:rPr dirty="0" sz="1800" spc="35">
                <a:solidFill>
                  <a:srgbClr val="FFFFFF"/>
                </a:solidFill>
                <a:latin typeface="FreeSans"/>
                <a:cs typeface="FreeSans"/>
              </a:rPr>
              <a:t>diﬀerent </a:t>
            </a:r>
            <a:r>
              <a:rPr dirty="0" sz="1800" spc="10">
                <a:solidFill>
                  <a:srgbClr val="FFFFFF"/>
                </a:solidFill>
                <a:latin typeface="FreeSans"/>
                <a:cs typeface="FreeSans"/>
              </a:rPr>
              <a:t>modules </a:t>
            </a:r>
            <a:r>
              <a:rPr dirty="0" sz="1800" spc="5">
                <a:solidFill>
                  <a:srgbClr val="FFFFFF"/>
                </a:solidFill>
                <a:latin typeface="FreeSans"/>
                <a:cs typeface="FreeSans"/>
              </a:rPr>
              <a:t>in </a:t>
            </a:r>
            <a:r>
              <a:rPr dirty="0" sz="1800" spc="-120">
                <a:solidFill>
                  <a:srgbClr val="FFFFFF"/>
                </a:solidFill>
                <a:latin typeface="FreeSans"/>
                <a:cs typeface="FreeSans"/>
              </a:rPr>
              <a:t>PAM </a:t>
            </a:r>
            <a:r>
              <a:rPr dirty="0" sz="1800" spc="-15">
                <a:solidFill>
                  <a:srgbClr val="FFFFFF"/>
                </a:solidFill>
                <a:latin typeface="FreeSans"/>
                <a:cs typeface="FreeSans"/>
              </a:rPr>
              <a:t>(the </a:t>
            </a:r>
            <a:r>
              <a:rPr dirty="0" sz="1800" spc="20">
                <a:solidFill>
                  <a:srgbClr val="FFFFFF"/>
                </a:solidFill>
                <a:latin typeface="FreeSans"/>
                <a:cs typeface="FreeSans"/>
              </a:rPr>
              <a:t>four mentioned </a:t>
            </a:r>
            <a:r>
              <a:rPr dirty="0" sz="1800" spc="5">
                <a:solidFill>
                  <a:srgbClr val="FFFFFF"/>
                </a:solidFill>
                <a:latin typeface="FreeSans"/>
                <a:cs typeface="FreeSans"/>
              </a:rPr>
              <a:t>in </a:t>
            </a:r>
            <a:r>
              <a:rPr dirty="0" sz="1800" spc="30">
                <a:solidFill>
                  <a:srgbClr val="FFFFFF"/>
                </a:solidFill>
                <a:latin typeface="FreeSans"/>
                <a:cs typeface="FreeSans"/>
              </a:rPr>
              <a:t>the </a:t>
            </a:r>
            <a:r>
              <a:rPr dirty="0" sz="1800" spc="-15">
                <a:solidFill>
                  <a:srgbClr val="FFFFFF"/>
                </a:solidFill>
                <a:latin typeface="FreeSans"/>
                <a:cs typeface="FreeSans"/>
              </a:rPr>
              <a:t>last</a:t>
            </a:r>
            <a:r>
              <a:rPr dirty="0" sz="1800" spc="-18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FreeSans"/>
                <a:cs typeface="FreeSans"/>
              </a:rPr>
              <a:t>slide)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619" y="1615300"/>
            <a:ext cx="9398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FreeSans"/>
                <a:cs typeface="FreeSans"/>
              </a:rPr>
              <a:t>-</a:t>
            </a:r>
            <a:endParaRPr sz="1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60">
                <a:solidFill>
                  <a:srgbClr val="FFFFFF"/>
                </a:solidFill>
                <a:latin typeface="FreeSans"/>
                <a:cs typeface="FreeSans"/>
              </a:rPr>
              <a:t>-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98" y="1891524"/>
            <a:ext cx="6182360" cy="299720"/>
          </a:xfrm>
          <a:prstGeom prst="rect">
            <a:avLst/>
          </a:prstGeom>
          <a:solidFill>
            <a:srgbClr val="9900FF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FreeSans"/>
                <a:cs typeface="FreeSans"/>
              </a:rPr>
              <a:t>control: determines </a:t>
            </a:r>
            <a:r>
              <a:rPr dirty="0" sz="1800" spc="35">
                <a:solidFill>
                  <a:srgbClr val="FFFFFF"/>
                </a:solidFill>
                <a:latin typeface="FreeSans"/>
                <a:cs typeface="FreeSans"/>
              </a:rPr>
              <a:t>how </a:t>
            </a:r>
            <a:r>
              <a:rPr dirty="0" sz="1800" spc="-120">
                <a:solidFill>
                  <a:srgbClr val="FFFFFF"/>
                </a:solidFill>
                <a:latin typeface="FreeSans"/>
                <a:cs typeface="FreeSans"/>
              </a:rPr>
              <a:t>PAM </a:t>
            </a:r>
            <a:r>
              <a:rPr dirty="0" sz="1800" spc="15">
                <a:solidFill>
                  <a:srgbClr val="FFFFFF"/>
                </a:solidFill>
                <a:latin typeface="FreeSans"/>
                <a:cs typeface="FreeSans"/>
              </a:rPr>
              <a:t>will behave </a:t>
            </a:r>
            <a:r>
              <a:rPr dirty="0" sz="1800" spc="25">
                <a:solidFill>
                  <a:srgbClr val="FFFFFF"/>
                </a:solidFill>
                <a:latin typeface="FreeSans"/>
                <a:cs typeface="FreeSans"/>
              </a:rPr>
              <a:t>when </a:t>
            </a:r>
            <a:r>
              <a:rPr dirty="0" sz="1800" spc="-40">
                <a:solidFill>
                  <a:srgbClr val="FFFFFF"/>
                </a:solidFill>
                <a:latin typeface="FreeSans"/>
                <a:cs typeface="FreeSans"/>
              </a:rPr>
              <a:t>a </a:t>
            </a:r>
            <a:r>
              <a:rPr dirty="0" sz="1800" spc="20">
                <a:solidFill>
                  <a:srgbClr val="FFFFFF"/>
                </a:solidFill>
                <a:latin typeface="FreeSans"/>
                <a:cs typeface="FreeSans"/>
              </a:rPr>
              <a:t>module</a:t>
            </a:r>
            <a:r>
              <a:rPr dirty="0" sz="1800" spc="-17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FreeSans"/>
                <a:cs typeface="FreeSans"/>
              </a:rPr>
              <a:t>fails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Font typeface="FreeSans"/>
              <a:buChar char="-"/>
              <a:tabLst>
                <a:tab pos="309245" algn="l"/>
                <a:tab pos="309880" algn="l"/>
              </a:tabLst>
            </a:pPr>
            <a:r>
              <a:rPr dirty="0" spc="-60" b="1">
                <a:latin typeface="FreeSans"/>
                <a:cs typeface="FreeSans"/>
              </a:rPr>
              <a:t>required</a:t>
            </a:r>
            <a:r>
              <a:rPr dirty="0" spc="-60"/>
              <a:t>: </a:t>
            </a:r>
            <a:r>
              <a:rPr dirty="0"/>
              <a:t>requests </a:t>
            </a:r>
            <a:r>
              <a:rPr dirty="0" spc="-15"/>
              <a:t>fails </a:t>
            </a:r>
            <a:r>
              <a:rPr dirty="0" spc="-155"/>
              <a:t>= </a:t>
            </a:r>
            <a:r>
              <a:rPr dirty="0" spc="10"/>
              <a:t>denies authentication </a:t>
            </a:r>
            <a:r>
              <a:rPr dirty="0" spc="25"/>
              <a:t>but </a:t>
            </a:r>
            <a:r>
              <a:rPr dirty="0" spc="-10"/>
              <a:t>runs </a:t>
            </a:r>
            <a:r>
              <a:rPr dirty="0" spc="25"/>
              <a:t>through </a:t>
            </a:r>
            <a:r>
              <a:rPr dirty="0" spc="30"/>
              <a:t>the</a:t>
            </a:r>
            <a:r>
              <a:rPr dirty="0" spc="65"/>
              <a:t> </a:t>
            </a:r>
            <a:r>
              <a:rPr dirty="0" spc="-20"/>
              <a:t>stack</a:t>
            </a:r>
          </a:p>
          <a:p>
            <a:pPr marL="309880" indent="-297180">
              <a:lnSpc>
                <a:spcPct val="100000"/>
              </a:lnSpc>
              <a:spcBef>
                <a:spcPts val="15"/>
              </a:spcBef>
              <a:buFont typeface="FreeSans"/>
              <a:buChar char="-"/>
              <a:tabLst>
                <a:tab pos="309245" algn="l"/>
                <a:tab pos="309880" algn="l"/>
              </a:tabLst>
            </a:pPr>
            <a:r>
              <a:rPr dirty="0" spc="-60" b="1">
                <a:latin typeface="FreeSans"/>
                <a:cs typeface="FreeSans"/>
              </a:rPr>
              <a:t>requisite</a:t>
            </a:r>
            <a:r>
              <a:rPr dirty="0" spc="-60"/>
              <a:t>: </a:t>
            </a:r>
            <a:r>
              <a:rPr dirty="0" spc="10"/>
              <a:t>request </a:t>
            </a:r>
            <a:r>
              <a:rPr dirty="0" spc="-15"/>
              <a:t>fails </a:t>
            </a:r>
            <a:r>
              <a:rPr dirty="0" spc="-155"/>
              <a:t>= </a:t>
            </a:r>
            <a:r>
              <a:rPr dirty="0" spc="5"/>
              <a:t>immediate </a:t>
            </a:r>
            <a:r>
              <a:rPr dirty="0" spc="10"/>
              <a:t>denial </a:t>
            </a:r>
            <a:r>
              <a:rPr dirty="0" spc="30"/>
              <a:t>of</a:t>
            </a:r>
            <a:r>
              <a:rPr dirty="0" spc="10"/>
              <a:t> </a:t>
            </a:r>
            <a:r>
              <a:rPr dirty="0" spc="5"/>
              <a:t>service/authentication</a:t>
            </a:r>
          </a:p>
          <a:p>
            <a:pPr marL="309880" indent="-297180">
              <a:lnSpc>
                <a:spcPct val="100000"/>
              </a:lnSpc>
              <a:spcBef>
                <a:spcPts val="15"/>
              </a:spcBef>
              <a:buFont typeface="FreeSans"/>
              <a:buChar char="-"/>
              <a:tabLst>
                <a:tab pos="309245" algn="l"/>
                <a:tab pos="309880" algn="l"/>
              </a:tabLst>
            </a:pPr>
            <a:r>
              <a:rPr dirty="0" spc="-50" b="1">
                <a:latin typeface="FreeSans"/>
                <a:cs typeface="FreeSans"/>
              </a:rPr>
              <a:t>optional</a:t>
            </a:r>
            <a:r>
              <a:rPr dirty="0" spc="-50"/>
              <a:t>: </a:t>
            </a:r>
            <a:r>
              <a:rPr dirty="0" spc="10"/>
              <a:t>request </a:t>
            </a:r>
            <a:r>
              <a:rPr dirty="0" spc="-5"/>
              <a:t>succeeds </a:t>
            </a:r>
            <a:r>
              <a:rPr dirty="0" spc="25"/>
              <a:t>or </a:t>
            </a:r>
            <a:r>
              <a:rPr dirty="0" spc="-15"/>
              <a:t>fails </a:t>
            </a:r>
            <a:r>
              <a:rPr dirty="0" spc="-155"/>
              <a:t>= </a:t>
            </a:r>
            <a:r>
              <a:rPr dirty="0" spc="25"/>
              <a:t>only </a:t>
            </a:r>
            <a:r>
              <a:rPr dirty="0" spc="5"/>
              <a:t>signiﬁcant if </a:t>
            </a:r>
            <a:r>
              <a:rPr dirty="0" spc="25"/>
              <a:t>only </a:t>
            </a:r>
            <a:r>
              <a:rPr dirty="0" spc="40"/>
              <a:t>one</a:t>
            </a:r>
            <a:r>
              <a:rPr dirty="0" spc="-35"/>
              <a:t> </a:t>
            </a:r>
            <a:r>
              <a:rPr dirty="0" spc="25"/>
              <a:t>there</a:t>
            </a:r>
          </a:p>
          <a:p>
            <a:pPr marL="309245" marR="756920" indent="-297180">
              <a:lnSpc>
                <a:spcPct val="100699"/>
              </a:lnSpc>
              <a:buFont typeface="FreeSans"/>
              <a:buChar char="-"/>
              <a:tabLst>
                <a:tab pos="309245" algn="l"/>
                <a:tab pos="309880" algn="l"/>
              </a:tabLst>
            </a:pPr>
            <a:r>
              <a:rPr dirty="0" spc="-45" b="1">
                <a:latin typeface="FreeSans"/>
                <a:cs typeface="FreeSans"/>
              </a:rPr>
              <a:t>suﬃcient</a:t>
            </a:r>
            <a:r>
              <a:rPr dirty="0" spc="-45"/>
              <a:t>: </a:t>
            </a:r>
            <a:r>
              <a:rPr dirty="0" spc="10"/>
              <a:t>request </a:t>
            </a:r>
            <a:r>
              <a:rPr dirty="0" spc="-15"/>
              <a:t>succeeds, </a:t>
            </a:r>
            <a:r>
              <a:rPr dirty="0" spc="25"/>
              <a:t>nothing </a:t>
            </a:r>
            <a:r>
              <a:rPr dirty="0" spc="10"/>
              <a:t>else </a:t>
            </a:r>
            <a:r>
              <a:rPr dirty="0" spc="-5"/>
              <a:t>checked, fail </a:t>
            </a:r>
            <a:r>
              <a:rPr dirty="0" spc="-730"/>
              <a:t>→</a:t>
            </a:r>
            <a:r>
              <a:rPr dirty="0" spc="10"/>
              <a:t> </a:t>
            </a:r>
            <a:r>
              <a:rPr dirty="0" spc="20"/>
              <a:t>continue  </a:t>
            </a:r>
            <a:r>
              <a:rPr dirty="0" spc="5"/>
              <a:t>checking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4498" y="3570715"/>
            <a:ext cx="1279525" cy="276225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10">
                <a:solidFill>
                  <a:srgbClr val="FFFFFF"/>
                </a:solidFill>
                <a:latin typeface="FreeSans"/>
                <a:cs typeface="FreeSans"/>
              </a:rPr>
              <a:t>module-path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011" y="3548871"/>
            <a:ext cx="4918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solidFill>
                  <a:srgbClr val="FFFFFF"/>
                </a:solidFill>
                <a:latin typeface="FreeSans"/>
                <a:cs typeface="FreeSans"/>
              </a:rPr>
              <a:t>: </a:t>
            </a:r>
            <a:r>
              <a:rPr dirty="0" sz="1800" spc="20">
                <a:solidFill>
                  <a:srgbClr val="FFFFFF"/>
                </a:solidFill>
                <a:latin typeface="FreeSans"/>
                <a:cs typeface="FreeSans"/>
              </a:rPr>
              <a:t>module </a:t>
            </a:r>
            <a:r>
              <a:rPr dirty="0" sz="1800" spc="35">
                <a:solidFill>
                  <a:srgbClr val="FFFFFF"/>
                </a:solidFill>
                <a:latin typeface="FreeSans"/>
                <a:cs typeface="FreeSans"/>
              </a:rPr>
              <a:t>you </a:t>
            </a:r>
            <a:r>
              <a:rPr dirty="0" sz="1800">
                <a:solidFill>
                  <a:srgbClr val="FFFFFF"/>
                </a:solidFill>
                <a:latin typeface="FreeSans"/>
                <a:cs typeface="FreeSans"/>
              </a:rPr>
              <a:t>are </a:t>
            </a:r>
            <a:r>
              <a:rPr dirty="0" sz="1800" spc="15">
                <a:solidFill>
                  <a:srgbClr val="FFFFFF"/>
                </a:solidFill>
                <a:latin typeface="FreeSans"/>
                <a:cs typeface="FreeSans"/>
              </a:rPr>
              <a:t>referencing</a:t>
            </a:r>
            <a:r>
              <a:rPr dirty="0" sz="1800" spc="2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FreeSans"/>
                <a:cs typeface="FreeSans"/>
              </a:rPr>
              <a:t>(pam_&lt;module&gt;.so)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19" y="3548871"/>
            <a:ext cx="9398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FreeSans"/>
                <a:cs typeface="FreeSans"/>
              </a:rPr>
              <a:t>-</a:t>
            </a:r>
            <a:endParaRPr sz="1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60">
                <a:solidFill>
                  <a:srgbClr val="FFFFFF"/>
                </a:solidFill>
                <a:latin typeface="FreeSans"/>
                <a:cs typeface="FreeSans"/>
              </a:rPr>
              <a:t>-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498" y="3825095"/>
            <a:ext cx="7614920" cy="299720"/>
          </a:xfrm>
          <a:prstGeom prst="rect">
            <a:avLst/>
          </a:prstGeom>
          <a:solidFill>
            <a:srgbClr val="9900FF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FreeSans"/>
                <a:cs typeface="FreeSans"/>
              </a:rPr>
              <a:t>arguments: </a:t>
            </a:r>
            <a:r>
              <a:rPr dirty="0" sz="1800">
                <a:solidFill>
                  <a:srgbClr val="FFFFFF"/>
                </a:solidFill>
                <a:latin typeface="FreeSans"/>
                <a:cs typeface="FreeSans"/>
              </a:rPr>
              <a:t>certain </a:t>
            </a:r>
            <a:r>
              <a:rPr dirty="0" sz="1800" spc="15">
                <a:solidFill>
                  <a:srgbClr val="FFFFFF"/>
                </a:solidFill>
                <a:latin typeface="FreeSans"/>
                <a:cs typeface="FreeSans"/>
              </a:rPr>
              <a:t>options </a:t>
            </a:r>
            <a:r>
              <a:rPr dirty="0" sz="1800">
                <a:solidFill>
                  <a:srgbClr val="FFFFFF"/>
                </a:solidFill>
                <a:latin typeface="FreeSans"/>
                <a:cs typeface="FreeSans"/>
              </a:rPr>
              <a:t>available </a:t>
            </a:r>
            <a:r>
              <a:rPr dirty="0" sz="1800" spc="5">
                <a:solidFill>
                  <a:srgbClr val="FFFFFF"/>
                </a:solidFill>
                <a:latin typeface="FreeSans"/>
                <a:cs typeface="FreeSans"/>
              </a:rPr>
              <a:t>from </a:t>
            </a:r>
            <a:r>
              <a:rPr dirty="0" sz="1800" spc="30">
                <a:solidFill>
                  <a:srgbClr val="FFFFFF"/>
                </a:solidFill>
                <a:latin typeface="FreeSans"/>
                <a:cs typeface="FreeSans"/>
              </a:rPr>
              <a:t>the </a:t>
            </a:r>
            <a:r>
              <a:rPr dirty="0" sz="1800" spc="15">
                <a:solidFill>
                  <a:srgbClr val="FFFFFF"/>
                </a:solidFill>
                <a:latin typeface="FreeSans"/>
                <a:cs typeface="FreeSans"/>
              </a:rPr>
              <a:t>selected </a:t>
            </a:r>
            <a:r>
              <a:rPr dirty="0" sz="1800" spc="20">
                <a:solidFill>
                  <a:srgbClr val="FFFFFF"/>
                </a:solidFill>
                <a:latin typeface="FreeSans"/>
                <a:cs typeface="FreeSans"/>
              </a:rPr>
              <a:t>module </a:t>
            </a:r>
            <a:r>
              <a:rPr dirty="0" sz="1800" spc="5">
                <a:solidFill>
                  <a:srgbClr val="FFFFFF"/>
                </a:solidFill>
                <a:latin typeface="FreeSans"/>
                <a:cs typeface="FreeSans"/>
              </a:rPr>
              <a:t>path </a:t>
            </a:r>
            <a:r>
              <a:rPr dirty="0" sz="1800" spc="40">
                <a:solidFill>
                  <a:srgbClr val="FFFFFF"/>
                </a:solidFill>
                <a:latin typeface="FreeSans"/>
                <a:cs typeface="FreeSans"/>
              </a:rPr>
              <a:t>to</a:t>
            </a:r>
            <a:r>
              <a:rPr dirty="0" sz="1800" spc="4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FreeSans"/>
                <a:cs typeface="FreeSans"/>
              </a:rPr>
              <a:t>make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798" y="4101320"/>
            <a:ext cx="4340225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FreeSans"/>
                <a:cs typeface="FreeSans"/>
              </a:rPr>
              <a:t>authentication </a:t>
            </a:r>
            <a:r>
              <a:rPr dirty="0" sz="1800" spc="15">
                <a:solidFill>
                  <a:srgbClr val="FFFFFF"/>
                </a:solidFill>
                <a:latin typeface="FreeSans"/>
                <a:cs typeface="FreeSans"/>
              </a:rPr>
              <a:t>more</a:t>
            </a:r>
            <a:r>
              <a:rPr dirty="0" sz="1800" spc="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800">
                <a:solidFill>
                  <a:srgbClr val="FFFFFF"/>
                </a:solidFill>
                <a:latin typeface="FreeSans"/>
                <a:cs typeface="FreeSans"/>
              </a:rPr>
              <a:t>secure</a:t>
            </a:r>
            <a:endParaRPr sz="1800">
              <a:latin typeface="FreeSans"/>
              <a:cs typeface="FreeSans"/>
            </a:endParaRPr>
          </a:p>
          <a:p>
            <a:pPr marL="172085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dirty="0" sz="1800" spc="-60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800" spc="-55">
                <a:solidFill>
                  <a:srgbClr val="FFFFFF"/>
                </a:solidFill>
                <a:latin typeface="FreeSans"/>
                <a:cs typeface="FreeSans"/>
              </a:rPr>
              <a:t>minlen=12, ocredit=-1, </a:t>
            </a:r>
            <a:r>
              <a:rPr dirty="0" sz="1800" spc="-5">
                <a:solidFill>
                  <a:srgbClr val="FFFFFF"/>
                </a:solidFill>
                <a:latin typeface="FreeSans"/>
                <a:cs typeface="FreeSans"/>
              </a:rPr>
              <a:t>gecoscheck,</a:t>
            </a:r>
            <a:r>
              <a:rPr dirty="0" sz="1800" spc="16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800">
                <a:solidFill>
                  <a:srgbClr val="FFFFFF"/>
                </a:solidFill>
                <a:latin typeface="FreeSans"/>
                <a:cs typeface="FreeSans"/>
              </a:rPr>
              <a:t>etc.</a:t>
            </a:r>
            <a:endParaRPr sz="18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210767"/>
            <a:ext cx="5278120" cy="998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pc="5"/>
              <a:t>Conﬁg</a:t>
            </a:r>
            <a:r>
              <a:rPr dirty="0" spc="-235"/>
              <a:t> </a:t>
            </a:r>
            <a:r>
              <a:rPr dirty="0" spc="5"/>
              <a:t>for</a:t>
            </a:r>
          </a:p>
          <a:p>
            <a:pPr marL="12700">
              <a:lnSpc>
                <a:spcPts val="3829"/>
              </a:lnSpc>
            </a:pPr>
            <a:r>
              <a:rPr dirty="0" spc="-25"/>
              <a:t>/etc/pam.d/common-auth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213" y="1350515"/>
            <a:ext cx="7965440" cy="311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205" marR="306070" indent="-358140">
              <a:lnSpc>
                <a:spcPct val="114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70205" algn="l"/>
                <a:tab pos="370840" algn="l"/>
                <a:tab pos="5899785" algn="l"/>
              </a:tabLst>
            </a:pP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auth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[success=1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ault=igno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1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370">
                <a:solidFill>
                  <a:srgbClr val="FFFFFF"/>
                </a:solidFill>
                <a:latin typeface="Verdana"/>
                <a:cs typeface="Verdana"/>
              </a:rPr>
              <a:t>]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pam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uni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00" spc="-3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so  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nullok_secure</a:t>
            </a:r>
            <a:endParaRPr sz="2400">
              <a:latin typeface="Verdana"/>
              <a:cs typeface="Verdana"/>
            </a:endParaRPr>
          </a:p>
          <a:p>
            <a:pPr marL="370205" marR="371475" indent="-358140">
              <a:lnSpc>
                <a:spcPct val="114599"/>
              </a:lnSpc>
              <a:buClr>
                <a:srgbClr val="A357FF"/>
              </a:buClr>
              <a:buChar char="-"/>
              <a:tabLst>
                <a:tab pos="370205" algn="l"/>
                <a:tab pos="370840" algn="l"/>
              </a:tabLst>
            </a:pP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auth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pam_tally.so 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deny=5</a:t>
            </a:r>
            <a:r>
              <a:rPr dirty="0" sz="2400" spc="-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unlock_time=900 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onerr=fail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audit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even_deny_root_account</a:t>
            </a:r>
            <a:r>
              <a:rPr dirty="0" sz="240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silent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357FF"/>
              </a:buClr>
              <a:buFont typeface="Verdana"/>
              <a:buChar char="-"/>
            </a:pPr>
            <a:endParaRPr sz="3700">
              <a:latin typeface="Verdana"/>
              <a:cs typeface="Verdana"/>
            </a:endParaRPr>
          </a:p>
          <a:p>
            <a:pPr marL="370205" marR="5080" indent="-358140">
              <a:lnSpc>
                <a:spcPct val="114599"/>
              </a:lnSpc>
              <a:buClr>
                <a:srgbClr val="A357FF"/>
              </a:buClr>
              <a:buChar char="-"/>
              <a:tabLst>
                <a:tab pos="370205" algn="l"/>
                <a:tab pos="370840" algn="l"/>
              </a:tabLst>
            </a:pP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auth 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pam_tally2.so oneer=success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audit</a:t>
            </a:r>
            <a:r>
              <a:rPr dirty="0" sz="2400" spc="-6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silent  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deny=5</a:t>
            </a:r>
            <a:r>
              <a:rPr dirty="0" sz="24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unlock_time=900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62868"/>
            <a:ext cx="6266180" cy="998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pc="5"/>
              <a:t>Conﬁg</a:t>
            </a:r>
            <a:r>
              <a:rPr dirty="0" spc="-235"/>
              <a:t> </a:t>
            </a:r>
            <a:r>
              <a:rPr dirty="0" spc="5"/>
              <a:t>for</a:t>
            </a:r>
          </a:p>
          <a:p>
            <a:pPr marL="12700">
              <a:lnSpc>
                <a:spcPts val="3829"/>
              </a:lnSpc>
            </a:pPr>
            <a:r>
              <a:rPr dirty="0" spc="-30"/>
              <a:t>/etc/pam.d/common-password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077720"/>
            <a:ext cx="7094855" cy="383476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har char="-"/>
              <a:tabLst>
                <a:tab pos="337820" algn="l"/>
                <a:tab pos="3384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libpam-cracklib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(enforces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complexity)</a:t>
            </a:r>
            <a:endParaRPr sz="1800">
              <a:latin typeface="Verdana"/>
              <a:cs typeface="Verdana"/>
            </a:endParaRPr>
          </a:p>
          <a:p>
            <a:pPr marL="337820" marR="18415" indent="-325755">
              <a:lnSpc>
                <a:spcPct val="114599"/>
              </a:lnSpc>
              <a:buChar char="-"/>
              <a:tabLst>
                <a:tab pos="337820" algn="l"/>
                <a:tab pos="338455" algn="l"/>
              </a:tabLst>
            </a:pP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requisite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pam_cracklib.so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retry=3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minlen=12</a:t>
            </a:r>
            <a:r>
              <a:rPr dirty="0" sz="18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lcredit=-1 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ucredit=-1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dcredit=-1 ocredit=-1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difok=4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reject_username 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minclass=3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maxrepeat=2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gecoscheck</a:t>
            </a:r>
            <a:r>
              <a:rPr dirty="0" sz="1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enforce_for_root</a:t>
            </a:r>
            <a:endParaRPr sz="1800">
              <a:latin typeface="Verdana"/>
              <a:cs typeface="Verdana"/>
            </a:endParaRPr>
          </a:p>
          <a:p>
            <a:pPr marL="337820" marR="1137920" indent="-325755">
              <a:lnSpc>
                <a:spcPct val="114599"/>
              </a:lnSpc>
              <a:buChar char="-"/>
              <a:tabLst>
                <a:tab pos="337820" algn="l"/>
                <a:tab pos="338455" algn="l"/>
              </a:tabLst>
            </a:pP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sufﬁcient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pam_unix.so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use_authtok</a:t>
            </a:r>
            <a:r>
              <a:rPr dirty="0" sz="180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obscure 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rounds=80000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sha512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shadow</a:t>
            </a:r>
            <a:r>
              <a:rPr dirty="0" sz="18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remember=7</a:t>
            </a:r>
            <a:endParaRPr sz="1800">
              <a:latin typeface="Verdana"/>
              <a:cs typeface="Verdana"/>
            </a:endParaRPr>
          </a:p>
          <a:p>
            <a:pPr lvl="1" marL="795020" marR="5080" indent="-314960">
              <a:lnSpc>
                <a:spcPct val="113300"/>
              </a:lnSpc>
              <a:spcBef>
                <a:spcPts val="65"/>
              </a:spcBef>
              <a:buChar char="-"/>
              <a:tabLst>
                <a:tab pos="795020" algn="l"/>
                <a:tab pos="795655" algn="l"/>
              </a:tabLst>
            </a:pP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use_authtok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 previous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successful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60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another 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dirty="0" sz="16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endParaRPr sz="1600">
              <a:latin typeface="Verdana"/>
              <a:cs typeface="Verdana"/>
            </a:endParaRPr>
          </a:p>
          <a:p>
            <a:pPr lvl="1" marL="795020" indent="-315595">
              <a:lnSpc>
                <a:spcPct val="100000"/>
              </a:lnSpc>
              <a:spcBef>
                <a:spcPts val="254"/>
              </a:spcBef>
              <a:buChar char="-"/>
              <a:tabLst>
                <a:tab pos="795020" algn="l"/>
                <a:tab pos="795655" algn="l"/>
              </a:tabLst>
            </a:pP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rounds=80000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rounds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600">
              <a:latin typeface="Verdana"/>
              <a:cs typeface="Verdana"/>
            </a:endParaRPr>
          </a:p>
          <a:p>
            <a:pPr lvl="1" marL="795020" indent="-315595">
              <a:lnSpc>
                <a:spcPct val="100000"/>
              </a:lnSpc>
              <a:spcBef>
                <a:spcPts val="930"/>
              </a:spcBef>
              <a:buChar char="-"/>
              <a:tabLst>
                <a:tab pos="795020" algn="l"/>
                <a:tab pos="795655" algn="l"/>
              </a:tabLst>
            </a:pP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sha512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sha512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algorithm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encode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600">
              <a:latin typeface="Verdana"/>
              <a:cs typeface="Verdana"/>
            </a:endParaRPr>
          </a:p>
          <a:p>
            <a:pPr lvl="1" marL="795020" marR="523240" indent="-314960">
              <a:lnSpc>
                <a:spcPct val="148400"/>
              </a:lnSpc>
              <a:buChar char="-"/>
              <a:tabLst>
                <a:tab pos="795020" algn="l"/>
                <a:tab pos="795655" algn="l"/>
              </a:tabLst>
            </a:pP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remember=7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remembers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previous 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passwords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1446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Parameters </a:t>
            </a:r>
            <a:r>
              <a:rPr dirty="0" spc="30"/>
              <a:t>In</a:t>
            </a:r>
            <a:r>
              <a:rPr dirty="0" spc="-470"/>
              <a:t> </a:t>
            </a:r>
            <a:r>
              <a:rPr dirty="0" spc="-2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444" y="1360421"/>
            <a:ext cx="5842000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075" marR="5080" indent="-334010">
              <a:lnSpc>
                <a:spcPct val="1153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20">
                <a:solidFill>
                  <a:srgbClr val="FFFFFF"/>
                </a:solidFill>
                <a:latin typeface="Verdana"/>
                <a:cs typeface="Verdana"/>
              </a:rPr>
              <a:t>pam_cracklib.so </a:t>
            </a:r>
            <a:r>
              <a:rPr dirty="0" sz="1950" spc="-43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dirty="0" sz="1950" spc="-105">
                <a:solidFill>
                  <a:srgbClr val="FFFFFF"/>
                </a:solidFill>
                <a:latin typeface="Verdana"/>
                <a:cs typeface="Verdana"/>
              </a:rPr>
              <a:t>references </a:t>
            </a:r>
            <a:r>
              <a:rPr dirty="0" sz="1950" spc="-1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950" spc="-95">
                <a:solidFill>
                  <a:srgbClr val="FFFFFF"/>
                </a:solidFill>
                <a:latin typeface="Verdana"/>
                <a:cs typeface="Verdana"/>
              </a:rPr>
              <a:t>cracklib</a:t>
            </a:r>
            <a:r>
              <a:rPr dirty="0" sz="195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14">
                <a:solidFill>
                  <a:srgbClr val="FFFFFF"/>
                </a:solidFill>
                <a:latin typeface="Verdana"/>
                <a:cs typeface="Verdana"/>
              </a:rPr>
              <a:t>module  </a:t>
            </a:r>
            <a:r>
              <a:rPr dirty="0" sz="1950" spc="-120">
                <a:solidFill>
                  <a:srgbClr val="FFFFFF"/>
                </a:solidFill>
                <a:latin typeface="Verdana"/>
                <a:cs typeface="Verdana"/>
              </a:rPr>
              <a:t>(compares </a:t>
            </a:r>
            <a:r>
              <a:rPr dirty="0" sz="1950" spc="-165">
                <a:solidFill>
                  <a:srgbClr val="FFFFFF"/>
                </a:solidFill>
                <a:latin typeface="Verdana"/>
                <a:cs typeface="Verdana"/>
              </a:rPr>
              <a:t>w/ </a:t>
            </a:r>
            <a:r>
              <a:rPr dirty="0" sz="1950" spc="-9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r>
              <a:rPr dirty="0" sz="19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words)</a:t>
            </a:r>
            <a:endParaRPr sz="1950">
              <a:latin typeface="Verdana"/>
              <a:cs typeface="Verdana"/>
            </a:endParaRPr>
          </a:p>
          <a:p>
            <a:pPr marL="346075" indent="-334010">
              <a:lnSpc>
                <a:spcPct val="100000"/>
              </a:lnSpc>
              <a:spcBef>
                <a:spcPts val="359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retry=3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415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950" spc="-114">
                <a:solidFill>
                  <a:srgbClr val="FFFFFF"/>
                </a:solidFill>
                <a:latin typeface="Verdana"/>
                <a:cs typeface="Verdana"/>
              </a:rPr>
              <a:t>times </a:t>
            </a:r>
            <a:r>
              <a:rPr dirty="0" sz="1950" spc="-11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1950" spc="-6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1950" spc="-114">
                <a:solidFill>
                  <a:srgbClr val="FFFFFF"/>
                </a:solidFill>
                <a:latin typeface="Verdana"/>
                <a:cs typeface="Verdana"/>
              </a:rPr>
              <a:t>retype</a:t>
            </a:r>
            <a:r>
              <a:rPr dirty="0" sz="195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950">
              <a:latin typeface="Verdana"/>
              <a:cs typeface="Verdana"/>
            </a:endParaRPr>
          </a:p>
          <a:p>
            <a:pPr marL="346075" indent="-334010">
              <a:lnSpc>
                <a:spcPct val="100000"/>
              </a:lnSpc>
              <a:spcBef>
                <a:spcPts val="359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minlen=12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minimum</a:t>
            </a:r>
            <a:r>
              <a:rPr dirty="0" sz="19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length</a:t>
            </a:r>
            <a:endParaRPr sz="1950">
              <a:latin typeface="Verdana"/>
              <a:cs typeface="Verdana"/>
            </a:endParaRPr>
          </a:p>
          <a:p>
            <a:pPr marL="346075" indent="-334010">
              <a:lnSpc>
                <a:spcPct val="100000"/>
              </a:lnSpc>
              <a:spcBef>
                <a:spcPts val="359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25">
                <a:solidFill>
                  <a:srgbClr val="FFFFFF"/>
                </a:solidFill>
                <a:latin typeface="Verdana"/>
                <a:cs typeface="Verdana"/>
              </a:rPr>
              <a:t>lcredit=-1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415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950" spc="-70">
                <a:solidFill>
                  <a:srgbClr val="FFFFFF"/>
                </a:solidFill>
                <a:latin typeface="Verdana"/>
                <a:cs typeface="Verdana"/>
              </a:rPr>
              <a:t>lowercase </a:t>
            </a:r>
            <a:r>
              <a:rPr dirty="0" sz="1950" spc="-105">
                <a:solidFill>
                  <a:srgbClr val="FFFFFF"/>
                </a:solidFill>
                <a:latin typeface="Verdana"/>
                <a:cs typeface="Verdana"/>
              </a:rPr>
              <a:t>letters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95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950">
              <a:latin typeface="Verdana"/>
              <a:cs typeface="Verdana"/>
            </a:endParaRPr>
          </a:p>
          <a:p>
            <a:pPr marL="346075" indent="-334010">
              <a:lnSpc>
                <a:spcPct val="100000"/>
              </a:lnSpc>
              <a:spcBef>
                <a:spcPts val="359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30">
                <a:solidFill>
                  <a:srgbClr val="FFFFFF"/>
                </a:solidFill>
                <a:latin typeface="Verdana"/>
                <a:cs typeface="Verdana"/>
              </a:rPr>
              <a:t>ucredit=-1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415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950" spc="-85">
                <a:solidFill>
                  <a:srgbClr val="FFFFFF"/>
                </a:solidFill>
                <a:latin typeface="Verdana"/>
                <a:cs typeface="Verdana"/>
              </a:rPr>
              <a:t>uppercase </a:t>
            </a:r>
            <a:r>
              <a:rPr dirty="0" sz="1950" spc="-105">
                <a:solidFill>
                  <a:srgbClr val="FFFFFF"/>
                </a:solidFill>
                <a:latin typeface="Verdana"/>
                <a:cs typeface="Verdana"/>
              </a:rPr>
              <a:t>letters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9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950">
              <a:latin typeface="Verdana"/>
              <a:cs typeface="Verdana"/>
            </a:endParaRPr>
          </a:p>
          <a:p>
            <a:pPr marL="346075" indent="-334010">
              <a:lnSpc>
                <a:spcPct val="100000"/>
              </a:lnSpc>
              <a:spcBef>
                <a:spcPts val="359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25">
                <a:solidFill>
                  <a:srgbClr val="FFFFFF"/>
                </a:solidFill>
                <a:latin typeface="Verdana"/>
                <a:cs typeface="Verdana"/>
              </a:rPr>
              <a:t>dcredit=-1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415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950" spc="-80">
                <a:solidFill>
                  <a:srgbClr val="FFFFFF"/>
                </a:solidFill>
                <a:latin typeface="Verdana"/>
                <a:cs typeface="Verdana"/>
              </a:rPr>
              <a:t>digits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95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950">
              <a:latin typeface="Verdana"/>
              <a:cs typeface="Verdana"/>
            </a:endParaRPr>
          </a:p>
          <a:p>
            <a:pPr marL="346075" indent="-334010">
              <a:lnSpc>
                <a:spcPct val="100000"/>
              </a:lnSpc>
              <a:spcBef>
                <a:spcPts val="359"/>
              </a:spcBef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25">
                <a:solidFill>
                  <a:srgbClr val="FFFFFF"/>
                </a:solidFill>
                <a:latin typeface="Verdana"/>
                <a:cs typeface="Verdana"/>
              </a:rPr>
              <a:t>ocredit=-1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415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950" spc="-90">
                <a:solidFill>
                  <a:srgbClr val="FFFFFF"/>
                </a:solidFill>
                <a:latin typeface="Verdana"/>
                <a:cs typeface="Verdana"/>
              </a:rPr>
              <a:t>characters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9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950">
              <a:latin typeface="Verdana"/>
              <a:cs typeface="Verdana"/>
            </a:endParaRPr>
          </a:p>
          <a:p>
            <a:pPr marL="346075" marR="701040" indent="-334010">
              <a:lnSpc>
                <a:spcPct val="115399"/>
              </a:lnSpc>
              <a:buClr>
                <a:srgbClr val="A357FF"/>
              </a:buClr>
              <a:buChar char="-"/>
              <a:tabLst>
                <a:tab pos="346075" algn="l"/>
                <a:tab pos="346710" algn="l"/>
              </a:tabLst>
            </a:pP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difok=4 </a:t>
            </a:r>
            <a:r>
              <a:rPr dirty="0" sz="195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950" spc="-415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950" spc="-90">
                <a:solidFill>
                  <a:srgbClr val="FFFFFF"/>
                </a:solidFill>
                <a:latin typeface="Verdana"/>
                <a:cs typeface="Verdana"/>
              </a:rPr>
              <a:t>character </a:t>
            </a:r>
            <a:r>
              <a:rPr dirty="0" sz="1950" spc="-75">
                <a:solidFill>
                  <a:srgbClr val="FFFFFF"/>
                </a:solidFill>
                <a:latin typeface="Verdana"/>
                <a:cs typeface="Verdana"/>
              </a:rPr>
              <a:t>changes </a:t>
            </a:r>
            <a:r>
              <a:rPr dirty="0" sz="1950" spc="-13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95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5">
                <a:solidFill>
                  <a:srgbClr val="FFFFFF"/>
                </a:solidFill>
                <a:latin typeface="Verdana"/>
                <a:cs typeface="Verdana"/>
              </a:rPr>
              <a:t>old 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password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4691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Package</a:t>
            </a:r>
            <a:r>
              <a:rPr dirty="0" spc="-300"/>
              <a:t> </a:t>
            </a:r>
            <a:r>
              <a:rPr dirty="0" spc="-15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022" y="1077720"/>
            <a:ext cx="7864475" cy="41116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package: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meant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apt-get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[command]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[package]: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retrieves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[package]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installs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and/or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upgrades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autoremove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[package]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removes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extra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[package]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removes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endParaRPr sz="1800">
              <a:latin typeface="Verdana"/>
              <a:cs typeface="Verdana"/>
            </a:endParaRPr>
          </a:p>
          <a:p>
            <a:pPr lvl="1" marL="795020" marR="4191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purge[package]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removes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conﬁg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along 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  <a:tabLst>
                <a:tab pos="1252220" algn="l"/>
              </a:tabLst>
            </a:pPr>
            <a:r>
              <a:rPr dirty="0" sz="1800" spc="-55">
                <a:solidFill>
                  <a:srgbClr val="A357FF"/>
                </a:solidFill>
                <a:latin typeface="Verdana"/>
                <a:cs typeface="Verdana"/>
              </a:rPr>
              <a:t>-	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--autoremove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removing</a:t>
            </a:r>
            <a:endParaRPr sz="1800">
              <a:latin typeface="Verdana"/>
              <a:cs typeface="Verdana"/>
            </a:endParaRPr>
          </a:p>
          <a:p>
            <a:pPr lvl="1" marL="795020" marR="50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apt-get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notiﬁes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versions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if  available</a:t>
            </a:r>
            <a:endParaRPr sz="1800">
              <a:latin typeface="Verdana"/>
              <a:cs typeface="Verdana"/>
            </a:endParaRPr>
          </a:p>
          <a:p>
            <a:pPr lvl="1" marL="795020" marR="6781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apt-get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upgrade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actually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system’s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if  available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 spc="-55">
                <a:solidFill>
                  <a:srgbClr val="A357FF"/>
                </a:solidFill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53181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Package </a:t>
            </a:r>
            <a:r>
              <a:rPr dirty="0" spc="-15"/>
              <a:t>Management</a:t>
            </a:r>
            <a:r>
              <a:rPr dirty="0" spc="-555"/>
              <a:t> </a:t>
            </a:r>
            <a:r>
              <a:rPr dirty="0" spc="-155"/>
              <a:t>Pt.2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366898"/>
            <a:ext cx="5877560" cy="15970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dpkg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-l: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installed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lvl="1" marL="795020" marR="50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dpkg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-l </a:t>
            </a:r>
            <a:r>
              <a:rPr dirty="0" sz="1800" spc="-360">
                <a:solidFill>
                  <a:srgbClr val="FFFFFF"/>
                </a:solidFill>
                <a:latin typeface="Verdana"/>
                <a:cs typeface="Verdana"/>
              </a:rPr>
              <a:t>|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grep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[package]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searches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 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  <a:p>
            <a:pPr lvl="1" marL="795020" marR="72771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packages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look 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for: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john,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medusa,</a:t>
            </a:r>
            <a:r>
              <a:rPr dirty="0" sz="180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hydra, 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netcat,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176" y="4827324"/>
            <a:ext cx="2070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32937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Linux</a:t>
            </a:r>
            <a:r>
              <a:rPr dirty="0" spc="-280"/>
              <a:t> </a:t>
            </a:r>
            <a:r>
              <a:rPr dirty="0" spc="-65"/>
              <a:t>Filesystem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9254" y="4827324"/>
            <a:ext cx="1130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4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548" y="1063372"/>
            <a:ext cx="7669084" cy="391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99" y="164974"/>
            <a:ext cx="77044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20"/>
              <a:t>Quick</a:t>
            </a:r>
            <a:r>
              <a:rPr dirty="0" sz="2500" spc="-190"/>
              <a:t> </a:t>
            </a:r>
            <a:r>
              <a:rPr dirty="0" sz="2500" spc="-40"/>
              <a:t>Review</a:t>
            </a:r>
            <a:r>
              <a:rPr dirty="0" sz="2500" spc="-190"/>
              <a:t> </a:t>
            </a:r>
            <a:r>
              <a:rPr dirty="0" sz="2500" spc="35"/>
              <a:t>of</a:t>
            </a:r>
            <a:r>
              <a:rPr dirty="0" sz="2500" spc="-190"/>
              <a:t> </a:t>
            </a:r>
            <a:r>
              <a:rPr dirty="0" sz="2500" spc="-15"/>
              <a:t>Conﬁguring</a:t>
            </a:r>
            <a:r>
              <a:rPr dirty="0" sz="2500" spc="-190"/>
              <a:t> </a:t>
            </a:r>
            <a:r>
              <a:rPr dirty="0" sz="2500" spc="-50"/>
              <a:t>the</a:t>
            </a:r>
            <a:r>
              <a:rPr dirty="0" sz="2500" spc="-185"/>
              <a:t> </a:t>
            </a:r>
            <a:r>
              <a:rPr dirty="0" sz="2500" spc="-30"/>
              <a:t>Software</a:t>
            </a:r>
            <a:r>
              <a:rPr dirty="0" sz="2500" spc="-190"/>
              <a:t> </a:t>
            </a:r>
            <a:r>
              <a:rPr dirty="0" sz="2500" spc="10"/>
              <a:t>Update  </a:t>
            </a:r>
            <a:r>
              <a:rPr dirty="0" sz="2500" spc="-50"/>
              <a:t>Center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98363" y="1209288"/>
            <a:ext cx="8101330" cy="255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205" marR="5080" indent="-358140">
              <a:lnSpc>
                <a:spcPct val="114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70205" algn="l"/>
                <a:tab pos="370840" algn="l"/>
              </a:tabLst>
            </a:pP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0">
                <a:solidFill>
                  <a:srgbClr val="FFFFFF"/>
                </a:solidFill>
                <a:latin typeface="Verdana"/>
                <a:cs typeface="Verdana"/>
              </a:rPr>
              <a:t>/etc,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let’s</a:t>
            </a:r>
            <a:r>
              <a:rPr dirty="0" sz="24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GUI 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way,</a:t>
            </a:r>
            <a:r>
              <a:rPr dirty="0" sz="24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because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use.</a:t>
            </a:r>
            <a:endParaRPr sz="2400">
              <a:latin typeface="Verdana"/>
              <a:cs typeface="Verdana"/>
            </a:endParaRPr>
          </a:p>
          <a:p>
            <a:pPr marL="370205" indent="-358140">
              <a:lnSpc>
                <a:spcPct val="100000"/>
              </a:lnSpc>
              <a:spcBef>
                <a:spcPts val="420"/>
              </a:spcBef>
              <a:buClr>
                <a:srgbClr val="A357FF"/>
              </a:buClr>
              <a:buChar char="-"/>
              <a:tabLst>
                <a:tab pos="370205" algn="l"/>
                <a:tab pos="370840" algn="l"/>
              </a:tabLst>
            </a:pP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Settings </a:t>
            </a:r>
            <a:r>
              <a:rPr dirty="0" sz="2400" spc="-30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400" spc="-4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endParaRPr sz="2400">
              <a:latin typeface="Verdana"/>
              <a:cs typeface="Verdana"/>
            </a:endParaRPr>
          </a:p>
          <a:p>
            <a:pPr marL="370205" indent="-358140">
              <a:lnSpc>
                <a:spcPct val="100000"/>
              </a:lnSpc>
              <a:spcBef>
                <a:spcPts val="420"/>
              </a:spcBef>
              <a:buClr>
                <a:srgbClr val="A357FF"/>
              </a:buClr>
              <a:buChar char="-"/>
              <a:tabLst>
                <a:tab pos="370205" algn="l"/>
                <a:tab pos="370840" algn="l"/>
              </a:tabLst>
            </a:pP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Ubuntu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(Click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them,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nothing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else)</a:t>
            </a:r>
            <a:endParaRPr sz="2400">
              <a:latin typeface="Verdana"/>
              <a:cs typeface="Verdana"/>
            </a:endParaRPr>
          </a:p>
          <a:p>
            <a:pPr lvl="1" marL="827405" indent="-315595">
              <a:lnSpc>
                <a:spcPct val="100000"/>
              </a:lnSpc>
              <a:spcBef>
                <a:spcPts val="450"/>
              </a:spcBef>
              <a:buClr>
                <a:srgbClr val="A357FF"/>
              </a:buClr>
              <a:buChar char="-"/>
              <a:tabLst>
                <a:tab pos="827405" algn="l"/>
                <a:tab pos="828040" algn="l"/>
              </a:tabLst>
            </a:pP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Canonical-supported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free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open-source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(main)</a:t>
            </a:r>
            <a:endParaRPr sz="1600">
              <a:latin typeface="Verdana"/>
              <a:cs typeface="Verdana"/>
            </a:endParaRPr>
          </a:p>
          <a:p>
            <a:pPr lvl="1" marL="827405" indent="-315595">
              <a:lnSpc>
                <a:spcPct val="100000"/>
              </a:lnSpc>
              <a:spcBef>
                <a:spcPts val="254"/>
              </a:spcBef>
              <a:buClr>
                <a:srgbClr val="A357FF"/>
              </a:buClr>
              <a:buChar char="-"/>
              <a:tabLst>
                <a:tab pos="827405" algn="l"/>
                <a:tab pos="828040" algn="l"/>
              </a:tabLst>
            </a:pP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Community-maintained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free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open-source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(universe)</a:t>
            </a:r>
            <a:endParaRPr sz="1600">
              <a:latin typeface="Verdana"/>
              <a:cs typeface="Verdana"/>
            </a:endParaRPr>
          </a:p>
          <a:p>
            <a:pPr lvl="1" marL="827405" indent="-315595">
              <a:lnSpc>
                <a:spcPct val="100000"/>
              </a:lnSpc>
              <a:spcBef>
                <a:spcPts val="254"/>
              </a:spcBef>
              <a:buClr>
                <a:srgbClr val="A357FF"/>
              </a:buClr>
              <a:buChar char="-"/>
              <a:tabLst>
                <a:tab pos="827405" algn="l"/>
                <a:tab pos="828040" algn="l"/>
              </a:tabLst>
            </a:pP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from: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United</a:t>
            </a:r>
            <a:r>
              <a:rPr dirty="0" sz="160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74" y="195942"/>
            <a:ext cx="72764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More</a:t>
            </a:r>
            <a:r>
              <a:rPr dirty="0" spc="-235"/>
              <a:t> </a:t>
            </a:r>
            <a:r>
              <a:rPr dirty="0" spc="-50"/>
              <a:t>on</a:t>
            </a:r>
            <a:r>
              <a:rPr dirty="0" spc="-229"/>
              <a:t> </a:t>
            </a:r>
            <a:r>
              <a:rPr dirty="0" spc="-65"/>
              <a:t>the</a:t>
            </a:r>
            <a:r>
              <a:rPr dirty="0" spc="-235"/>
              <a:t> </a:t>
            </a:r>
            <a:r>
              <a:rPr dirty="0" spc="-40"/>
              <a:t>Software</a:t>
            </a:r>
            <a:r>
              <a:rPr dirty="0" spc="-229"/>
              <a:t> </a:t>
            </a:r>
            <a:r>
              <a:rPr dirty="0" spc="15"/>
              <a:t>Update</a:t>
            </a:r>
            <a:r>
              <a:rPr dirty="0" spc="-229"/>
              <a:t> </a:t>
            </a:r>
            <a:r>
              <a:rPr dirty="0" spc="-65"/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799" y="901689"/>
            <a:ext cx="5569585" cy="385572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30"/>
              </a:spcBef>
              <a:buClr>
                <a:srgbClr val="A357FF"/>
              </a:buClr>
              <a:buChar char="-"/>
              <a:tabLst>
                <a:tab pos="332740" algn="l"/>
                <a:tab pos="333375" algn="l"/>
              </a:tabLst>
            </a:pPr>
            <a:r>
              <a:rPr dirty="0" sz="1700" spc="-9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1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7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295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55">
                <a:solidFill>
                  <a:srgbClr val="FFFFFF"/>
                </a:solidFill>
                <a:latin typeface="Verdana"/>
                <a:cs typeface="Verdana"/>
              </a:rPr>
              <a:t>Canonical</a:t>
            </a:r>
            <a:r>
              <a:rPr dirty="0" sz="1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Partners</a:t>
            </a:r>
            <a:endParaRPr sz="15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300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35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r>
              <a:rPr dirty="0" sz="1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90">
                <a:solidFill>
                  <a:srgbClr val="FFFFFF"/>
                </a:solidFill>
                <a:latin typeface="Verdana"/>
                <a:cs typeface="Verdana"/>
              </a:rPr>
              <a:t>cdrom</a:t>
            </a:r>
            <a:endParaRPr sz="150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290"/>
              </a:spcBef>
              <a:buClr>
                <a:srgbClr val="A357FF"/>
              </a:buClr>
              <a:buChar char="-"/>
              <a:tabLst>
                <a:tab pos="332740" algn="l"/>
                <a:tab pos="333375" algn="l"/>
              </a:tabLst>
            </a:pPr>
            <a:r>
              <a:rPr dirty="0" sz="1700" spc="-55">
                <a:solidFill>
                  <a:srgbClr val="FFFFFF"/>
                </a:solidFill>
                <a:latin typeface="Verdana"/>
                <a:cs typeface="Verdana"/>
              </a:rPr>
              <a:t>Updates </a:t>
            </a:r>
            <a:r>
              <a:rPr dirty="0" sz="1700" spc="-120">
                <a:solidFill>
                  <a:srgbClr val="FFFFFF"/>
                </a:solidFill>
                <a:latin typeface="Verdana"/>
                <a:cs typeface="Verdana"/>
              </a:rPr>
              <a:t>(Check</a:t>
            </a:r>
            <a:r>
              <a:rPr dirty="0" sz="17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Verdana"/>
                <a:cs typeface="Verdana"/>
              </a:rPr>
              <a:t>two)</a:t>
            </a:r>
            <a:endParaRPr sz="17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295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100">
                <a:solidFill>
                  <a:srgbClr val="FFFFFF"/>
                </a:solidFill>
                <a:latin typeface="Verdana"/>
                <a:cs typeface="Verdana"/>
              </a:rPr>
              <a:t>Important </a:t>
            </a:r>
            <a:r>
              <a:rPr dirty="0" sz="1500" spc="-8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dirty="0" sz="15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endParaRPr sz="15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300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80">
                <a:solidFill>
                  <a:srgbClr val="FFFFFF"/>
                </a:solidFill>
                <a:latin typeface="Verdana"/>
                <a:cs typeface="Verdana"/>
              </a:rPr>
              <a:t>Recommended</a:t>
            </a:r>
            <a:r>
              <a:rPr dirty="0" sz="15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endParaRPr sz="15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300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75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dirty="0" sz="1500" spc="-8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r>
              <a:rPr dirty="0" sz="15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endParaRPr sz="1500">
              <a:latin typeface="Verdana"/>
              <a:cs typeface="Verdana"/>
            </a:endParaRPr>
          </a:p>
          <a:p>
            <a:pPr lvl="1" marL="789940" marR="5080" indent="-309880">
              <a:lnSpc>
                <a:spcPct val="116700"/>
              </a:lnSpc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2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95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1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dirty="0" sz="1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Verdana"/>
                <a:cs typeface="Verdana"/>
              </a:rPr>
              <a:t>updates:</a:t>
            </a:r>
            <a:r>
              <a:rPr dirty="0" sz="1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FFFFF"/>
                </a:solidFill>
                <a:latin typeface="Verdana"/>
                <a:cs typeface="Verdana"/>
              </a:rPr>
              <a:t>install  </a:t>
            </a:r>
            <a:r>
              <a:rPr dirty="0" sz="1500" spc="-70">
                <a:solidFill>
                  <a:srgbClr val="FFFFFF"/>
                </a:solidFill>
                <a:latin typeface="Verdana"/>
                <a:cs typeface="Verdana"/>
              </a:rPr>
              <a:t>automatically</a:t>
            </a:r>
            <a:endParaRPr sz="15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300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2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95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9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1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Verdana"/>
                <a:cs typeface="Verdana"/>
              </a:rPr>
              <a:t>updates: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FFFFF"/>
                </a:solidFill>
                <a:latin typeface="Verdana"/>
                <a:cs typeface="Verdana"/>
              </a:rPr>
              <a:t>weekly</a:t>
            </a:r>
            <a:endParaRPr sz="1500">
              <a:latin typeface="Verdana"/>
              <a:cs typeface="Verdana"/>
            </a:endParaRPr>
          </a:p>
          <a:p>
            <a:pPr lvl="1" marL="789940" indent="-310515">
              <a:lnSpc>
                <a:spcPct val="100000"/>
              </a:lnSpc>
              <a:spcBef>
                <a:spcPts val="300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Notify</a:t>
            </a:r>
            <a:r>
              <a:rPr dirty="0" sz="1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FFFFF"/>
                </a:solidFill>
                <a:latin typeface="Verdana"/>
                <a:cs typeface="Verdana"/>
              </a:rPr>
              <a:t>Ubuntu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Verdana"/>
                <a:cs typeface="Verdana"/>
              </a:rPr>
              <a:t>version:</a:t>
            </a:r>
            <a:r>
              <a:rPr dirty="0" sz="15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endParaRPr sz="1500">
              <a:latin typeface="Verdana"/>
              <a:cs typeface="Verdana"/>
            </a:endParaRPr>
          </a:p>
          <a:p>
            <a:pPr marL="332740" indent="-315595">
              <a:lnSpc>
                <a:spcPct val="100000"/>
              </a:lnSpc>
              <a:spcBef>
                <a:spcPts val="295"/>
              </a:spcBef>
              <a:buClr>
                <a:srgbClr val="A357FF"/>
              </a:buClr>
              <a:buChar char="-"/>
              <a:tabLst>
                <a:tab pos="332740" algn="l"/>
                <a:tab pos="333375" algn="l"/>
              </a:tabLst>
            </a:pP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apt-get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endParaRPr sz="1600">
              <a:latin typeface="Verdana"/>
              <a:cs typeface="Verdana"/>
            </a:endParaRPr>
          </a:p>
          <a:p>
            <a:pPr lvl="1" marL="789940" indent="-315595">
              <a:lnSpc>
                <a:spcPct val="100000"/>
              </a:lnSpc>
              <a:spcBef>
                <a:spcPts val="254"/>
              </a:spcBef>
              <a:buClr>
                <a:srgbClr val="A357FF"/>
              </a:buClr>
              <a:buChar char="-"/>
              <a:tabLst>
                <a:tab pos="789940" algn="l"/>
                <a:tab pos="790575" algn="l"/>
              </a:tabLst>
            </a:pP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endParaRPr sz="1600">
              <a:latin typeface="Verdana"/>
              <a:cs typeface="Verdana"/>
            </a:endParaRPr>
          </a:p>
          <a:p>
            <a:pPr marL="332740" indent="-315595">
              <a:lnSpc>
                <a:spcPct val="100000"/>
              </a:lnSpc>
              <a:spcBef>
                <a:spcPts val="254"/>
              </a:spcBef>
              <a:buClr>
                <a:srgbClr val="A357FF"/>
              </a:buClr>
              <a:buChar char="-"/>
              <a:tabLst>
                <a:tab pos="332740" algn="l"/>
                <a:tab pos="333375" algn="l"/>
              </a:tabLst>
            </a:pP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apt-get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upgrade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055" y="2199041"/>
            <a:ext cx="7659370" cy="8331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114"/>
              <a:t>On </a:t>
            </a:r>
            <a:r>
              <a:rPr dirty="0" sz="5300" spc="-20"/>
              <a:t>to File</a:t>
            </a:r>
            <a:r>
              <a:rPr dirty="0" sz="5300" spc="-1080"/>
              <a:t> </a:t>
            </a:r>
            <a:r>
              <a:rPr dirty="0" sz="5300" spc="-235"/>
              <a:t>Permissions...</a:t>
            </a:r>
            <a:endParaRPr sz="5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99" y="198193"/>
            <a:ext cx="2357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Permissions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699" y="1623301"/>
            <a:ext cx="8521065" cy="1572895"/>
            <a:chOff x="311699" y="1623301"/>
            <a:chExt cx="8521065" cy="1572895"/>
          </a:xfrm>
        </p:grpSpPr>
        <p:sp>
          <p:nvSpPr>
            <p:cNvPr id="4" name="object 4"/>
            <p:cNvSpPr/>
            <p:nvPr/>
          </p:nvSpPr>
          <p:spPr>
            <a:xfrm>
              <a:off x="311699" y="1623301"/>
              <a:ext cx="8520582" cy="1572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0299" y="2101345"/>
              <a:ext cx="2066289" cy="894080"/>
            </a:xfrm>
            <a:custGeom>
              <a:avLst/>
              <a:gdLst/>
              <a:ahLst/>
              <a:cxnLst/>
              <a:rect l="l" t="t" r="r" b="b"/>
              <a:pathLst>
                <a:path w="2066289" h="894080">
                  <a:moveTo>
                    <a:pt x="0" y="0"/>
                  </a:moveTo>
                  <a:lnTo>
                    <a:pt x="307799" y="0"/>
                  </a:lnTo>
                  <a:lnTo>
                    <a:pt x="307799" y="893998"/>
                  </a:lnTo>
                  <a:lnTo>
                    <a:pt x="0" y="893998"/>
                  </a:lnTo>
                  <a:lnTo>
                    <a:pt x="0" y="0"/>
                  </a:lnTo>
                  <a:close/>
                </a:path>
                <a:path w="2066289" h="894080">
                  <a:moveTo>
                    <a:pt x="1251447" y="0"/>
                  </a:moveTo>
                  <a:lnTo>
                    <a:pt x="2066245" y="0"/>
                  </a:lnTo>
                  <a:lnTo>
                    <a:pt x="2066245" y="893998"/>
                  </a:lnTo>
                  <a:lnTo>
                    <a:pt x="1251447" y="893998"/>
                  </a:lnTo>
                  <a:lnTo>
                    <a:pt x="1251447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8098" y="2101345"/>
              <a:ext cx="2573655" cy="894080"/>
            </a:xfrm>
            <a:custGeom>
              <a:avLst/>
              <a:gdLst/>
              <a:ahLst/>
              <a:cxnLst/>
              <a:rect l="l" t="t" r="r" b="b"/>
              <a:pathLst>
                <a:path w="2573654" h="894080">
                  <a:moveTo>
                    <a:pt x="0" y="0"/>
                  </a:moveTo>
                  <a:lnTo>
                    <a:pt x="307799" y="0"/>
                  </a:lnTo>
                  <a:lnTo>
                    <a:pt x="307799" y="893998"/>
                  </a:lnTo>
                  <a:lnTo>
                    <a:pt x="0" y="893998"/>
                  </a:lnTo>
                  <a:lnTo>
                    <a:pt x="0" y="0"/>
                  </a:lnTo>
                  <a:close/>
                </a:path>
                <a:path w="2573654" h="894080">
                  <a:moveTo>
                    <a:pt x="1758446" y="0"/>
                  </a:moveTo>
                  <a:lnTo>
                    <a:pt x="2573244" y="0"/>
                  </a:lnTo>
                  <a:lnTo>
                    <a:pt x="2573244" y="893998"/>
                  </a:lnTo>
                  <a:lnTo>
                    <a:pt x="1758446" y="893998"/>
                  </a:lnTo>
                  <a:lnTo>
                    <a:pt x="1758446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6022" y="2101345"/>
              <a:ext cx="307975" cy="894080"/>
            </a:xfrm>
            <a:custGeom>
              <a:avLst/>
              <a:gdLst/>
              <a:ahLst/>
              <a:cxnLst/>
              <a:rect l="l" t="t" r="r" b="b"/>
              <a:pathLst>
                <a:path w="307975" h="894080">
                  <a:moveTo>
                    <a:pt x="0" y="0"/>
                  </a:moveTo>
                  <a:lnTo>
                    <a:pt x="307799" y="0"/>
                  </a:lnTo>
                  <a:lnTo>
                    <a:pt x="307799" y="893998"/>
                  </a:lnTo>
                  <a:lnTo>
                    <a:pt x="0" y="8939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7224" y="3265868"/>
            <a:ext cx="678815" cy="394335"/>
          </a:xfrm>
          <a:prstGeom prst="rect">
            <a:avLst/>
          </a:prstGeom>
          <a:ln w="28574">
            <a:solidFill>
              <a:srgbClr val="FF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625"/>
              </a:spcBef>
            </a:pP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Owner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24" y="3979341"/>
            <a:ext cx="926465" cy="572770"/>
          </a:xfrm>
          <a:prstGeom prst="rect">
            <a:avLst/>
          </a:prstGeom>
          <a:ln w="28574">
            <a:solidFill>
              <a:srgbClr val="0000F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208915" marR="179070" indent="-26670">
              <a:lnSpc>
                <a:spcPts val="1650"/>
              </a:lnSpc>
              <a:spcBef>
                <a:spcPts val="700"/>
              </a:spcBef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Owner  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98" y="3366143"/>
            <a:ext cx="762000" cy="509905"/>
          </a:xfrm>
          <a:prstGeom prst="rect">
            <a:avLst/>
          </a:prstGeom>
          <a:ln w="28574">
            <a:solidFill>
              <a:srgbClr val="9900F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85725" marR="201930">
              <a:lnSpc>
                <a:spcPts val="1650"/>
              </a:lnSpc>
              <a:spcBef>
                <a:spcPts val="700"/>
              </a:spcBef>
            </a:pP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Other 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8426" y="2981056"/>
            <a:ext cx="2054225" cy="1012825"/>
            <a:chOff x="438426" y="2981056"/>
            <a:chExt cx="2054225" cy="1012825"/>
          </a:xfrm>
        </p:grpSpPr>
        <p:sp>
          <p:nvSpPr>
            <p:cNvPr id="12" name="object 12"/>
            <p:cNvSpPr/>
            <p:nvPr/>
          </p:nvSpPr>
          <p:spPr>
            <a:xfrm>
              <a:off x="456524" y="3022268"/>
              <a:ext cx="7620" cy="243840"/>
            </a:xfrm>
            <a:custGeom>
              <a:avLst/>
              <a:gdLst/>
              <a:ahLst/>
              <a:cxnLst/>
              <a:rect l="l" t="t" r="r" b="b"/>
              <a:pathLst>
                <a:path w="7620" h="243839">
                  <a:moveTo>
                    <a:pt x="3599" y="-14287"/>
                  </a:moveTo>
                  <a:lnTo>
                    <a:pt x="3599" y="257886"/>
                  </a:lnTo>
                </a:path>
              </a:pathLst>
            </a:custGeom>
            <a:ln w="357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1998" y="2995343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w="0" h="984250">
                  <a:moveTo>
                    <a:pt x="0" y="0"/>
                  </a:moveTo>
                  <a:lnTo>
                    <a:pt x="0" y="983998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9922" y="29953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759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89922" y="2995343"/>
              <a:ext cx="139700" cy="370840"/>
            </a:xfrm>
            <a:custGeom>
              <a:avLst/>
              <a:gdLst/>
              <a:ahLst/>
              <a:cxnLst/>
              <a:rect l="l" t="t" r="r" b="b"/>
              <a:pathLst>
                <a:path w="139700" h="370839">
                  <a:moveTo>
                    <a:pt x="0" y="0"/>
                  </a:moveTo>
                  <a:lnTo>
                    <a:pt x="139199" y="370799"/>
                  </a:lnTo>
                </a:path>
              </a:pathLst>
            </a:custGeom>
            <a:ln w="2857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99596" y="3366143"/>
              <a:ext cx="678815" cy="394335"/>
            </a:xfrm>
            <a:custGeom>
              <a:avLst/>
              <a:gdLst/>
              <a:ahLst/>
              <a:cxnLst/>
              <a:rect l="l" t="t" r="r" b="b"/>
              <a:pathLst>
                <a:path w="678814" h="394335">
                  <a:moveTo>
                    <a:pt x="0" y="0"/>
                  </a:moveTo>
                  <a:lnTo>
                    <a:pt x="678598" y="0"/>
                  </a:lnTo>
                  <a:lnTo>
                    <a:pt x="678598" y="393899"/>
                  </a:lnTo>
                  <a:lnTo>
                    <a:pt x="0" y="393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813883" y="3433076"/>
            <a:ext cx="662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FFFFF"/>
                </a:solidFill>
                <a:latin typeface="Verdana"/>
                <a:cs typeface="Verdana"/>
              </a:rPr>
              <a:t>Owner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29344" y="3366143"/>
            <a:ext cx="762000" cy="572770"/>
          </a:xfrm>
          <a:custGeom>
            <a:avLst/>
            <a:gdLst/>
            <a:ahLst/>
            <a:cxnLst/>
            <a:rect l="l" t="t" r="r" b="b"/>
            <a:pathLst>
              <a:path w="762000" h="572770">
                <a:moveTo>
                  <a:pt x="0" y="0"/>
                </a:moveTo>
                <a:lnTo>
                  <a:pt x="761998" y="0"/>
                </a:lnTo>
                <a:lnTo>
                  <a:pt x="761998" y="572698"/>
                </a:lnTo>
                <a:lnTo>
                  <a:pt x="0" y="5726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04444" y="3432059"/>
            <a:ext cx="77279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53670" marR="80010" indent="-26670">
              <a:lnSpc>
                <a:spcPts val="1650"/>
              </a:lnSpc>
              <a:spcBef>
                <a:spcPts val="180"/>
              </a:spcBef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Owner  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0162" y="1184385"/>
            <a:ext cx="4512945" cy="2209800"/>
            <a:chOff x="220162" y="1184385"/>
            <a:chExt cx="4512945" cy="2209800"/>
          </a:xfrm>
        </p:grpSpPr>
        <p:sp>
          <p:nvSpPr>
            <p:cNvPr id="21" name="object 21"/>
            <p:cNvSpPr/>
            <p:nvPr/>
          </p:nvSpPr>
          <p:spPr>
            <a:xfrm>
              <a:off x="2069145" y="2995343"/>
              <a:ext cx="70485" cy="370840"/>
            </a:xfrm>
            <a:custGeom>
              <a:avLst/>
              <a:gdLst/>
              <a:ahLst/>
              <a:cxnLst/>
              <a:rect l="l" t="t" r="r" b="b"/>
              <a:pathLst>
                <a:path w="70485" h="370839">
                  <a:moveTo>
                    <a:pt x="0" y="0"/>
                  </a:moveTo>
                  <a:lnTo>
                    <a:pt x="69899" y="37079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83944" y="2995343"/>
              <a:ext cx="26670" cy="370840"/>
            </a:xfrm>
            <a:custGeom>
              <a:avLst/>
              <a:gdLst/>
              <a:ahLst/>
              <a:cxnLst/>
              <a:rect l="l" t="t" r="r" b="b"/>
              <a:pathLst>
                <a:path w="26669" h="370839">
                  <a:moveTo>
                    <a:pt x="13199" y="-14287"/>
                  </a:moveTo>
                  <a:lnTo>
                    <a:pt x="13199" y="385086"/>
                  </a:lnTo>
                </a:path>
              </a:pathLst>
            </a:custGeom>
            <a:ln w="549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4449" y="1198672"/>
              <a:ext cx="4484370" cy="1797050"/>
            </a:xfrm>
            <a:custGeom>
              <a:avLst/>
              <a:gdLst/>
              <a:ahLst/>
              <a:cxnLst/>
              <a:rect l="l" t="t" r="r" b="b"/>
              <a:pathLst>
                <a:path w="4484370" h="1797050">
                  <a:moveTo>
                    <a:pt x="74449" y="902673"/>
                  </a:moveTo>
                  <a:lnTo>
                    <a:pt x="175849" y="902673"/>
                  </a:lnTo>
                  <a:lnTo>
                    <a:pt x="175849" y="1796671"/>
                  </a:lnTo>
                  <a:lnTo>
                    <a:pt x="74449" y="1796671"/>
                  </a:lnTo>
                  <a:lnTo>
                    <a:pt x="74449" y="902673"/>
                  </a:lnTo>
                  <a:close/>
                </a:path>
                <a:path w="4484370" h="1797050">
                  <a:moveTo>
                    <a:pt x="0" y="0"/>
                  </a:moveTo>
                  <a:lnTo>
                    <a:pt x="4484090" y="0"/>
                  </a:lnTo>
                  <a:lnTo>
                    <a:pt x="4484090" y="370799"/>
                  </a:lnTo>
                  <a:lnTo>
                    <a:pt x="0" y="370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07474" y="1264583"/>
            <a:ext cx="37547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(d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directory,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Verdana"/>
                <a:cs typeface="Verdana"/>
              </a:rPr>
              <a:t>ﬁles)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449" y="1384072"/>
            <a:ext cx="125095" cy="717550"/>
          </a:xfrm>
          <a:custGeom>
            <a:avLst/>
            <a:gdLst/>
            <a:ahLst/>
            <a:cxnLst/>
            <a:rect l="l" t="t" r="r" b="b"/>
            <a:pathLst>
              <a:path w="125095" h="717550">
                <a:moveTo>
                  <a:pt x="0" y="0"/>
                </a:moveTo>
                <a:lnTo>
                  <a:pt x="125099" y="717298"/>
                </a:lnTo>
              </a:path>
            </a:pathLst>
          </a:custGeom>
          <a:ln w="2857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99" y="198193"/>
            <a:ext cx="77800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The</a:t>
            </a:r>
            <a:r>
              <a:rPr dirty="0" spc="-240"/>
              <a:t> </a:t>
            </a:r>
            <a:r>
              <a:rPr dirty="0" spc="-80"/>
              <a:t>Simple</a:t>
            </a:r>
            <a:r>
              <a:rPr dirty="0" spc="-235"/>
              <a:t> </a:t>
            </a:r>
            <a:r>
              <a:rPr dirty="0" spc="-10"/>
              <a:t>Way</a:t>
            </a:r>
            <a:r>
              <a:rPr dirty="0" spc="-235"/>
              <a:t> </a:t>
            </a:r>
            <a:r>
              <a:rPr dirty="0" spc="-15"/>
              <a:t>to</a:t>
            </a:r>
            <a:r>
              <a:rPr dirty="0" spc="-235"/>
              <a:t> </a:t>
            </a:r>
            <a:r>
              <a:rPr dirty="0" spc="-25"/>
              <a:t>Change</a:t>
            </a:r>
            <a:r>
              <a:rPr dirty="0" spc="-235"/>
              <a:t> </a:t>
            </a:r>
            <a:r>
              <a:rPr dirty="0" spc="-65"/>
              <a:t>Permissions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999" y="937464"/>
            <a:ext cx="5714365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sudo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chmod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[permission_set]</a:t>
            </a:r>
            <a:r>
              <a:rPr dirty="0" sz="240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&lt;ﬁlename&gt; 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sudo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chown 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&lt;new_owner&gt; 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&lt;ﬁlename&gt; 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sudo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chgrp 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&lt;new_group&gt;</a:t>
            </a:r>
            <a:r>
              <a:rPr dirty="0" sz="24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&lt;ﬁlename&gt;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permission</a:t>
            </a:r>
            <a:r>
              <a:rPr dirty="0" sz="24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set: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u,g,o </a:t>
            </a:r>
            <a:r>
              <a:rPr dirty="0" sz="2400" spc="-430">
                <a:solidFill>
                  <a:srgbClr val="FFFFFF"/>
                </a:solidFill>
                <a:latin typeface="Verdana"/>
                <a:cs typeface="Verdana"/>
              </a:rPr>
              <a:t>+/-/=</a:t>
            </a:r>
            <a:r>
              <a:rPr dirty="0" sz="24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rwx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400" spc="-275">
                <a:solidFill>
                  <a:srgbClr val="FFFFFF"/>
                </a:solidFill>
                <a:latin typeface="Verdana"/>
                <a:cs typeface="Verdana"/>
              </a:rPr>
              <a:t>Ex: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sudo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chmod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o-wx</a:t>
            </a:r>
            <a:r>
              <a:rPr dirty="0" sz="240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a_ﬁle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400" spc="-275">
                <a:solidFill>
                  <a:srgbClr val="FFFFFF"/>
                </a:solidFill>
                <a:latin typeface="Verdana"/>
                <a:cs typeface="Verdana"/>
              </a:rPr>
              <a:t>Ex: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sudo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chmod </a:t>
            </a:r>
            <a:r>
              <a:rPr dirty="0" sz="2400" spc="-229">
                <a:solidFill>
                  <a:srgbClr val="FFFFFF"/>
                </a:solidFill>
                <a:latin typeface="Verdana"/>
                <a:cs typeface="Verdana"/>
              </a:rPr>
              <a:t>u+rwx,o=r</a:t>
            </a:r>
            <a:r>
              <a:rPr dirty="0" sz="240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a_ﬁle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The</a:t>
            </a:r>
            <a:r>
              <a:rPr dirty="0" spc="-245"/>
              <a:t> </a:t>
            </a:r>
            <a:r>
              <a:rPr dirty="0" spc="-90"/>
              <a:t>Harder,</a:t>
            </a:r>
            <a:r>
              <a:rPr dirty="0" spc="-245"/>
              <a:t> </a:t>
            </a:r>
            <a:r>
              <a:rPr dirty="0" spc="-35"/>
              <a:t>but</a:t>
            </a:r>
            <a:r>
              <a:rPr dirty="0" spc="-240"/>
              <a:t> </a:t>
            </a:r>
            <a:r>
              <a:rPr dirty="0" spc="-25"/>
              <a:t>Faster</a:t>
            </a:r>
            <a:r>
              <a:rPr dirty="0" spc="-245"/>
              <a:t> </a:t>
            </a:r>
            <a:r>
              <a:rPr dirty="0" spc="-10"/>
              <a:t>Way</a:t>
            </a:r>
            <a:r>
              <a:rPr dirty="0" spc="-240"/>
              <a:t> </a:t>
            </a:r>
            <a:r>
              <a:rPr dirty="0" spc="-15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848" y="548642"/>
            <a:ext cx="31191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5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32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Verdana"/>
                <a:cs typeface="Verdana"/>
              </a:rPr>
              <a:t>Permissions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521" y="1366898"/>
            <a:ext cx="4347210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Let’s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lesson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binary.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binary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digits: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(true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false)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047" y="2035551"/>
            <a:ext cx="802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000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=0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525" y="2197476"/>
            <a:ext cx="574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047" y="2349876"/>
            <a:ext cx="802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001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=1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525" y="2511800"/>
            <a:ext cx="574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647" y="2664200"/>
            <a:ext cx="10363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010</a:t>
            </a:r>
            <a:r>
              <a:rPr dirty="0" baseline="-30092" sz="1800" spc="-1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=2</a:t>
            </a:r>
            <a:r>
              <a:rPr dirty="0" baseline="-30092" sz="1800" spc="-15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baseline="-30092"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5047" y="2978524"/>
            <a:ext cx="802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011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=3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6525" y="3140449"/>
            <a:ext cx="574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200" spc="-45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9647" y="3292849"/>
            <a:ext cx="143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100</a:t>
            </a:r>
            <a:r>
              <a:rPr dirty="0" baseline="-30092" sz="1800" spc="-209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=4,</a:t>
            </a:r>
            <a:r>
              <a:rPr dirty="0" sz="1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etc…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7314" y="1017722"/>
            <a:ext cx="3903979" cy="341693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85725">
              <a:lnSpc>
                <a:spcPts val="1664"/>
              </a:lnSpc>
              <a:spcBef>
                <a:spcPts val="620"/>
              </a:spcBef>
            </a:pP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how </a:t>
            </a:r>
            <a:r>
              <a:rPr dirty="0" sz="1400" spc="30">
                <a:solidFill>
                  <a:srgbClr val="00FF00"/>
                </a:solidFill>
                <a:latin typeface="FreeSans"/>
                <a:cs typeface="FreeSans"/>
              </a:rPr>
              <a:t>to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convert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binary </a:t>
            </a:r>
            <a:r>
              <a:rPr dirty="0" sz="1400" spc="30">
                <a:solidFill>
                  <a:srgbClr val="00FF00"/>
                </a:solidFill>
                <a:latin typeface="FreeSans"/>
                <a:cs typeface="FreeSans"/>
              </a:rPr>
              <a:t>to</a:t>
            </a:r>
            <a:r>
              <a:rPr dirty="0" sz="1400" spc="-20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-5">
                <a:solidFill>
                  <a:srgbClr val="00FF00"/>
                </a:solidFill>
                <a:latin typeface="FreeSans"/>
                <a:cs typeface="FreeSans"/>
              </a:rPr>
              <a:t>decimal:</a:t>
            </a:r>
            <a:endParaRPr sz="1400">
              <a:latin typeface="FreeSans"/>
              <a:cs typeface="FreeSans"/>
            </a:endParaRPr>
          </a:p>
          <a:p>
            <a:pPr marL="542925" indent="-336550">
              <a:lnSpc>
                <a:spcPts val="165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-10">
                <a:solidFill>
                  <a:srgbClr val="00FF00"/>
                </a:solidFill>
                <a:latin typeface="FreeSans"/>
                <a:cs typeface="FreeSans"/>
              </a:rPr>
              <a:t>start </a:t>
            </a:r>
            <a:r>
              <a:rPr dirty="0" sz="1400" spc="-5">
                <a:solidFill>
                  <a:srgbClr val="00FF00"/>
                </a:solidFill>
                <a:latin typeface="FreeSans"/>
                <a:cs typeface="FreeSans"/>
              </a:rPr>
              <a:t>at 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the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rightmost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digit</a:t>
            </a:r>
            <a:endParaRPr sz="1400">
              <a:latin typeface="FreeSans"/>
              <a:cs typeface="FreeSans"/>
            </a:endParaRPr>
          </a:p>
          <a:p>
            <a:pPr marL="542925" indent="-336550">
              <a:lnSpc>
                <a:spcPts val="165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that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digit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50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75">
                <a:solidFill>
                  <a:srgbClr val="00FF00"/>
                </a:solidFill>
                <a:latin typeface="FreeSans"/>
                <a:cs typeface="FreeSans"/>
              </a:rPr>
              <a:t>0</a:t>
            </a:r>
            <a:endParaRPr baseline="30864" sz="1350">
              <a:latin typeface="FreeSans"/>
              <a:cs typeface="FreeSans"/>
            </a:endParaRPr>
          </a:p>
          <a:p>
            <a:pPr marL="542925" indent="-336550">
              <a:lnSpc>
                <a:spcPts val="165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the </a:t>
            </a:r>
            <a:r>
              <a:rPr dirty="0" sz="1400" spc="20">
                <a:solidFill>
                  <a:srgbClr val="00FF00"/>
                </a:solidFill>
                <a:latin typeface="FreeSans"/>
                <a:cs typeface="FreeSans"/>
              </a:rPr>
              <a:t>next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digit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 </a:t>
            </a:r>
            <a:r>
              <a:rPr dirty="0" sz="1400" spc="-80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-120">
                <a:solidFill>
                  <a:srgbClr val="00FF00"/>
                </a:solidFill>
                <a:latin typeface="FreeSans"/>
                <a:cs typeface="FreeSans"/>
              </a:rPr>
              <a:t>1</a:t>
            </a:r>
            <a:endParaRPr baseline="30864" sz="1350">
              <a:latin typeface="FreeSans"/>
              <a:cs typeface="FreeSans"/>
            </a:endParaRPr>
          </a:p>
          <a:p>
            <a:pPr marL="542925" indent="-336550">
              <a:lnSpc>
                <a:spcPts val="165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20">
                <a:solidFill>
                  <a:srgbClr val="00FF00"/>
                </a:solidFill>
                <a:latin typeface="FreeSans"/>
                <a:cs typeface="FreeSans"/>
              </a:rPr>
              <a:t>then </a:t>
            </a:r>
            <a:r>
              <a:rPr dirty="0" sz="1400" spc="-15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-22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sz="1400" spc="-15">
                <a:solidFill>
                  <a:srgbClr val="00FF00"/>
                </a:solidFill>
                <a:latin typeface="FreeSans"/>
                <a:cs typeface="FreeSans"/>
              </a:rPr>
              <a:t>,... </a:t>
            </a:r>
            <a:r>
              <a:rPr dirty="0" sz="1400" spc="-5">
                <a:solidFill>
                  <a:srgbClr val="00FF00"/>
                </a:solidFill>
                <a:latin typeface="FreeSans"/>
                <a:cs typeface="FreeSans"/>
              </a:rPr>
              <a:t>and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so</a:t>
            </a:r>
            <a:r>
              <a:rPr dirty="0" sz="1400" spc="35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on</a:t>
            </a:r>
            <a:endParaRPr sz="1400">
              <a:latin typeface="FreeSans"/>
              <a:cs typeface="FreeSans"/>
            </a:endParaRPr>
          </a:p>
          <a:p>
            <a:pPr marL="542925" marR="172720" indent="-3365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-310">
                <a:solidFill>
                  <a:srgbClr val="00FF00"/>
                </a:solidFill>
                <a:latin typeface="FreeSans"/>
                <a:cs typeface="FreeSans"/>
              </a:rPr>
              <a:t>1 </a:t>
            </a:r>
            <a:r>
              <a:rPr dirty="0" sz="1400" spc="-15">
                <a:solidFill>
                  <a:srgbClr val="00FF00"/>
                </a:solidFill>
                <a:latin typeface="FreeSans"/>
                <a:cs typeface="FreeSans"/>
              </a:rPr>
              <a:t>means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that 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the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term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exist. </a:t>
            </a:r>
            <a:r>
              <a:rPr dirty="0" sz="1400" spc="-10">
                <a:solidFill>
                  <a:srgbClr val="00FF00"/>
                </a:solidFill>
                <a:latin typeface="FreeSans"/>
                <a:cs typeface="FreeSans"/>
              </a:rPr>
              <a:t>For </a:t>
            </a:r>
            <a:r>
              <a:rPr dirty="0" sz="1400" spc="-15">
                <a:solidFill>
                  <a:srgbClr val="00FF00"/>
                </a:solidFill>
                <a:latin typeface="FreeSans"/>
                <a:cs typeface="FreeSans"/>
              </a:rPr>
              <a:t>instance, 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if 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the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number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 </a:t>
            </a:r>
            <a:r>
              <a:rPr dirty="0" sz="1400" spc="-40">
                <a:solidFill>
                  <a:srgbClr val="00FF00"/>
                </a:solidFill>
                <a:latin typeface="FreeSans"/>
                <a:cs typeface="FreeSans"/>
              </a:rPr>
              <a:t>001</a:t>
            </a:r>
            <a:r>
              <a:rPr dirty="0" baseline="-30864" sz="1350" spc="-60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sz="1400" spc="-40">
                <a:solidFill>
                  <a:srgbClr val="00FF00"/>
                </a:solidFill>
                <a:latin typeface="FreeSans"/>
                <a:cs typeface="FreeSans"/>
              </a:rPr>
              <a:t>,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that </a:t>
            </a:r>
            <a:r>
              <a:rPr dirty="0" sz="1400" spc="-15">
                <a:solidFill>
                  <a:srgbClr val="00FF00"/>
                </a:solidFill>
                <a:latin typeface="FreeSans"/>
                <a:cs typeface="FreeSans"/>
              </a:rPr>
              <a:t>means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that 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the  </a:t>
            </a:r>
            <a:r>
              <a:rPr dirty="0" sz="1400" spc="50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75">
                <a:solidFill>
                  <a:srgbClr val="00FF00"/>
                </a:solidFill>
                <a:latin typeface="FreeSans"/>
                <a:cs typeface="FreeSans"/>
              </a:rPr>
              <a:t>0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term </a:t>
            </a:r>
            <a:r>
              <a:rPr dirty="0" sz="1400" spc="-10">
                <a:solidFill>
                  <a:srgbClr val="00FF00"/>
                </a:solidFill>
                <a:latin typeface="FreeSans"/>
                <a:cs typeface="FreeSans"/>
              </a:rPr>
              <a:t>exists. </a:t>
            </a:r>
            <a:r>
              <a:rPr dirty="0" sz="1400" spc="50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75">
                <a:solidFill>
                  <a:srgbClr val="00FF00"/>
                </a:solidFill>
                <a:latin typeface="FreeSans"/>
                <a:cs typeface="FreeSans"/>
              </a:rPr>
              <a:t>0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 </a:t>
            </a:r>
            <a:r>
              <a:rPr dirty="0" sz="1400" spc="-190">
                <a:solidFill>
                  <a:srgbClr val="00FF00"/>
                </a:solidFill>
                <a:latin typeface="FreeSans"/>
                <a:cs typeface="FreeSans"/>
              </a:rPr>
              <a:t>1,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so this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number 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equals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-170">
                <a:solidFill>
                  <a:srgbClr val="00FF00"/>
                </a:solidFill>
                <a:latin typeface="FreeSans"/>
                <a:cs typeface="FreeSans"/>
              </a:rPr>
              <a:t>1.</a:t>
            </a:r>
            <a:endParaRPr sz="1400">
              <a:latin typeface="FreeSans"/>
              <a:cs typeface="FreeSans"/>
            </a:endParaRPr>
          </a:p>
          <a:p>
            <a:pPr marL="542925" indent="-336550">
              <a:lnSpc>
                <a:spcPts val="1585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-35">
                <a:solidFill>
                  <a:srgbClr val="00FF00"/>
                </a:solidFill>
                <a:latin typeface="FreeSans"/>
                <a:cs typeface="FreeSans"/>
              </a:rPr>
              <a:t>So </a:t>
            </a:r>
            <a:r>
              <a:rPr dirty="0" sz="1400" spc="-10">
                <a:solidFill>
                  <a:srgbClr val="00FF00"/>
                </a:solidFill>
                <a:latin typeface="FreeSans"/>
                <a:cs typeface="FreeSans"/>
              </a:rPr>
              <a:t>let’s </a:t>
            </a:r>
            <a:r>
              <a:rPr dirty="0" sz="1400" spc="15">
                <a:solidFill>
                  <a:srgbClr val="00FF00"/>
                </a:solidFill>
                <a:latin typeface="FreeSans"/>
                <a:cs typeface="FreeSans"/>
              </a:rPr>
              <a:t>work </a:t>
            </a:r>
            <a:r>
              <a:rPr dirty="0" sz="1400" spc="20">
                <a:solidFill>
                  <a:srgbClr val="00FF00"/>
                </a:solidFill>
                <a:latin typeface="FreeSans"/>
                <a:cs typeface="FreeSans"/>
              </a:rPr>
              <a:t>through</a:t>
            </a:r>
            <a:r>
              <a:rPr dirty="0" sz="1400" spc="60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-130">
                <a:solidFill>
                  <a:srgbClr val="00FF00"/>
                </a:solidFill>
                <a:latin typeface="FreeSans"/>
                <a:cs typeface="FreeSans"/>
              </a:rPr>
              <a:t>101</a:t>
            </a:r>
            <a:r>
              <a:rPr dirty="0" baseline="-30864" sz="1350" spc="-195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sz="1400" spc="-130">
                <a:solidFill>
                  <a:srgbClr val="00FF00"/>
                </a:solidFill>
                <a:latin typeface="FreeSans"/>
                <a:cs typeface="FreeSans"/>
              </a:rPr>
              <a:t>=</a:t>
            </a:r>
            <a:endParaRPr sz="1400">
              <a:latin typeface="FreeSans"/>
              <a:cs typeface="FreeSans"/>
            </a:endParaRPr>
          </a:p>
          <a:p>
            <a:pPr marL="542925" marR="99060" indent="-3365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dirty="0" sz="1400" spc="-35">
                <a:solidFill>
                  <a:srgbClr val="00FF00"/>
                </a:solidFill>
                <a:latin typeface="FreeSans"/>
                <a:cs typeface="FreeSans"/>
              </a:rPr>
              <a:t>Remember, </a:t>
            </a:r>
            <a:r>
              <a:rPr dirty="0" sz="1400" spc="-10">
                <a:solidFill>
                  <a:srgbClr val="00FF00"/>
                </a:solidFill>
                <a:latin typeface="FreeSans"/>
                <a:cs typeface="FreeSans"/>
              </a:rPr>
              <a:t>start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from </a:t>
            </a:r>
            <a:r>
              <a:rPr dirty="0" sz="1400" spc="25">
                <a:solidFill>
                  <a:srgbClr val="00FF00"/>
                </a:solidFill>
                <a:latin typeface="FreeSans"/>
                <a:cs typeface="FreeSans"/>
              </a:rPr>
              <a:t>the </a:t>
            </a:r>
            <a:r>
              <a:rPr dirty="0" sz="1400" spc="5">
                <a:solidFill>
                  <a:srgbClr val="00FF00"/>
                </a:solidFill>
                <a:latin typeface="FreeSans"/>
                <a:cs typeface="FreeSans"/>
              </a:rPr>
              <a:t>right. </a:t>
            </a:r>
            <a:r>
              <a:rPr dirty="0" sz="1400" spc="45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67">
                <a:solidFill>
                  <a:srgbClr val="00FF00"/>
                </a:solidFill>
                <a:latin typeface="FreeSans"/>
                <a:cs typeface="FreeSans"/>
              </a:rPr>
              <a:t>0 </a:t>
            </a:r>
            <a:r>
              <a:rPr dirty="0" sz="1400" spc="-15">
                <a:solidFill>
                  <a:srgbClr val="00FF00"/>
                </a:solidFill>
                <a:latin typeface="FreeSans"/>
                <a:cs typeface="FreeSans"/>
              </a:rPr>
              <a:t>exists, 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because </a:t>
            </a:r>
            <a:r>
              <a:rPr dirty="0" sz="1400" spc="20">
                <a:solidFill>
                  <a:srgbClr val="00FF00"/>
                </a:solidFill>
                <a:latin typeface="FreeSans"/>
                <a:cs typeface="FreeSans"/>
              </a:rPr>
              <a:t>there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 </a:t>
            </a:r>
            <a:r>
              <a:rPr dirty="0" sz="1400" spc="-30">
                <a:solidFill>
                  <a:srgbClr val="00FF00"/>
                </a:solidFill>
                <a:latin typeface="FreeSans"/>
                <a:cs typeface="FreeSans"/>
              </a:rPr>
              <a:t>a </a:t>
            </a:r>
            <a:r>
              <a:rPr dirty="0" sz="1400" spc="-310">
                <a:solidFill>
                  <a:srgbClr val="00FF00"/>
                </a:solidFill>
                <a:latin typeface="FreeSans"/>
                <a:cs typeface="FreeSans"/>
              </a:rPr>
              <a:t>1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there. </a:t>
            </a:r>
            <a:r>
              <a:rPr dirty="0" sz="1400" spc="-85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-127">
                <a:solidFill>
                  <a:srgbClr val="00FF00"/>
                </a:solidFill>
                <a:latin typeface="FreeSans"/>
                <a:cs typeface="FreeSans"/>
              </a:rPr>
              <a:t>1</a:t>
            </a:r>
            <a:r>
              <a:rPr dirty="0" baseline="30864" sz="1350" spc="82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doesn’t.  There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 </a:t>
            </a:r>
            <a:r>
              <a:rPr dirty="0" sz="1400" spc="-30">
                <a:solidFill>
                  <a:srgbClr val="00FF00"/>
                </a:solidFill>
                <a:latin typeface="FreeSans"/>
                <a:cs typeface="FreeSans"/>
              </a:rPr>
              <a:t>a </a:t>
            </a:r>
            <a:r>
              <a:rPr dirty="0" sz="1400" spc="75">
                <a:solidFill>
                  <a:srgbClr val="00FF00"/>
                </a:solidFill>
                <a:latin typeface="FreeSans"/>
                <a:cs typeface="FreeSans"/>
              </a:rPr>
              <a:t>0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there. </a:t>
            </a:r>
            <a:r>
              <a:rPr dirty="0" sz="1400" spc="35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52">
                <a:solidFill>
                  <a:srgbClr val="00FF00"/>
                </a:solidFill>
                <a:latin typeface="FreeSans"/>
                <a:cs typeface="FreeSans"/>
              </a:rPr>
              <a:t>2 </a:t>
            </a:r>
            <a:r>
              <a:rPr dirty="0" sz="1400" spc="-5">
                <a:solidFill>
                  <a:srgbClr val="00FF00"/>
                </a:solidFill>
                <a:latin typeface="FreeSans"/>
                <a:cs typeface="FreeSans"/>
              </a:rPr>
              <a:t>exists </a:t>
            </a:r>
            <a:r>
              <a:rPr dirty="0" sz="1400">
                <a:solidFill>
                  <a:srgbClr val="00FF00"/>
                </a:solidFill>
                <a:latin typeface="FreeSans"/>
                <a:cs typeface="FreeSans"/>
              </a:rPr>
              <a:t>because  </a:t>
            </a:r>
            <a:r>
              <a:rPr dirty="0" sz="1400" spc="20">
                <a:solidFill>
                  <a:srgbClr val="00FF00"/>
                </a:solidFill>
                <a:latin typeface="FreeSans"/>
                <a:cs typeface="FreeSans"/>
              </a:rPr>
              <a:t>there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is </a:t>
            </a:r>
            <a:r>
              <a:rPr dirty="0" sz="1400" spc="-30">
                <a:solidFill>
                  <a:srgbClr val="00FF00"/>
                </a:solidFill>
                <a:latin typeface="FreeSans"/>
                <a:cs typeface="FreeSans"/>
              </a:rPr>
              <a:t>a </a:t>
            </a:r>
            <a:r>
              <a:rPr dirty="0" sz="1400" spc="-310">
                <a:solidFill>
                  <a:srgbClr val="00FF00"/>
                </a:solidFill>
                <a:latin typeface="FreeSans"/>
                <a:cs typeface="FreeSans"/>
              </a:rPr>
              <a:t>1 </a:t>
            </a:r>
            <a:r>
              <a:rPr dirty="0" sz="1400" spc="10">
                <a:solidFill>
                  <a:srgbClr val="00FF00"/>
                </a:solidFill>
                <a:latin typeface="FreeSans"/>
                <a:cs typeface="FreeSans"/>
              </a:rPr>
              <a:t>there. </a:t>
            </a:r>
            <a:r>
              <a:rPr dirty="0" sz="1400" spc="-25">
                <a:solidFill>
                  <a:srgbClr val="00FF00"/>
                </a:solidFill>
                <a:latin typeface="FreeSans"/>
                <a:cs typeface="FreeSans"/>
              </a:rPr>
              <a:t>So…</a:t>
            </a:r>
            <a:r>
              <a:rPr dirty="0" sz="1400" spc="40">
                <a:solidFill>
                  <a:srgbClr val="00FF00"/>
                </a:solidFill>
                <a:latin typeface="FreeSans"/>
                <a:cs typeface="FreeSans"/>
              </a:rPr>
              <a:t> </a:t>
            </a:r>
            <a:r>
              <a:rPr dirty="0" sz="1400" spc="-55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baseline="30864" sz="1350" spc="-82">
                <a:solidFill>
                  <a:srgbClr val="00FF00"/>
                </a:solidFill>
                <a:latin typeface="FreeSans"/>
                <a:cs typeface="FreeSans"/>
              </a:rPr>
              <a:t>2</a:t>
            </a:r>
            <a:r>
              <a:rPr dirty="0" sz="1400" spc="-55">
                <a:solidFill>
                  <a:srgbClr val="00FF00"/>
                </a:solidFill>
                <a:latin typeface="FreeSans"/>
                <a:cs typeface="FreeSans"/>
              </a:rPr>
              <a:t>+0</a:t>
            </a:r>
            <a:r>
              <a:rPr dirty="0" baseline="30864" sz="1350" spc="-82">
                <a:solidFill>
                  <a:srgbClr val="00FF00"/>
                </a:solidFill>
                <a:latin typeface="FreeSans"/>
                <a:cs typeface="FreeSans"/>
              </a:rPr>
              <a:t>1</a:t>
            </a:r>
            <a:r>
              <a:rPr dirty="0" sz="1400" spc="-55">
                <a:solidFill>
                  <a:srgbClr val="00FF00"/>
                </a:solidFill>
                <a:latin typeface="FreeSans"/>
                <a:cs typeface="FreeSans"/>
              </a:rPr>
              <a:t>+2</a:t>
            </a:r>
            <a:r>
              <a:rPr dirty="0" baseline="30864" sz="1350" spc="-82">
                <a:solidFill>
                  <a:srgbClr val="00FF00"/>
                </a:solidFill>
                <a:latin typeface="FreeSans"/>
                <a:cs typeface="FreeSans"/>
              </a:rPr>
              <a:t>0</a:t>
            </a:r>
            <a:r>
              <a:rPr dirty="0" sz="1400" spc="-55">
                <a:solidFill>
                  <a:srgbClr val="00FF00"/>
                </a:solidFill>
                <a:latin typeface="FreeSans"/>
                <a:cs typeface="FreeSans"/>
              </a:rPr>
              <a:t>=4+0+1=5</a:t>
            </a:r>
            <a:r>
              <a:rPr dirty="0" baseline="-30864" sz="1350" spc="-82">
                <a:solidFill>
                  <a:srgbClr val="00FF00"/>
                </a:solidFill>
                <a:latin typeface="FreeSans"/>
                <a:cs typeface="FreeSans"/>
              </a:rPr>
              <a:t>10</a:t>
            </a:r>
            <a:endParaRPr baseline="-30864" sz="1350">
              <a:latin typeface="FreeSans"/>
              <a:cs typeface="Free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198" y="369276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5485" y="369276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8771" y="3692767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0767" y="3638094"/>
            <a:ext cx="157607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9135" algn="l"/>
                <a:tab pos="1322705" algn="l"/>
              </a:tabLst>
            </a:pPr>
            <a:r>
              <a:rPr dirty="0" baseline="-21241" sz="2550" spc="67">
                <a:solidFill>
                  <a:srgbClr val="FFFFFF"/>
                </a:solidFill>
                <a:latin typeface="FreeSans"/>
                <a:cs typeface="FreeSans"/>
              </a:rPr>
              <a:t>2</a:t>
            </a:r>
            <a:r>
              <a:rPr dirty="0" sz="1100" spc="45">
                <a:solidFill>
                  <a:srgbClr val="FFFFFF"/>
                </a:solidFill>
                <a:latin typeface="FreeSans"/>
                <a:cs typeface="FreeSans"/>
              </a:rPr>
              <a:t>2	</a:t>
            </a:r>
            <a:r>
              <a:rPr dirty="0" baseline="-21241" sz="2550" spc="-142">
                <a:solidFill>
                  <a:srgbClr val="FFFFFF"/>
                </a:solidFill>
                <a:latin typeface="FreeSans"/>
                <a:cs typeface="FreeSans"/>
              </a:rPr>
              <a:t>2</a:t>
            </a:r>
            <a:r>
              <a:rPr dirty="0" sz="1100" spc="-95">
                <a:solidFill>
                  <a:srgbClr val="FFFFFF"/>
                </a:solidFill>
                <a:latin typeface="FreeSans"/>
                <a:cs typeface="FreeSans"/>
              </a:rPr>
              <a:t>1	</a:t>
            </a:r>
            <a:r>
              <a:rPr dirty="0" baseline="-21241" sz="2550" spc="89">
                <a:solidFill>
                  <a:srgbClr val="FFFFFF"/>
                </a:solidFill>
                <a:latin typeface="FreeSans"/>
                <a:cs typeface="FreeSans"/>
              </a:rPr>
              <a:t>2</a:t>
            </a:r>
            <a:r>
              <a:rPr dirty="0" sz="1100" spc="60">
                <a:solidFill>
                  <a:srgbClr val="FFFFFF"/>
                </a:solidFill>
                <a:latin typeface="FreeSans"/>
                <a:cs typeface="FreeSans"/>
              </a:rPr>
              <a:t>0</a:t>
            </a:r>
            <a:endParaRPr sz="1100">
              <a:latin typeface="FreeSans"/>
              <a:cs typeface="Free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98" y="4299328"/>
            <a:ext cx="251587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00" spc="10">
                <a:solidFill>
                  <a:srgbClr val="FFFFFF"/>
                </a:solidFill>
                <a:latin typeface="FreeSans"/>
                <a:cs typeface="FreeSans"/>
              </a:rPr>
              <a:t>Now </a:t>
            </a:r>
            <a:r>
              <a:rPr dirty="0" sz="1700" spc="25">
                <a:solidFill>
                  <a:srgbClr val="FFFFFF"/>
                </a:solidFill>
                <a:latin typeface="FreeSans"/>
                <a:cs typeface="FreeSans"/>
              </a:rPr>
              <a:t>tell </a:t>
            </a:r>
            <a:r>
              <a:rPr dirty="0" sz="1700" spc="-10">
                <a:solidFill>
                  <a:srgbClr val="FFFFFF"/>
                </a:solidFill>
                <a:latin typeface="FreeSans"/>
                <a:cs typeface="FreeSans"/>
              </a:rPr>
              <a:t>me: </a:t>
            </a:r>
            <a:r>
              <a:rPr dirty="0" sz="1700" spc="-20">
                <a:solidFill>
                  <a:srgbClr val="FFFFFF"/>
                </a:solidFill>
                <a:latin typeface="FreeSans"/>
                <a:cs typeface="FreeSans"/>
              </a:rPr>
              <a:t>What </a:t>
            </a:r>
            <a:r>
              <a:rPr dirty="0" sz="1700" spc="-30">
                <a:solidFill>
                  <a:srgbClr val="FFFFFF"/>
                </a:solidFill>
                <a:latin typeface="FreeSans"/>
                <a:cs typeface="FreeSans"/>
              </a:rPr>
              <a:t>is</a:t>
            </a:r>
            <a:r>
              <a:rPr dirty="0" sz="1700" spc="-1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FreeSans"/>
                <a:cs typeface="FreeSans"/>
              </a:rPr>
              <a:t>110</a:t>
            </a:r>
            <a:r>
              <a:rPr dirty="0" baseline="-32828" sz="1650" spc="-240">
                <a:solidFill>
                  <a:srgbClr val="FFFFFF"/>
                </a:solidFill>
                <a:latin typeface="FreeSans"/>
                <a:cs typeface="FreeSans"/>
              </a:rPr>
              <a:t>2</a:t>
            </a:r>
            <a:r>
              <a:rPr dirty="0" sz="1700" spc="-160">
                <a:solidFill>
                  <a:srgbClr val="FFFFFF"/>
                </a:solidFill>
                <a:latin typeface="FreeSans"/>
                <a:cs typeface="FreeSans"/>
              </a:rPr>
              <a:t>?</a:t>
            </a:r>
            <a:endParaRPr sz="17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62868"/>
            <a:ext cx="4781550" cy="99885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pc="-95"/>
              <a:t>The </a:t>
            </a:r>
            <a:r>
              <a:rPr dirty="0" spc="-90"/>
              <a:t>Harder, </a:t>
            </a:r>
            <a:r>
              <a:rPr dirty="0" spc="-25"/>
              <a:t>Faster</a:t>
            </a:r>
            <a:r>
              <a:rPr dirty="0" spc="-585"/>
              <a:t> </a:t>
            </a:r>
            <a:r>
              <a:rPr dirty="0" spc="-85"/>
              <a:t>Way,  </a:t>
            </a:r>
            <a:r>
              <a:rPr dirty="0" spc="-35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148" y="1366898"/>
            <a:ext cx="6037580" cy="339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4599"/>
              </a:lnSpc>
              <a:spcBef>
                <a:spcPts val="100"/>
              </a:spcBef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basically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Linux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represent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permission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(rwx)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as 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either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yes-or-no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(true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false)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so 0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1.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had 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rwxrwxrwx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111111111.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remember!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permission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it’s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like 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111 111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111.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slide,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therefore 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turn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it into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111</a:t>
            </a:r>
            <a:r>
              <a:rPr dirty="0" baseline="-30092" sz="1800" spc="-172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=7</a:t>
            </a:r>
            <a:r>
              <a:rPr dirty="0" baseline="-30092" sz="1800" spc="-172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wanted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rwxrwxrwx 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command: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15"/>
              </a:spcBef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chmod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777 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&lt;ﬁle</a:t>
            </a:r>
            <a:r>
              <a:rPr dirty="0" sz="18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name&gt;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Instead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chmod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=rwxrwxrwx</a:t>
            </a:r>
            <a:r>
              <a:rPr dirty="0" sz="18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&lt;ﬁle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name&gt;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wanted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rw-r--r--?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99" y="198193"/>
            <a:ext cx="2357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Permissions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565771"/>
            <a:ext cx="9144000" cy="1687830"/>
            <a:chOff x="0" y="1565771"/>
            <a:chExt cx="9144000" cy="1687830"/>
          </a:xfrm>
        </p:grpSpPr>
        <p:sp>
          <p:nvSpPr>
            <p:cNvPr id="4" name="object 4"/>
            <p:cNvSpPr/>
            <p:nvPr/>
          </p:nvSpPr>
          <p:spPr>
            <a:xfrm>
              <a:off x="0" y="1565771"/>
              <a:ext cx="9143981" cy="1687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9922" y="29953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759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62868"/>
            <a:ext cx="4667885" cy="99885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pc="-50"/>
              <a:t>Why</a:t>
            </a:r>
            <a:r>
              <a:rPr dirty="0" spc="-254"/>
              <a:t> </a:t>
            </a:r>
            <a:r>
              <a:rPr dirty="0" spc="-25"/>
              <a:t>Do</a:t>
            </a:r>
            <a:r>
              <a:rPr dirty="0" spc="-250"/>
              <a:t> </a:t>
            </a:r>
            <a:r>
              <a:rPr dirty="0" spc="-45"/>
              <a:t>We</a:t>
            </a:r>
            <a:r>
              <a:rPr dirty="0" spc="-250"/>
              <a:t> </a:t>
            </a:r>
            <a:r>
              <a:rPr dirty="0" spc="-35"/>
              <a:t>Care</a:t>
            </a:r>
            <a:r>
              <a:rPr dirty="0" spc="-250"/>
              <a:t> </a:t>
            </a:r>
            <a:r>
              <a:rPr dirty="0" spc="-5"/>
              <a:t>About  </a:t>
            </a:r>
            <a:r>
              <a:rPr dirty="0" spc="-70"/>
              <a:t>Permissions?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620" y="1358262"/>
            <a:ext cx="6722109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242570" indent="-336550">
              <a:lnSpc>
                <a:spcPct val="115599"/>
              </a:lnSpc>
              <a:spcBef>
                <a:spcPts val="100"/>
              </a:spcBef>
              <a:buClr>
                <a:srgbClr val="A357FF"/>
              </a:buClr>
              <a:buChar char="-"/>
              <a:tabLst>
                <a:tab pos="348615" algn="l"/>
                <a:tab pos="349250" algn="l"/>
              </a:tabLst>
            </a:pP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wrong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people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our 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important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ﬁles,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/etc/passwd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instance,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can 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leave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vulnerable.</a:t>
            </a:r>
            <a:endParaRPr sz="2000">
              <a:latin typeface="Verdana"/>
              <a:cs typeface="Verdana"/>
            </a:endParaRPr>
          </a:p>
          <a:p>
            <a:pPr marL="348615" marR="617855" indent="-336550">
              <a:lnSpc>
                <a:spcPct val="115599"/>
              </a:lnSpc>
              <a:buClr>
                <a:srgbClr val="A357FF"/>
              </a:buClr>
              <a:buChar char="-"/>
              <a:tabLst>
                <a:tab pos="348615" algn="l"/>
                <a:tab pos="349250" algn="l"/>
              </a:tabLst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Knowing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permissions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helps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Forensics 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like,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“Who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owns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/home 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directory?”</a:t>
            </a:r>
            <a:endParaRPr sz="2000">
              <a:latin typeface="Verdana"/>
              <a:cs typeface="Verdana"/>
            </a:endParaRPr>
          </a:p>
          <a:p>
            <a:pPr marL="348615" marR="5080" indent="-336550">
              <a:lnSpc>
                <a:spcPct val="115599"/>
              </a:lnSpc>
              <a:buClr>
                <a:srgbClr val="A357FF"/>
              </a:buClr>
              <a:buChar char="-"/>
              <a:tabLst>
                <a:tab pos="348615" algn="l"/>
                <a:tab pos="349250" algn="l"/>
              </a:tabLst>
            </a:pP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both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hidden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permissions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time,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ls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-la.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186943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F</a:t>
            </a:r>
            <a:r>
              <a:rPr dirty="0" spc="-30"/>
              <a:t>o</a:t>
            </a:r>
            <a:r>
              <a:rPr dirty="0" spc="-95"/>
              <a:t>r</a:t>
            </a:r>
            <a:r>
              <a:rPr dirty="0" spc="-65"/>
              <a:t>ensics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366898"/>
            <a:ext cx="7218680" cy="34829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forensics: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ﬁnding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(broad)</a:t>
            </a:r>
            <a:endParaRPr sz="1800">
              <a:latin typeface="Verdana"/>
              <a:cs typeface="Verdana"/>
            </a:endParaRPr>
          </a:p>
          <a:p>
            <a:pPr lvl="1" marL="795020" marR="50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CyPat: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speciﬁcally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OS,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cryptography,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info 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endParaRPr sz="1800">
              <a:latin typeface="Verdana"/>
              <a:cs typeface="Verdana"/>
            </a:endParaRPr>
          </a:p>
          <a:p>
            <a:pPr marL="337820" marR="165735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9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friend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because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there’s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going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something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 research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round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tips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tricks: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hidden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(ls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quite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helpful)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18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recognize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patterns 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(hex,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binary,</a:t>
            </a:r>
            <a:r>
              <a:rPr dirty="0" sz="18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etc.):</a:t>
            </a:r>
            <a:endParaRPr sz="1800">
              <a:latin typeface="Verdana"/>
              <a:cs typeface="Verdana"/>
            </a:endParaRPr>
          </a:p>
          <a:p>
            <a:pPr marL="795020">
              <a:lnSpc>
                <a:spcPct val="100000"/>
              </a:lnSpc>
              <a:spcBef>
                <a:spcPts val="315"/>
              </a:spcBef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http://rumkin.com/tools/cipher/</a:t>
            </a:r>
            <a:endParaRPr sz="1800">
              <a:latin typeface="Arial"/>
              <a:cs typeface="Arial"/>
            </a:endParaRPr>
          </a:p>
          <a:p>
            <a:pPr lvl="1" marL="79502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ﬁnd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grep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0398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Directories </a:t>
            </a:r>
            <a:r>
              <a:rPr dirty="0" spc="5"/>
              <a:t>and</a:t>
            </a:r>
            <a:r>
              <a:rPr dirty="0" spc="-440"/>
              <a:t> </a:t>
            </a:r>
            <a:r>
              <a:rPr dirty="0" spc="-4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4234" y="4827324"/>
            <a:ext cx="1282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180668"/>
            <a:ext cx="6654800" cy="112077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384"/>
              </a:spcBef>
              <a:tabLst>
                <a:tab pos="469265" algn="l"/>
              </a:tabLst>
            </a:pPr>
            <a:r>
              <a:rPr dirty="0" sz="1700" spc="-45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dirty="0" sz="1700" spc="-70">
                <a:solidFill>
                  <a:srgbClr val="FFFFFF"/>
                </a:solidFill>
                <a:latin typeface="Verdana"/>
                <a:cs typeface="Verdana"/>
              </a:rPr>
              <a:t>almost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Linux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endParaRPr sz="1700">
              <a:latin typeface="Verdana"/>
              <a:cs typeface="Verdana"/>
            </a:endParaRPr>
          </a:p>
          <a:p>
            <a:pPr marL="176530">
              <a:lnSpc>
                <a:spcPct val="100000"/>
              </a:lnSpc>
              <a:spcBef>
                <a:spcPts val="284"/>
              </a:spcBef>
              <a:tabLst>
                <a:tab pos="469265" algn="l"/>
              </a:tabLst>
            </a:pPr>
            <a:r>
              <a:rPr dirty="0" sz="1700" spc="-60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(contains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subdirectory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Verdana"/>
                <a:cs typeface="Verdana"/>
              </a:rPr>
              <a:t>under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it)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Subdirectory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1995" y="2319945"/>
            <a:ext cx="125666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/etc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dirty="0" sz="13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system 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conﬁgurations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48" y="2319945"/>
            <a:ext cx="1479550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/home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60">
                <a:solidFill>
                  <a:srgbClr val="FFFFFF"/>
                </a:solidFill>
                <a:latin typeface="Verdana"/>
                <a:cs typeface="Verdana"/>
              </a:rPr>
              <a:t>directories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3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each  </a:t>
            </a:r>
            <a:r>
              <a:rPr dirty="0" sz="1300" spc="-5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dirty="0" sz="13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3216" y="2319945"/>
            <a:ext cx="193357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15" b="1">
                <a:solidFill>
                  <a:srgbClr val="FFFFFF"/>
                </a:solidFill>
                <a:latin typeface="Arial"/>
                <a:cs typeface="Arial"/>
              </a:rPr>
              <a:t>/var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variable; </a:t>
            </a:r>
            <a:r>
              <a:rPr dirty="0" sz="1300" spc="-60">
                <a:solidFill>
                  <a:srgbClr val="FFFFFF"/>
                </a:solidFill>
                <a:latin typeface="Verdana"/>
                <a:cs typeface="Verdana"/>
              </a:rPr>
              <a:t>stores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ﬁles </a:t>
            </a:r>
            <a:r>
              <a:rPr dirty="0" sz="1300" spc="-35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1300" spc="-40">
                <a:solidFill>
                  <a:srgbClr val="FFFFFF"/>
                </a:solidFill>
                <a:latin typeface="Verdana"/>
                <a:cs typeface="Verdana"/>
              </a:rPr>
              <a:t>logs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made during</a:t>
            </a:r>
            <a:r>
              <a:rPr dirty="0" sz="13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6385" y="2319945"/>
            <a:ext cx="1553210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" b="1">
                <a:solidFill>
                  <a:srgbClr val="FFFFFF"/>
                </a:solidFill>
                <a:latin typeface="Arial"/>
                <a:cs typeface="Arial"/>
              </a:rPr>
              <a:t>/bin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dirty="0" sz="13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executable  </a:t>
            </a:r>
            <a:r>
              <a:rPr dirty="0" sz="1300" spc="-60">
                <a:solidFill>
                  <a:srgbClr val="FFFFFF"/>
                </a:solidFill>
                <a:latin typeface="Verdana"/>
                <a:cs typeface="Verdana"/>
              </a:rPr>
              <a:t>programs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3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748" y="3224742"/>
            <a:ext cx="1512570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10" b="1">
                <a:solidFill>
                  <a:srgbClr val="FFFFFF"/>
                </a:solidFill>
                <a:latin typeface="Arial"/>
                <a:cs typeface="Arial"/>
              </a:rPr>
              <a:t>/boot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kernel</a:t>
            </a:r>
            <a:r>
              <a:rPr dirty="0" sz="13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35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startup</a:t>
            </a:r>
            <a:r>
              <a:rPr dirty="0" sz="13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1995" y="3224742"/>
            <a:ext cx="131762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/lib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dirty="0" sz="1300" spc="-50">
                <a:solidFill>
                  <a:srgbClr val="FFFFFF"/>
                </a:solidFill>
                <a:latin typeface="Verdana"/>
                <a:cs typeface="Verdana"/>
              </a:rPr>
              <a:t>shared 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libraries </a:t>
            </a:r>
            <a:r>
              <a:rPr dirty="0" sz="1300" spc="-3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3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3216" y="3224742"/>
            <a:ext cx="208724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" b="1">
                <a:solidFill>
                  <a:srgbClr val="FFFFFF"/>
                </a:solidFill>
                <a:latin typeface="Arial"/>
                <a:cs typeface="Arial"/>
              </a:rPr>
              <a:t>/mnt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110">
                <a:solidFill>
                  <a:srgbClr val="FFFFFF"/>
                </a:solidFill>
                <a:latin typeface="Verdana"/>
                <a:cs typeface="Verdana"/>
              </a:rPr>
              <a:t>mount;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used to</a:t>
            </a:r>
            <a:r>
              <a:rPr dirty="0" sz="13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temporarily 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mount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devices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3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ﬁlesystem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385" y="3224742"/>
            <a:ext cx="2048510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/proc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 sz="1300" spc="-50">
                <a:solidFill>
                  <a:srgbClr val="FFFFFF"/>
                </a:solidFill>
                <a:latin typeface="Verdana"/>
                <a:cs typeface="Verdana"/>
              </a:rPr>
              <a:t>virtual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ﬁlesystem </a:t>
            </a:r>
            <a:r>
              <a:rPr dirty="0" sz="1300" spc="-100">
                <a:solidFill>
                  <a:srgbClr val="FFFFFF"/>
                </a:solidFill>
                <a:latin typeface="Verdana"/>
                <a:cs typeface="Verdana"/>
              </a:rPr>
              <a:t>w/</a:t>
            </a:r>
            <a:r>
              <a:rPr dirty="0" sz="13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5">
                <a:solidFill>
                  <a:srgbClr val="FFFFFF"/>
                </a:solidFill>
                <a:latin typeface="Verdana"/>
                <a:cs typeface="Verdana"/>
              </a:rPr>
              <a:t>kernel  </a:t>
            </a:r>
            <a:r>
              <a:rPr dirty="0" sz="1300" spc="-3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300" spc="-5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13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63124"/>
            <a:ext cx="4354691" cy="1080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70588" y="226374"/>
            <a:ext cx="2266570" cy="1269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29692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10"/>
              <a:t> </a:t>
            </a:r>
            <a:r>
              <a:rPr dirty="0" spc="-35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311" y="1407919"/>
            <a:ext cx="7109459" cy="299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00"/>
              </a:spcBef>
              <a:buChar char="-"/>
              <a:tabLst>
                <a:tab pos="327025" algn="l"/>
                <a:tab pos="327660" algn="l"/>
              </a:tabLst>
            </a:pP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looks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names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directories</a:t>
            </a:r>
            <a:endParaRPr sz="1600">
              <a:latin typeface="Verdana"/>
              <a:cs typeface="Verdana"/>
            </a:endParaRPr>
          </a:p>
          <a:p>
            <a:pPr marL="327025" indent="-314960">
              <a:lnSpc>
                <a:spcPct val="100000"/>
              </a:lnSpc>
              <a:spcBef>
                <a:spcPts val="30"/>
              </a:spcBef>
              <a:buChar char="-"/>
              <a:tabLst>
                <a:tab pos="327025" algn="l"/>
                <a:tab pos="327660" algn="l"/>
              </a:tabLst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General 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Syntax: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ﬁnd</a:t>
            </a:r>
            <a:r>
              <a:rPr dirty="0" sz="1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&lt;ﬁlename/path&gt;</a:t>
            </a:r>
            <a:endParaRPr sz="1600">
              <a:latin typeface="Verdana"/>
              <a:cs typeface="Verdana"/>
            </a:endParaRPr>
          </a:p>
          <a:p>
            <a:pPr marL="327025" indent="-314960">
              <a:lnSpc>
                <a:spcPct val="100000"/>
              </a:lnSpc>
              <a:spcBef>
                <a:spcPts val="30"/>
              </a:spcBef>
              <a:buChar char="-"/>
              <a:tabLst>
                <a:tab pos="327025" algn="l"/>
                <a:tab pos="327660" algn="l"/>
              </a:tabLst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ﬁnd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speciﬁc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ﬁletype:</a:t>
            </a: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ﬁnd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&lt;directory&gt;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-name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95">
                <a:solidFill>
                  <a:srgbClr val="FFFFFF"/>
                </a:solidFill>
                <a:latin typeface="Verdana"/>
                <a:cs typeface="Verdana"/>
              </a:rPr>
              <a:t>*.&lt;ﬁle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extension&gt;</a:t>
            </a:r>
            <a:endParaRPr sz="1600">
              <a:latin typeface="Verdana"/>
              <a:cs typeface="Verdana"/>
            </a:endParaRPr>
          </a:p>
          <a:p>
            <a:pPr lvl="1" marL="784225" indent="-315595">
              <a:lnSpc>
                <a:spcPct val="100000"/>
              </a:lnSpc>
              <a:spcBef>
                <a:spcPts val="30"/>
              </a:spcBef>
              <a:buChar char="-"/>
              <a:tabLst>
                <a:tab pos="784225" algn="l"/>
                <a:tab pos="784860" algn="l"/>
              </a:tabLst>
            </a:pP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-name: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comes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lvl="1" marL="784225" indent="-315595">
              <a:lnSpc>
                <a:spcPct val="100000"/>
              </a:lnSpc>
              <a:spcBef>
                <a:spcPts val="30"/>
              </a:spcBef>
              <a:buChar char="-"/>
              <a:tabLst>
                <a:tab pos="784225" algn="l"/>
                <a:tab pos="784860" algn="l"/>
              </a:tabLst>
            </a:pPr>
            <a:r>
              <a:rPr dirty="0" sz="1600" spc="-295">
                <a:solidFill>
                  <a:srgbClr val="FFFFFF"/>
                </a:solidFill>
                <a:latin typeface="Verdana"/>
                <a:cs typeface="Verdana"/>
              </a:rPr>
              <a:t>* </a:t>
            </a:r>
            <a:r>
              <a:rPr dirty="0" sz="1600" spc="-375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displays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with said</a:t>
            </a:r>
            <a:r>
              <a:rPr dirty="0" sz="16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.&lt;ﬁle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extension&gt;</a:t>
            </a:r>
            <a:endParaRPr sz="1600">
              <a:latin typeface="Verdana"/>
              <a:cs typeface="Verdana"/>
            </a:endParaRPr>
          </a:p>
          <a:p>
            <a:pPr lvl="1" marL="784225" indent="-315595">
              <a:lnSpc>
                <a:spcPct val="100000"/>
              </a:lnSpc>
              <a:spcBef>
                <a:spcPts val="30"/>
              </a:spcBef>
              <a:buChar char="-"/>
              <a:tabLst>
                <a:tab pos="784225" algn="l"/>
                <a:tab pos="784860" algn="l"/>
              </a:tabLst>
            </a:pP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directory: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95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(to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able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search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whole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system)</a:t>
            </a:r>
            <a:endParaRPr sz="1600">
              <a:latin typeface="Verdana"/>
              <a:cs typeface="Verdana"/>
            </a:endParaRPr>
          </a:p>
          <a:p>
            <a:pPr marL="327025" indent="-314960">
              <a:lnSpc>
                <a:spcPct val="100000"/>
              </a:lnSpc>
              <a:spcBef>
                <a:spcPts val="30"/>
              </a:spcBef>
              <a:buChar char="-"/>
              <a:tabLst>
                <a:tab pos="327025" algn="l"/>
                <a:tab pos="327660" algn="l"/>
              </a:tabLst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ﬁnd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hidden 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ﬁles: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ﬁnd </a:t>
            </a:r>
            <a:r>
              <a:rPr dirty="0" sz="1600" spc="-350">
                <a:solidFill>
                  <a:srgbClr val="FFFFFF"/>
                </a:solidFill>
                <a:latin typeface="Verdana"/>
                <a:cs typeface="Verdana"/>
              </a:rPr>
              <a:t>~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-type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-name </a:t>
            </a:r>
            <a:r>
              <a:rPr dirty="0" sz="1600" spc="-215">
                <a:solidFill>
                  <a:srgbClr val="FFFFFF"/>
                </a:solidFill>
                <a:latin typeface="Verdana"/>
                <a:cs typeface="Verdana"/>
              </a:rPr>
              <a:t>“*.”</a:t>
            </a:r>
            <a:endParaRPr sz="1600">
              <a:latin typeface="Verdana"/>
              <a:cs typeface="Verdana"/>
            </a:endParaRPr>
          </a:p>
          <a:p>
            <a:pPr lvl="1" marL="784225" marR="546735" indent="-314960">
              <a:lnSpc>
                <a:spcPct val="101600"/>
              </a:lnSpc>
              <a:buChar char="-"/>
              <a:tabLst>
                <a:tab pos="784225" algn="l"/>
                <a:tab pos="784860" algn="l"/>
              </a:tabLst>
            </a:pP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-type: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helps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search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you’re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looking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15">
                <a:solidFill>
                  <a:srgbClr val="FFFFFF"/>
                </a:solidFill>
                <a:latin typeface="Verdana"/>
                <a:cs typeface="Verdana"/>
              </a:rPr>
              <a:t>(f=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ﬁle,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4">
                <a:solidFill>
                  <a:srgbClr val="FFFFFF"/>
                </a:solidFill>
                <a:latin typeface="Verdana"/>
                <a:cs typeface="Verdana"/>
              </a:rPr>
              <a:t>d= 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directory)</a:t>
            </a:r>
            <a:endParaRPr sz="1600">
              <a:latin typeface="Verdana"/>
              <a:cs typeface="Verdana"/>
            </a:endParaRPr>
          </a:p>
          <a:p>
            <a:pPr lvl="1" marL="784225" indent="-315595">
              <a:lnSpc>
                <a:spcPct val="100000"/>
              </a:lnSpc>
              <a:spcBef>
                <a:spcPts val="30"/>
              </a:spcBef>
              <a:buChar char="-"/>
              <a:tabLst>
                <a:tab pos="784225" algn="l"/>
                <a:tab pos="784860" algn="l"/>
              </a:tabLst>
            </a:pPr>
            <a:r>
              <a:rPr dirty="0" sz="1600" spc="-295">
                <a:solidFill>
                  <a:srgbClr val="FFFFFF"/>
                </a:solidFill>
                <a:latin typeface="Verdana"/>
                <a:cs typeface="Verdana"/>
              </a:rPr>
              <a:t>*.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hidden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(shown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ﬁlename)</a:t>
            </a:r>
            <a:endParaRPr sz="1600">
              <a:latin typeface="Verdana"/>
              <a:cs typeface="Verdana"/>
            </a:endParaRPr>
          </a:p>
          <a:p>
            <a:pPr marL="327025" marR="5080" indent="-314960">
              <a:lnSpc>
                <a:spcPct val="101600"/>
              </a:lnSpc>
              <a:buChar char="-"/>
              <a:tabLst>
                <a:tab pos="327025" algn="l"/>
                <a:tab pos="327660" algn="l"/>
              </a:tabLst>
            </a:pP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LOT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conﬁgurations,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ﬁnd out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6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FFFFFF"/>
                </a:solidFill>
                <a:latin typeface="Verdana"/>
                <a:cs typeface="Verdana"/>
              </a:rPr>
              <a:t>them!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30734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Grep</a:t>
            </a:r>
            <a:r>
              <a:rPr dirty="0" spc="-305"/>
              <a:t> </a:t>
            </a:r>
            <a:r>
              <a:rPr dirty="0" spc="-35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521" y="1243673"/>
            <a:ext cx="7014209" cy="31686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looks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General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Syntax: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grep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&lt;pattern&gt;</a:t>
            </a:r>
            <a:r>
              <a:rPr dirty="0" sz="18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Verdana"/>
                <a:cs typeface="Verdana"/>
              </a:rPr>
              <a:t>&lt;ﬁle&gt;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ﬁnd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type: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ﬁnd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&lt;directory&gt; </a:t>
            </a: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|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grep </a:t>
            </a:r>
            <a:r>
              <a:rPr dirty="0" sz="1800" spc="-200">
                <a:solidFill>
                  <a:srgbClr val="FFFFFF"/>
                </a:solidFill>
                <a:latin typeface="Verdana"/>
                <a:cs typeface="Verdana"/>
              </a:rPr>
              <a:t>[.]&lt;ﬁle</a:t>
            </a:r>
            <a:r>
              <a:rPr dirty="0" sz="18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extension&gt;</a:t>
            </a:r>
            <a:endParaRPr sz="1800">
              <a:latin typeface="Verdana"/>
              <a:cs typeface="Verdana"/>
            </a:endParaRPr>
          </a:p>
          <a:p>
            <a:pPr lvl="1" marL="795020" marR="1524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|: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pipe-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funnels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ﬁnd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by  grep</a:t>
            </a:r>
            <a:endParaRPr sz="1800">
              <a:latin typeface="Verdana"/>
              <a:cs typeface="Verdana"/>
            </a:endParaRPr>
          </a:p>
          <a:p>
            <a:pPr lvl="1" marL="795020" marR="792480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795020" algn="l"/>
                <a:tab pos="79565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searches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extension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directory are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endParaRPr sz="1800">
              <a:latin typeface="Verdana"/>
              <a:cs typeface="Verdana"/>
            </a:endParaRPr>
          </a:p>
          <a:p>
            <a:pPr marL="337820" indent="-32575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ﬁnd </a:t>
            </a:r>
            <a:r>
              <a:rPr dirty="0" sz="1800" spc="-395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grep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together </a:t>
            </a:r>
            <a:r>
              <a:rPr dirty="0" sz="1800" spc="-395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pretty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epic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combination</a:t>
            </a:r>
            <a:endParaRPr sz="1800">
              <a:latin typeface="Verdana"/>
              <a:cs typeface="Verdana"/>
            </a:endParaRPr>
          </a:p>
          <a:p>
            <a:pPr marL="337820" marR="424815" indent="-325755">
              <a:lnSpc>
                <a:spcPct val="114599"/>
              </a:lnSpc>
              <a:buClr>
                <a:srgbClr val="A357FF"/>
              </a:buClr>
              <a:buChar char="-"/>
              <a:tabLst>
                <a:tab pos="337820" algn="l"/>
                <a:tab pos="33845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bunch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things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grep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(can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search 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conﬁguration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ﬁles)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18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research!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51987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</a:t>
            </a:r>
            <a:r>
              <a:rPr dirty="0" spc="-105"/>
              <a:t>Terminal</a:t>
            </a:r>
            <a:r>
              <a:rPr dirty="0" spc="-484"/>
              <a:t> </a:t>
            </a:r>
            <a:r>
              <a:rPr dirty="0" spc="20"/>
              <a:t>Navigation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707" y="1295016"/>
            <a:ext cx="5734685" cy="339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 marR="77470" indent="-293370">
              <a:lnSpc>
                <a:spcPct val="113999"/>
              </a:lnSpc>
              <a:spcBef>
                <a:spcPts val="100"/>
              </a:spcBef>
              <a:tabLst>
                <a:tab pos="305435" algn="l"/>
              </a:tabLst>
            </a:pPr>
            <a:r>
              <a:rPr dirty="0" sz="1700" spc="-60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pwd</a:t>
            </a:r>
            <a:r>
              <a:rPr dirty="0" sz="1700" spc="3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Verdana"/>
                <a:cs typeface="Verdana"/>
              </a:rPr>
              <a:t>(prints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wherever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are  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located)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  <a:tabLst>
                <a:tab pos="305435" algn="l"/>
              </a:tabLst>
            </a:pPr>
            <a:r>
              <a:rPr dirty="0" sz="1700" spc="-60" b="1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cd-</a:t>
            </a:r>
            <a:r>
              <a:rPr dirty="0" sz="17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Verdana"/>
                <a:cs typeface="Verdana"/>
              </a:rPr>
              <a:t>change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dirty="0" sz="1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Verdana"/>
                <a:cs typeface="Verdana"/>
              </a:rPr>
              <a:t>(moves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1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directory)</a:t>
            </a:r>
            <a:endParaRPr sz="1700">
              <a:latin typeface="Verdana"/>
              <a:cs typeface="Verdana"/>
            </a:endParaRPr>
          </a:p>
          <a:p>
            <a:pPr marL="463550">
              <a:lnSpc>
                <a:spcPct val="100000"/>
              </a:lnSpc>
              <a:spcBef>
                <a:spcPts val="300"/>
              </a:spcBef>
              <a:tabLst>
                <a:tab pos="762635" algn="l"/>
              </a:tabLst>
            </a:pPr>
            <a:r>
              <a:rPr dirty="0" sz="1300" spc="-35">
                <a:solidFill>
                  <a:srgbClr val="FFFFFF"/>
                </a:solidFill>
                <a:latin typeface="Verdana"/>
                <a:cs typeface="Verdana"/>
              </a:rPr>
              <a:t>-	cd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40">
                <a:solidFill>
                  <a:srgbClr val="FFFFFF"/>
                </a:solidFill>
                <a:latin typeface="Verdana"/>
                <a:cs typeface="Verdana"/>
              </a:rPr>
              <a:t>[ABSOLUTE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95">
                <a:solidFill>
                  <a:srgbClr val="FFFFFF"/>
                </a:solidFill>
                <a:latin typeface="Verdana"/>
                <a:cs typeface="Verdana"/>
              </a:rPr>
              <a:t>PATH];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35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[RELATIVE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PATH]</a:t>
            </a:r>
            <a:endParaRPr sz="1300">
              <a:latin typeface="Verdana"/>
              <a:cs typeface="Verdana"/>
            </a:endParaRPr>
          </a:p>
          <a:p>
            <a:pPr marL="762635" indent="-278765">
              <a:lnSpc>
                <a:spcPct val="100000"/>
              </a:lnSpc>
              <a:spcBef>
                <a:spcPts val="240"/>
              </a:spcBef>
              <a:buFont typeface="FreeSans"/>
              <a:buChar char="-"/>
              <a:tabLst>
                <a:tab pos="762635" algn="l"/>
                <a:tab pos="763270" algn="l"/>
              </a:tabLst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..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(brings you </a:t>
            </a: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dirty="0" sz="1300" spc="-6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13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directory)</a:t>
            </a:r>
            <a:endParaRPr sz="1300">
              <a:latin typeface="Verdana"/>
              <a:cs typeface="Verdana"/>
            </a:endParaRPr>
          </a:p>
          <a:p>
            <a:pPr marL="762635" indent="-278765">
              <a:lnSpc>
                <a:spcPct val="100000"/>
              </a:lnSpc>
              <a:spcBef>
                <a:spcPts val="240"/>
              </a:spcBef>
              <a:buFont typeface="FreeSans"/>
              <a:buChar char="-"/>
              <a:tabLst>
                <a:tab pos="762635" algn="l"/>
                <a:tab pos="763270" algn="l"/>
              </a:tabLst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(brings you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dirty="0" sz="13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95">
                <a:solidFill>
                  <a:srgbClr val="FFFFFF"/>
                </a:solidFill>
                <a:latin typeface="Verdana"/>
                <a:cs typeface="Verdana"/>
              </a:rPr>
              <a:t>one)</a:t>
            </a:r>
            <a:endParaRPr sz="1300">
              <a:latin typeface="Verdana"/>
              <a:cs typeface="Verdana"/>
            </a:endParaRPr>
          </a:p>
          <a:p>
            <a:pPr marL="762635" indent="-278765">
              <a:lnSpc>
                <a:spcPct val="100000"/>
              </a:lnSpc>
              <a:spcBef>
                <a:spcPts val="240"/>
              </a:spcBef>
              <a:buFont typeface="FreeSans"/>
              <a:buChar char="-"/>
              <a:tabLst>
                <a:tab pos="762635" algn="l"/>
                <a:tab pos="763270" algn="l"/>
              </a:tabLst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3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(brings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previously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directory)</a:t>
            </a:r>
            <a:endParaRPr sz="1300">
              <a:latin typeface="Verdana"/>
              <a:cs typeface="Verdana"/>
            </a:endParaRPr>
          </a:p>
          <a:p>
            <a:pPr marL="305435" indent="-293370">
              <a:lnSpc>
                <a:spcPct val="100000"/>
              </a:lnSpc>
              <a:spcBef>
                <a:spcPts val="225"/>
              </a:spcBef>
              <a:buFont typeface="FreeSans"/>
              <a:buChar char="-"/>
              <a:tabLst>
                <a:tab pos="305435" algn="l"/>
                <a:tab pos="306070" algn="l"/>
              </a:tabLst>
            </a:pPr>
            <a:r>
              <a:rPr dirty="0" sz="1700" spc="-60" b="1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dirty="0" sz="1700" spc="-6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(lists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dirty="0" sz="17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directory)</a:t>
            </a:r>
            <a:endParaRPr sz="1700">
              <a:latin typeface="Verdana"/>
              <a:cs typeface="Verdana"/>
            </a:endParaRPr>
          </a:p>
          <a:p>
            <a:pPr lvl="1" marL="762635" indent="-278765">
              <a:lnSpc>
                <a:spcPct val="100000"/>
              </a:lnSpc>
              <a:spcBef>
                <a:spcPts val="300"/>
              </a:spcBef>
              <a:buFont typeface="FreeSans"/>
              <a:buChar char="-"/>
              <a:tabLst>
                <a:tab pos="762635" algn="l"/>
                <a:tab pos="763270" algn="l"/>
              </a:tabLst>
            </a:pPr>
            <a:r>
              <a:rPr dirty="0" sz="1300" spc="-50" b="1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5" b="1">
                <a:solidFill>
                  <a:srgbClr val="FFFFFF"/>
                </a:solidFill>
                <a:latin typeface="Arial"/>
                <a:cs typeface="Arial"/>
              </a:rPr>
              <a:t>-l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(lists</a:t>
            </a: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3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Verdana"/>
                <a:cs typeface="Verdana"/>
              </a:rPr>
              <a:t>long-listing</a:t>
            </a:r>
            <a:r>
              <a:rPr dirty="0" sz="1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0">
                <a:solidFill>
                  <a:srgbClr val="FFFFFF"/>
                </a:solidFill>
                <a:latin typeface="Verdana"/>
                <a:cs typeface="Verdana"/>
              </a:rPr>
              <a:t>format)</a:t>
            </a:r>
            <a:endParaRPr sz="1300">
              <a:latin typeface="Verdana"/>
              <a:cs typeface="Verdana"/>
            </a:endParaRPr>
          </a:p>
          <a:p>
            <a:pPr lvl="1" marL="762635" indent="-278765">
              <a:lnSpc>
                <a:spcPct val="100000"/>
              </a:lnSpc>
              <a:spcBef>
                <a:spcPts val="240"/>
              </a:spcBef>
              <a:buFont typeface="FreeSans"/>
              <a:buChar char="-"/>
              <a:tabLst>
                <a:tab pos="762635" algn="l"/>
                <a:tab pos="763270" algn="l"/>
              </a:tabLst>
            </a:pPr>
            <a:r>
              <a:rPr dirty="0" sz="1300" spc="-50" b="1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4" b="1">
                <a:solidFill>
                  <a:srgbClr val="FFFFFF"/>
                </a:solidFill>
                <a:latin typeface="Arial"/>
                <a:cs typeface="Arial"/>
              </a:rPr>
              <a:t>-a</a:t>
            </a: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(lists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ﬁles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directory)</a:t>
            </a:r>
            <a:endParaRPr sz="1300">
              <a:latin typeface="Verdana"/>
              <a:cs typeface="Verdana"/>
            </a:endParaRPr>
          </a:p>
          <a:p>
            <a:pPr lvl="1" marL="762635" indent="-278765">
              <a:lnSpc>
                <a:spcPct val="100000"/>
              </a:lnSpc>
              <a:spcBef>
                <a:spcPts val="240"/>
              </a:spcBef>
              <a:buFont typeface="FreeSans"/>
              <a:buChar char="-"/>
              <a:tabLst>
                <a:tab pos="762635" algn="l"/>
                <a:tab pos="763270" algn="l"/>
              </a:tabLst>
            </a:pPr>
            <a:r>
              <a:rPr dirty="0" sz="1300" spc="-50" b="1">
                <a:solidFill>
                  <a:srgbClr val="FFFFFF"/>
                </a:solidFill>
                <a:latin typeface="Arial"/>
                <a:cs typeface="Arial"/>
              </a:rPr>
              <a:t>ls </a:t>
            </a:r>
            <a:r>
              <a:rPr dirty="0" sz="1300" spc="65" b="1">
                <a:solidFill>
                  <a:srgbClr val="FFFFFF"/>
                </a:solidFill>
                <a:latin typeface="Arial"/>
                <a:cs typeface="Arial"/>
              </a:rPr>
              <a:t>-la </a:t>
            </a:r>
            <a:r>
              <a:rPr dirty="0" sz="1300" spc="-70">
                <a:solidFill>
                  <a:srgbClr val="FFFFFF"/>
                </a:solidFill>
                <a:latin typeface="Verdana"/>
                <a:cs typeface="Verdana"/>
              </a:rPr>
              <a:t>(combines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previous</a:t>
            </a:r>
            <a:r>
              <a:rPr dirty="0" sz="13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Verdana"/>
                <a:cs typeface="Verdana"/>
              </a:rPr>
              <a:t>effects)</a:t>
            </a:r>
            <a:endParaRPr sz="1300">
              <a:latin typeface="Verdana"/>
              <a:cs typeface="Verdana"/>
            </a:endParaRPr>
          </a:p>
          <a:p>
            <a:pPr marL="305435" marR="1082675" indent="-293370">
              <a:lnSpc>
                <a:spcPts val="2320"/>
              </a:lnSpc>
              <a:spcBef>
                <a:spcPts val="65"/>
              </a:spcBef>
              <a:tabLst>
                <a:tab pos="305435" algn="l"/>
              </a:tabLst>
            </a:pPr>
            <a:r>
              <a:rPr dirty="0" sz="1700" spc="-60">
                <a:solidFill>
                  <a:srgbClr val="FFFFFF"/>
                </a:solidFill>
                <a:latin typeface="FreeSans"/>
                <a:cs typeface="FreeSans"/>
              </a:rPr>
              <a:t>-	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sudo-</a:t>
            </a:r>
            <a:r>
              <a:rPr dirty="0" sz="17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80" b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z="1700" spc="-80">
                <a:solidFill>
                  <a:srgbClr val="FFFFFF"/>
                </a:solidFill>
                <a:latin typeface="Verdana"/>
                <a:cs typeface="Verdana"/>
              </a:rPr>
              <a:t>super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Verdana"/>
                <a:cs typeface="Verdana"/>
              </a:rPr>
              <a:t>do”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Verdana"/>
                <a:cs typeface="Verdana"/>
              </a:rPr>
              <a:t>(gives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r>
              <a:rPr dirty="0" sz="1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17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dirty="0" sz="1700" spc="-95">
                <a:solidFill>
                  <a:srgbClr val="FFFFFF"/>
                </a:solidFill>
                <a:latin typeface="Verdana"/>
                <a:cs typeface="Verdana"/>
              </a:rPr>
              <a:t>commands)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18" y="4827324"/>
            <a:ext cx="1193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9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320042"/>
            <a:ext cx="57740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File </a:t>
            </a:r>
            <a:r>
              <a:rPr dirty="0" spc="35"/>
              <a:t>&amp; </a:t>
            </a:r>
            <a:r>
              <a:rPr dirty="0" spc="-40"/>
              <a:t>Directory</a:t>
            </a:r>
            <a:r>
              <a:rPr dirty="0" spc="-700"/>
              <a:t> </a:t>
            </a:r>
            <a:r>
              <a:rPr dirty="0" spc="-15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145" y="869263"/>
            <a:ext cx="8218170" cy="35496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r" marL="335915" marR="5871845" indent="-335915">
              <a:lnSpc>
                <a:spcPct val="100000"/>
              </a:lnSpc>
              <a:spcBef>
                <a:spcPts val="475"/>
              </a:spcBef>
              <a:buClr>
                <a:srgbClr val="A357FF"/>
              </a:buClr>
              <a:buChar char="-"/>
              <a:tabLst>
                <a:tab pos="335915" algn="l"/>
                <a:tab pos="336550" algn="l"/>
              </a:tabLst>
            </a:pP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touch</a:t>
            </a:r>
            <a:r>
              <a:rPr dirty="0" sz="20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[ﬁle_name]</a:t>
            </a:r>
            <a:endParaRPr sz="2000">
              <a:latin typeface="Verdana"/>
              <a:cs typeface="Verdana"/>
            </a:endParaRPr>
          </a:p>
          <a:p>
            <a:pPr algn="r" lvl="1" marL="335915" marR="5941695" indent="-335915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335915" algn="l"/>
                <a:tab pos="33655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creates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endParaRPr sz="20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348615" algn="l"/>
                <a:tab pos="349250" algn="l"/>
              </a:tabLst>
            </a:pP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cp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[ﬁle_name]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[ﬁlename_of_copy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destination_directory]</a:t>
            </a:r>
            <a:endParaRPr sz="2000">
              <a:latin typeface="Verdana"/>
              <a:cs typeface="Verdana"/>
            </a:endParaRPr>
          </a:p>
          <a:p>
            <a:pPr lvl="1" marL="805815" marR="5080" indent="-336550">
              <a:lnSpc>
                <a:spcPct val="115599"/>
              </a:lnSpc>
              <a:buClr>
                <a:srgbClr val="A357FF"/>
              </a:buClr>
              <a:buChar char="-"/>
              <a:tabLst>
                <a:tab pos="805815" algn="l"/>
                <a:tab pos="806450" algn="l"/>
              </a:tabLst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copies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under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put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ﬁlename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copy</a:t>
            </a:r>
            <a:endParaRPr sz="2000">
              <a:latin typeface="Verdana"/>
              <a:cs typeface="Verdana"/>
            </a:endParaRPr>
          </a:p>
          <a:p>
            <a:pPr lvl="1" marL="805815" marR="93980" indent="-336550">
              <a:lnSpc>
                <a:spcPct val="115599"/>
              </a:lnSpc>
              <a:buClr>
                <a:srgbClr val="A357FF"/>
              </a:buClr>
              <a:buChar char="-"/>
              <a:tabLst>
                <a:tab pos="805815" algn="l"/>
                <a:tab pos="806450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copy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destination 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348615" algn="l"/>
                <a:tab pos="349250" algn="l"/>
              </a:tabLst>
            </a:pP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mv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[source_of_ﬁle]</a:t>
            </a:r>
            <a:r>
              <a:rPr dirty="0" sz="2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[destination_of_ﬁle]</a:t>
            </a:r>
            <a:endParaRPr sz="2000">
              <a:latin typeface="Verdana"/>
              <a:cs typeface="Verdana"/>
            </a:endParaRPr>
          </a:p>
          <a:p>
            <a:pPr lvl="1" marL="805815" indent="-337185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805815" algn="l"/>
                <a:tab pos="806450" algn="l"/>
              </a:tabLst>
            </a:pP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moves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speciﬁed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endParaRPr sz="2000">
              <a:latin typeface="Verdana"/>
              <a:cs typeface="Verdana"/>
            </a:endParaRPr>
          </a:p>
          <a:p>
            <a:pPr lvl="1" marL="805815" indent="-337185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805815" algn="l"/>
                <a:tab pos="806450" algn="l"/>
              </a:tabLst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rename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58675"/>
            <a:ext cx="5594985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0"/>
              <a:t>File </a:t>
            </a:r>
            <a:r>
              <a:rPr dirty="0" sz="3100" spc="35"/>
              <a:t>&amp; </a:t>
            </a:r>
            <a:r>
              <a:rPr dirty="0" sz="3100" spc="-40"/>
              <a:t>Directory</a:t>
            </a:r>
            <a:r>
              <a:rPr dirty="0" sz="3100" spc="-755"/>
              <a:t> </a:t>
            </a:r>
            <a:r>
              <a:rPr dirty="0" sz="3100" spc="-10"/>
              <a:t>Manipulation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88794" y="1358262"/>
            <a:ext cx="3021330" cy="21399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35915" marR="1002030" indent="-335915">
              <a:lnSpc>
                <a:spcPct val="100000"/>
              </a:lnSpc>
              <a:spcBef>
                <a:spcPts val="475"/>
              </a:spcBef>
              <a:buClr>
                <a:srgbClr val="A357FF"/>
              </a:buClr>
              <a:buChar char="-"/>
              <a:tabLst>
                <a:tab pos="335915" algn="l"/>
                <a:tab pos="349250" algn="l"/>
              </a:tabLst>
            </a:pP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rm</a:t>
            </a:r>
            <a:r>
              <a:rPr dirty="0" sz="20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[ﬁle_name]</a:t>
            </a:r>
            <a:endParaRPr sz="2000">
              <a:latin typeface="Verdana"/>
              <a:cs typeface="Verdana"/>
            </a:endParaRPr>
          </a:p>
          <a:p>
            <a:pPr lvl="1" marL="407034" indent="-407034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407034" algn="l"/>
                <a:tab pos="80645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removes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endParaRPr sz="2000">
              <a:latin typeface="Verdana"/>
              <a:cs typeface="Verdana"/>
            </a:endParaRPr>
          </a:p>
          <a:p>
            <a:pPr marL="335915" indent="-335915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335915" algn="l"/>
                <a:tab pos="349250" algn="l"/>
              </a:tabLst>
            </a:pP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mkdir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[directory_name]</a:t>
            </a:r>
            <a:endParaRPr sz="2000">
              <a:latin typeface="Verdana"/>
              <a:cs typeface="Verdana"/>
            </a:endParaRPr>
          </a:p>
          <a:p>
            <a:pPr lvl="1" marL="518159" indent="-518159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518159" algn="l"/>
                <a:tab pos="80645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335915" marR="28575" indent="-335915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335915" algn="l"/>
                <a:tab pos="349250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rmdir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[directory_name]</a:t>
            </a:r>
            <a:endParaRPr sz="2000">
              <a:latin typeface="Verdana"/>
              <a:cs typeface="Verdana"/>
            </a:endParaRPr>
          </a:p>
          <a:p>
            <a:pPr lvl="1" marL="805815" indent="-490220">
              <a:lnSpc>
                <a:spcPct val="100000"/>
              </a:lnSpc>
              <a:spcBef>
                <a:spcPts val="375"/>
              </a:spcBef>
              <a:buClr>
                <a:srgbClr val="A357FF"/>
              </a:buClr>
              <a:buChar char="-"/>
              <a:tabLst>
                <a:tab pos="652145" algn="l"/>
                <a:tab pos="80645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removes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7109" y="4827324"/>
            <a:ext cx="1149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25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48" y="548642"/>
            <a:ext cx="43357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File Editing </a:t>
            </a:r>
            <a:r>
              <a:rPr dirty="0" spc="35"/>
              <a:t>&amp;</a:t>
            </a:r>
            <a:r>
              <a:rPr dirty="0" spc="-715"/>
              <a:t> </a:t>
            </a:r>
            <a:r>
              <a:rPr dirty="0" spc="-5"/>
              <a:t>Viewing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378" y="1366898"/>
            <a:ext cx="5392420" cy="25400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9090" indent="-327025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nano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[ﬁle_name]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edits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 command</a:t>
            </a:r>
            <a:r>
              <a:rPr dirty="0" sz="18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terminal</a:t>
            </a:r>
            <a:endParaRPr sz="1800">
              <a:latin typeface="Verdana"/>
              <a:cs typeface="Verdana"/>
            </a:endParaRPr>
          </a:p>
          <a:p>
            <a:pPr marL="339090" indent="-32702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gedit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[ﬁle_name]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edits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editor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(graphical)</a:t>
            </a:r>
            <a:endParaRPr sz="1800">
              <a:latin typeface="Verdana"/>
              <a:cs typeface="Verdana"/>
            </a:endParaRPr>
          </a:p>
          <a:p>
            <a:pPr marL="339090" indent="-32702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[ﬁle_name]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prints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contents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terminal</a:t>
            </a:r>
            <a:endParaRPr sz="1800">
              <a:latin typeface="Verdana"/>
              <a:cs typeface="Verdana"/>
            </a:endParaRPr>
          </a:p>
          <a:p>
            <a:pPr marL="3390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less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[ﬁle_name]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displays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pages;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scroll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ﬁle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99" y="350593"/>
            <a:ext cx="11176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29" y="862024"/>
            <a:ext cx="6565900" cy="41116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39090" indent="-326390">
              <a:lnSpc>
                <a:spcPct val="100000"/>
              </a:lnSpc>
              <a:spcBef>
                <a:spcPts val="414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adduser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w/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permissions</a:t>
            </a:r>
            <a:endParaRPr sz="1800">
              <a:latin typeface="Verdana"/>
              <a:cs typeface="Verdana"/>
            </a:endParaRPr>
          </a:p>
          <a:p>
            <a:pPr marL="3390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deluser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deletes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3390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switch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given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(will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prompt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password)</a:t>
            </a:r>
            <a:endParaRPr sz="1800">
              <a:latin typeface="Verdana"/>
              <a:cs typeface="Verdana"/>
            </a:endParaRPr>
          </a:p>
          <a:p>
            <a:pPr lvl="1" marL="796290" indent="-32766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sudo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su: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switches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marL="339090" indent="-32702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passwd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[user_name]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changes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passwd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-l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locks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r>
              <a:rPr dirty="0" sz="1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endParaRPr sz="1800">
              <a:latin typeface="Verdana"/>
              <a:cs typeface="Verdana"/>
            </a:endParaRPr>
          </a:p>
          <a:p>
            <a:pPr marL="339090" indent="-327025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339090" algn="l"/>
                <a:tab pos="339725" algn="l"/>
              </a:tabLst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chpasswd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changes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1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passwords</a:t>
            </a:r>
            <a:endParaRPr sz="1800">
              <a:latin typeface="Verdana"/>
              <a:cs typeface="Verdana"/>
            </a:endParaRPr>
          </a:p>
          <a:p>
            <a:pPr lvl="1" marL="796290" indent="-326390">
              <a:lnSpc>
                <a:spcPct val="100000"/>
              </a:lnSpc>
              <a:spcBef>
                <a:spcPts val="315"/>
              </a:spcBef>
              <a:buClr>
                <a:srgbClr val="A357FF"/>
              </a:buClr>
              <a:buChar char="-"/>
              <a:tabLst>
                <a:tab pos="796290" algn="l"/>
                <a:tab pos="796925" algn="l"/>
              </a:tabLst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user1:user1_password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(this</a:t>
            </a:r>
            <a:r>
              <a:rPr dirty="0" sz="18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format)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2020-07-30T23:48:08Z</dcterms:created>
  <dcterms:modified xsi:type="dcterms:W3CDTF">2020-07-30T23:48:08Z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2020-07-30T00:00:00Z</vt:filetime>
  </property>
</Properties>
</file>