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Oswald-regular.fntdata"/><Relationship Id="rId14" Type="http://schemas.openxmlformats.org/officeDocument/2006/relationships/slide" Target="slides/slide8.xml"/><Relationship Id="rId16" Type="http://schemas.openxmlformats.org/officeDocument/2006/relationships/font" Target="fonts/Oswal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a955a5829b_0_5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a955a5829b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a955a5829b_0_5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a955a5829b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050">
                <a:solidFill>
                  <a:srgbClr val="58585B"/>
                </a:solidFill>
                <a:highlight>
                  <a:srgbClr val="FFFFFF"/>
                </a:highlight>
              </a:rPr>
              <a:t>The data packets have several layers, or sections, one of which carries identifying information such as sender, data type, size, and most importantly, the destination IP (Internet protocol) address. The router reads this layer, prioritizes the data, and chooses the best route to use for each transmission.</a:t>
            </a:r>
            <a:endParaRPr sz="1050">
              <a:solidFill>
                <a:srgbClr val="58585B"/>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050">
                <a:solidFill>
                  <a:srgbClr val="58585B"/>
                </a:solidFill>
                <a:highlight>
                  <a:srgbClr val="FFFFFF"/>
                </a:highlight>
              </a:rPr>
              <a:t>If the destination host is on a remote network, the packet is forwarded to the default gateway, which is usually the local router.</a:t>
            </a:r>
            <a:endParaRPr sz="1050">
              <a:solidFill>
                <a:srgbClr val="58585B"/>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050">
                <a:solidFill>
                  <a:srgbClr val="58585B"/>
                </a:solidFill>
                <a:highlight>
                  <a:srgbClr val="FFFFFF"/>
                </a:highlight>
              </a:rPr>
              <a:t>What happens when a packet arrives on a router interface?</a:t>
            </a:r>
            <a:endParaRPr sz="1050">
              <a:solidFill>
                <a:srgbClr val="58585B"/>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050">
                <a:solidFill>
                  <a:srgbClr val="58585B"/>
                </a:solidFill>
                <a:highlight>
                  <a:srgbClr val="FFFFFF"/>
                </a:highlight>
              </a:rPr>
              <a:t>The router examines the destination IP address of the packet and searches its routing table to determine where to forward the packet. The routing table contains a list of all known network addresses (prefixes) and where to forward the packet. These entries are known as route entries or routes. The router will forward the packet using the best (longest) matching route entry.</a:t>
            </a:r>
            <a:endParaRPr sz="1050">
              <a:solidFill>
                <a:srgbClr val="58585B"/>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a955a5829b_0_5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a955a5829b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050">
                <a:solidFill>
                  <a:srgbClr val="58585B"/>
                </a:solidFill>
                <a:highlight>
                  <a:srgbClr val="FFFFFF"/>
                </a:highlight>
              </a:rPr>
              <a:t>The routing table of the router contains network route entries listing all the possible known network destinations.</a:t>
            </a:r>
            <a:endParaRPr sz="1050">
              <a:solidFill>
                <a:srgbClr val="58585B"/>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050">
                <a:solidFill>
                  <a:srgbClr val="58585B"/>
                </a:solidFill>
                <a:highlight>
                  <a:srgbClr val="FFFFFF"/>
                </a:highlight>
              </a:rPr>
              <a:t>The routing table stores three types of route entries:</a:t>
            </a:r>
            <a:endParaRPr sz="1050">
              <a:solidFill>
                <a:srgbClr val="58585B"/>
              </a:solidFill>
              <a:highlight>
                <a:srgbClr val="FFFFFF"/>
              </a:highlight>
            </a:endParaRPr>
          </a:p>
          <a:p>
            <a:pPr indent="-295275" lvl="0" marL="457200" rtl="0" algn="l">
              <a:lnSpc>
                <a:spcPct val="115000"/>
              </a:lnSpc>
              <a:spcBef>
                <a:spcPts val="1500"/>
              </a:spcBef>
              <a:spcAft>
                <a:spcPts val="0"/>
              </a:spcAft>
              <a:buClr>
                <a:srgbClr val="58585B"/>
              </a:buClr>
              <a:buSzPts val="1050"/>
              <a:buChar char="●"/>
            </a:pPr>
            <a:r>
              <a:rPr b="1" lang="en" sz="1050">
                <a:solidFill>
                  <a:srgbClr val="58585B"/>
                </a:solidFill>
                <a:highlight>
                  <a:srgbClr val="FFFFFF"/>
                </a:highlight>
              </a:rPr>
              <a:t>Directly-connected networks -</a:t>
            </a:r>
            <a:r>
              <a:rPr lang="en" sz="1050">
                <a:solidFill>
                  <a:srgbClr val="58585B"/>
                </a:solidFill>
                <a:highlight>
                  <a:srgbClr val="FFFFFF"/>
                </a:highlight>
              </a:rPr>
              <a:t> These network route entries are active router interfaces. Routers add a directly connected route when an interface is configured with an IP address and is activated. Each router interface is connected to a different network segment. In the figure, the directly-connected networks in the R1 IPv4 routing table would be 192.168.10.0/24 and 209.165.200.224/30.</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b="1" lang="en" sz="1050">
                <a:solidFill>
                  <a:srgbClr val="58585B"/>
                </a:solidFill>
                <a:highlight>
                  <a:srgbClr val="FFFFFF"/>
                </a:highlight>
              </a:rPr>
              <a:t>Remote networks -</a:t>
            </a:r>
            <a:r>
              <a:rPr lang="en" sz="1050">
                <a:solidFill>
                  <a:srgbClr val="58585B"/>
                </a:solidFill>
                <a:highlight>
                  <a:srgbClr val="FFFFFF"/>
                </a:highlight>
              </a:rPr>
              <a:t> These network route entries are connected to other routers. Routers learn about remote networks either by being explicitly configured by an administrator or by exchanging route information using a dynamic routing protocol. In the figure, the remote network in the R1 IPv4 routing table would be 10.1.1.0/24.</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b="1" lang="en" sz="1050">
                <a:solidFill>
                  <a:srgbClr val="58585B"/>
                </a:solidFill>
                <a:highlight>
                  <a:srgbClr val="FFFFFF"/>
                </a:highlight>
              </a:rPr>
              <a:t>Default route</a:t>
            </a:r>
            <a:r>
              <a:rPr lang="en" sz="1050">
                <a:solidFill>
                  <a:srgbClr val="58585B"/>
                </a:solidFill>
                <a:highlight>
                  <a:srgbClr val="FFFFFF"/>
                </a:highlight>
              </a:rPr>
              <a:t> – Like a host, most routers also include a default route entry, a gateway of last resort. The default route is used when there is no better (longer) match in the IP routing table. In the figure, the R1 IPv4 routing table would most likely include a default route to forward all packets to router R2.</a:t>
            </a:r>
            <a:endParaRPr sz="1050">
              <a:solidFill>
                <a:srgbClr val="58585B"/>
              </a:solidFill>
              <a:highlight>
                <a:srgbClr val="FFFFFF"/>
              </a:highlight>
            </a:endParaRPr>
          </a:p>
          <a:p>
            <a:pPr indent="0" lvl="0" marL="0" rtl="0" algn="l">
              <a:lnSpc>
                <a:spcPct val="115000"/>
              </a:lnSpc>
              <a:spcBef>
                <a:spcPts val="3600"/>
              </a:spcBef>
              <a:spcAft>
                <a:spcPts val="0"/>
              </a:spcAft>
              <a:buNone/>
            </a:pPr>
            <a:r>
              <a:rPr lang="en" sz="1050">
                <a:solidFill>
                  <a:srgbClr val="58585B"/>
                </a:solidFill>
                <a:highlight>
                  <a:srgbClr val="FFFFFF"/>
                </a:highlight>
              </a:rPr>
              <a:t>A router can learn about remote networks in one of two ways:</a:t>
            </a:r>
            <a:endParaRPr sz="1050">
              <a:solidFill>
                <a:srgbClr val="58585B"/>
              </a:solidFill>
              <a:highlight>
                <a:srgbClr val="FFFFFF"/>
              </a:highlight>
            </a:endParaRPr>
          </a:p>
          <a:p>
            <a:pPr indent="-295275" lvl="0" marL="457200" rtl="0" algn="l">
              <a:lnSpc>
                <a:spcPct val="115000"/>
              </a:lnSpc>
              <a:spcBef>
                <a:spcPts val="1500"/>
              </a:spcBef>
              <a:spcAft>
                <a:spcPts val="0"/>
              </a:spcAft>
              <a:buClr>
                <a:srgbClr val="58585B"/>
              </a:buClr>
              <a:buSzPts val="1050"/>
              <a:buChar char="●"/>
            </a:pPr>
            <a:r>
              <a:rPr b="1" lang="en" sz="1050">
                <a:solidFill>
                  <a:srgbClr val="58585B"/>
                </a:solidFill>
                <a:highlight>
                  <a:srgbClr val="FFFFFF"/>
                </a:highlight>
              </a:rPr>
              <a:t>Manually</a:t>
            </a:r>
            <a:r>
              <a:rPr lang="en" sz="1050">
                <a:solidFill>
                  <a:srgbClr val="58585B"/>
                </a:solidFill>
                <a:highlight>
                  <a:srgbClr val="FFFFFF"/>
                </a:highlight>
              </a:rPr>
              <a:t> - Remote networks are manually entered into the route table using static routes.</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b="1" lang="en" sz="1050">
                <a:solidFill>
                  <a:srgbClr val="58585B"/>
                </a:solidFill>
                <a:highlight>
                  <a:srgbClr val="FFFFFF"/>
                </a:highlight>
              </a:rPr>
              <a:t>Dynamically</a:t>
            </a:r>
            <a:r>
              <a:rPr lang="en" sz="1050">
                <a:solidFill>
                  <a:srgbClr val="58585B"/>
                </a:solidFill>
                <a:highlight>
                  <a:srgbClr val="FFFFFF"/>
                </a:highlight>
              </a:rPr>
              <a:t> - Remote routes are automatically learned using a dynamic routing protocol.</a:t>
            </a:r>
            <a:endParaRPr sz="1050">
              <a:solidFill>
                <a:srgbClr val="58585B"/>
              </a:solidFill>
              <a:highlight>
                <a:srgbClr val="FFFFFF"/>
              </a:highlight>
            </a:endParaRPr>
          </a:p>
          <a:p>
            <a:pPr indent="0" lvl="0" marL="0" rtl="0" algn="l">
              <a:lnSpc>
                <a:spcPct val="115000"/>
              </a:lnSpc>
              <a:spcBef>
                <a:spcPts val="3600"/>
              </a:spcBef>
              <a:spcAft>
                <a:spcPts val="0"/>
              </a:spcAft>
              <a:buNone/>
            </a:pPr>
            <a:r>
              <a:t/>
            </a:r>
            <a:endParaRPr sz="1050">
              <a:solidFill>
                <a:srgbClr val="58585B"/>
              </a:solidFill>
              <a:highlight>
                <a:srgbClr val="FFFFFF"/>
              </a:highlight>
            </a:endParaRPr>
          </a:p>
          <a:p>
            <a:pPr indent="0" lvl="0" marL="0" rtl="0" algn="l">
              <a:spcBef>
                <a:spcPts val="36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a955a5829b_0_5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a955a5829b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Packet arrives on the Gigabit Ethernet 0/0/0 interface of router R1. R1 de-encapsulates the Layer 2 Ethernet header and trailer.</a:t>
            </a:r>
            <a:endParaRPr/>
          </a:p>
          <a:p>
            <a:pPr indent="-298450" lvl="0" marL="457200" rtl="0" algn="l">
              <a:spcBef>
                <a:spcPts val="0"/>
              </a:spcBef>
              <a:spcAft>
                <a:spcPts val="0"/>
              </a:spcAft>
              <a:buSzPts val="1100"/>
              <a:buAutoNum type="arabicPeriod"/>
            </a:pPr>
            <a:r>
              <a:rPr lang="en"/>
              <a:t>Router R1 examines the destination IPv4 address of the packet and searches for the best match in its IPv4 routing table. The route entry indicates that this packet is to be forwarded to route R2.</a:t>
            </a:r>
            <a:endParaRPr/>
          </a:p>
          <a:p>
            <a:pPr indent="-298450" lvl="0" marL="457200" rtl="0" algn="l">
              <a:spcBef>
                <a:spcPts val="0"/>
              </a:spcBef>
              <a:spcAft>
                <a:spcPts val="0"/>
              </a:spcAft>
              <a:buSzPts val="1100"/>
              <a:buAutoNum type="arabicPeriod"/>
            </a:pPr>
            <a:r>
              <a:rPr lang="en"/>
              <a:t>Router R1 encapsulates the packet into a new Ethernet header and trailer, and forwards the packet to the next hop router R2.</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a955a5829b_0_5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a955a5829b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a955a5829b_0_5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a955a5829b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58585B"/>
                </a:solidFill>
                <a:highlight>
                  <a:srgbClr val="FFFFFF"/>
                </a:highlight>
              </a:rPr>
              <a:t>Static routes are route entries that are manually configured. The figure shows an example of a static route that was manually configured on router R1. The static route includes the remote network address and the IP address of the next hop router.</a:t>
            </a:r>
            <a:endParaRPr sz="1050">
              <a:solidFill>
                <a:srgbClr val="58585B"/>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050">
                <a:solidFill>
                  <a:srgbClr val="58585B"/>
                </a:solidFill>
                <a:highlight>
                  <a:srgbClr val="FFFFFF"/>
                </a:highlight>
              </a:rPr>
              <a:t>Static routing has the following characteristics:</a:t>
            </a:r>
            <a:endParaRPr sz="1050">
              <a:solidFill>
                <a:srgbClr val="58585B"/>
              </a:solidFill>
              <a:highlight>
                <a:srgbClr val="FFFFFF"/>
              </a:highlight>
            </a:endParaRPr>
          </a:p>
          <a:p>
            <a:pPr indent="-295275" lvl="0" marL="457200" rtl="0" algn="l">
              <a:lnSpc>
                <a:spcPct val="115000"/>
              </a:lnSpc>
              <a:spcBef>
                <a:spcPts val="1500"/>
              </a:spcBef>
              <a:spcAft>
                <a:spcPts val="0"/>
              </a:spcAft>
              <a:buClr>
                <a:srgbClr val="58585B"/>
              </a:buClr>
              <a:buSzPts val="1050"/>
              <a:buChar char="●"/>
            </a:pPr>
            <a:r>
              <a:rPr lang="en" sz="1050">
                <a:solidFill>
                  <a:srgbClr val="58585B"/>
                </a:solidFill>
                <a:highlight>
                  <a:srgbClr val="FFFFFF"/>
                </a:highlight>
              </a:rPr>
              <a:t>A static route must be configured manually.</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The administrator needs to reconfigure a static route if there is a change in the topology and the static route is no longer viable.</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A static route is appropriate for a small network and when there are few or no redundant links.</a:t>
            </a:r>
            <a:endParaRPr sz="1050">
              <a:solidFill>
                <a:srgbClr val="58585B"/>
              </a:solidFill>
              <a:highlight>
                <a:srgbClr val="FFFFFF"/>
              </a:highlight>
            </a:endParaRPr>
          </a:p>
          <a:p>
            <a:pPr indent="0" lvl="0" marL="0" rtl="0" algn="l">
              <a:spcBef>
                <a:spcPts val="3600"/>
              </a:spcBef>
              <a:spcAft>
                <a:spcPts val="0"/>
              </a:spcAft>
              <a:buNone/>
            </a:pPr>
            <a:r>
              <a:t/>
            </a:r>
            <a:endParaRPr sz="1050">
              <a:solidFill>
                <a:srgbClr val="58585B"/>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a955a5829b_0_5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a955a5829b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050">
                <a:solidFill>
                  <a:srgbClr val="58585B"/>
                </a:solidFill>
                <a:highlight>
                  <a:srgbClr val="FFFFFF"/>
                </a:highlight>
              </a:rPr>
              <a:t>A dynamic routing protocol allows the routers to automatically learn about remote networks, including a default route, from other routers. Routers that use dynamic routing protocols automatically share routing information with other routers and compensate for any topology changes without involving the network administrator. If there is a change in the network topology, routers share this information using the dynamic routing protocol and automatically update their routing tables.</a:t>
            </a:r>
            <a:endParaRPr sz="1050">
              <a:solidFill>
                <a:srgbClr val="58585B"/>
              </a:solidFill>
              <a:highlight>
                <a:srgbClr val="FFFFFF"/>
              </a:highlight>
            </a:endParaRPr>
          </a:p>
          <a:p>
            <a:pPr indent="0" lvl="0" marL="0" rtl="0" algn="l">
              <a:lnSpc>
                <a:spcPct val="115000"/>
              </a:lnSpc>
              <a:spcBef>
                <a:spcPts val="1500"/>
              </a:spcBef>
              <a:spcAft>
                <a:spcPts val="0"/>
              </a:spcAft>
              <a:buNone/>
            </a:pPr>
            <a:r>
              <a:rPr lang="en" sz="1050">
                <a:solidFill>
                  <a:srgbClr val="58585B"/>
                </a:solidFill>
                <a:highlight>
                  <a:srgbClr val="FFFFFF"/>
                </a:highlight>
              </a:rPr>
              <a:t>Dynamic routing protocols include OSPF and Enhanced Interior Gateway Routing Protocol (EIGRP). The figure shows an example of routers R1 and R2 automatically sharing network information using the routing protocol OSPF.</a:t>
            </a:r>
            <a:endParaRPr sz="1050">
              <a:solidFill>
                <a:srgbClr val="58585B"/>
              </a:solidFill>
              <a:highlight>
                <a:srgbClr val="FFFFFF"/>
              </a:highlight>
            </a:endParaRPr>
          </a:p>
          <a:p>
            <a:pPr indent="0" lvl="0" marL="0" rtl="0" algn="l">
              <a:lnSpc>
                <a:spcPct val="115000"/>
              </a:lnSpc>
              <a:spcBef>
                <a:spcPts val="1500"/>
              </a:spcBef>
              <a:spcAft>
                <a:spcPts val="0"/>
              </a:spcAft>
              <a:buNone/>
            </a:pPr>
            <a:r>
              <a:rPr lang="en" sz="1050">
                <a:solidFill>
                  <a:srgbClr val="58585B"/>
                </a:solidFill>
                <a:highlight>
                  <a:srgbClr val="FFFFFF"/>
                </a:highlight>
              </a:rPr>
              <a:t>Basic configuration only requires the network administrator to enable the directly connected networks within the dynamic routing protocol. The dynamic routing protocol will automatically do as follows:</a:t>
            </a:r>
            <a:endParaRPr sz="1050">
              <a:solidFill>
                <a:srgbClr val="58585B"/>
              </a:solidFill>
              <a:highlight>
                <a:srgbClr val="FFFFFF"/>
              </a:highlight>
            </a:endParaRPr>
          </a:p>
          <a:p>
            <a:pPr indent="-295275" lvl="0" marL="457200" rtl="0" algn="l">
              <a:lnSpc>
                <a:spcPct val="115000"/>
              </a:lnSpc>
              <a:spcBef>
                <a:spcPts val="1500"/>
              </a:spcBef>
              <a:spcAft>
                <a:spcPts val="0"/>
              </a:spcAft>
              <a:buClr>
                <a:srgbClr val="58585B"/>
              </a:buClr>
              <a:buSzPts val="1050"/>
              <a:buChar char="●"/>
            </a:pPr>
            <a:r>
              <a:rPr lang="en" sz="1050">
                <a:solidFill>
                  <a:srgbClr val="58585B"/>
                </a:solidFill>
                <a:highlight>
                  <a:srgbClr val="FFFFFF"/>
                </a:highlight>
              </a:rPr>
              <a:t>Discover remote networks</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Maintain up-to-date routing information</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Choose the best path to destination networks</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lang="en" sz="1050">
                <a:solidFill>
                  <a:srgbClr val="58585B"/>
                </a:solidFill>
                <a:highlight>
                  <a:srgbClr val="FFFFFF"/>
                </a:highlight>
              </a:rPr>
              <a:t>Attempt to find a new best path if the current path is no longer available</a:t>
            </a:r>
            <a:endParaRPr sz="1050">
              <a:solidFill>
                <a:srgbClr val="58585B"/>
              </a:solidFill>
              <a:highlight>
                <a:srgbClr val="FFFFFF"/>
              </a:highlight>
            </a:endParaRPr>
          </a:p>
          <a:p>
            <a:pPr indent="0" lvl="0" marL="0" rtl="0" algn="l">
              <a:lnSpc>
                <a:spcPct val="115000"/>
              </a:lnSpc>
              <a:spcBef>
                <a:spcPts val="3600"/>
              </a:spcBef>
              <a:spcAft>
                <a:spcPts val="0"/>
              </a:spcAft>
              <a:buNone/>
            </a:pPr>
            <a:r>
              <a:rPr lang="en" sz="1050">
                <a:solidFill>
                  <a:srgbClr val="58585B"/>
                </a:solidFill>
                <a:highlight>
                  <a:srgbClr val="FFFFFF"/>
                </a:highlight>
              </a:rPr>
              <a:t>When a router is manually configured with a static route or learns about a remote network dynamically using a dynamic routing protocol, the remote network address and next hop address are entered into the IP routing table.</a:t>
            </a:r>
            <a:endParaRPr sz="1050">
              <a:solidFill>
                <a:srgbClr val="58585B"/>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050">
              <a:solidFill>
                <a:srgbClr val="58585B"/>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a955a5829b_0_5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a955a5829b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050">
                <a:solidFill>
                  <a:srgbClr val="58585B"/>
                </a:solidFill>
                <a:highlight>
                  <a:srgbClr val="FFFFFF"/>
                </a:highlight>
              </a:rPr>
              <a:t>The </a:t>
            </a:r>
            <a:r>
              <a:rPr b="1" lang="en" sz="1050">
                <a:solidFill>
                  <a:srgbClr val="58585B"/>
                </a:solidFill>
                <a:highlight>
                  <a:srgbClr val="FFFFFF"/>
                </a:highlight>
              </a:rPr>
              <a:t>show ip route</a:t>
            </a:r>
            <a:r>
              <a:rPr lang="en" sz="1050">
                <a:solidFill>
                  <a:srgbClr val="58585B"/>
                </a:solidFill>
                <a:highlight>
                  <a:srgbClr val="FFFFFF"/>
                </a:highlight>
              </a:rPr>
              <a:t> privileged EXEC mode command is used to view the IPv4 routing table on a Cisco IOS router. The example shows the IPv4 routing table of router R1. At the beginning of each routing table entry is a code that is used to identify the type of route or how the route was learned. Common route sources (codes) include these:</a:t>
            </a:r>
            <a:endParaRPr sz="1050">
              <a:solidFill>
                <a:srgbClr val="58585B"/>
              </a:solidFill>
              <a:highlight>
                <a:srgbClr val="FFFFFF"/>
              </a:highlight>
            </a:endParaRPr>
          </a:p>
          <a:p>
            <a:pPr indent="-295275" lvl="0" marL="457200" rtl="0" algn="l">
              <a:lnSpc>
                <a:spcPct val="115000"/>
              </a:lnSpc>
              <a:spcBef>
                <a:spcPts val="1500"/>
              </a:spcBef>
              <a:spcAft>
                <a:spcPts val="0"/>
              </a:spcAft>
              <a:buClr>
                <a:srgbClr val="58585B"/>
              </a:buClr>
              <a:buSzPts val="1050"/>
              <a:buChar char="●"/>
            </a:pPr>
            <a:r>
              <a:rPr b="1" lang="en" sz="1050">
                <a:solidFill>
                  <a:srgbClr val="58585B"/>
                </a:solidFill>
                <a:highlight>
                  <a:srgbClr val="FFFFFF"/>
                </a:highlight>
              </a:rPr>
              <a:t>L</a:t>
            </a:r>
            <a:r>
              <a:rPr lang="en" sz="1050">
                <a:solidFill>
                  <a:srgbClr val="58585B"/>
                </a:solidFill>
                <a:highlight>
                  <a:srgbClr val="FFFFFF"/>
                </a:highlight>
              </a:rPr>
              <a:t> - Directly connected local interface IP address</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b="1" lang="en" sz="1050">
                <a:solidFill>
                  <a:srgbClr val="58585B"/>
                </a:solidFill>
                <a:highlight>
                  <a:srgbClr val="FFFFFF"/>
                </a:highlight>
              </a:rPr>
              <a:t>C</a:t>
            </a:r>
            <a:r>
              <a:rPr lang="en" sz="1050">
                <a:solidFill>
                  <a:srgbClr val="58585B"/>
                </a:solidFill>
                <a:highlight>
                  <a:srgbClr val="FFFFFF"/>
                </a:highlight>
              </a:rPr>
              <a:t> – Directly connected network</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b="1" lang="en" sz="1050">
                <a:solidFill>
                  <a:srgbClr val="58585B"/>
                </a:solidFill>
                <a:highlight>
                  <a:srgbClr val="FFFFFF"/>
                </a:highlight>
              </a:rPr>
              <a:t>S</a:t>
            </a:r>
            <a:r>
              <a:rPr lang="en" sz="1050">
                <a:solidFill>
                  <a:srgbClr val="58585B"/>
                </a:solidFill>
                <a:highlight>
                  <a:srgbClr val="FFFFFF"/>
                </a:highlight>
              </a:rPr>
              <a:t> – Static route was manually configured by an administrator</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b="1" lang="en" sz="1050">
                <a:solidFill>
                  <a:srgbClr val="58585B"/>
                </a:solidFill>
                <a:highlight>
                  <a:srgbClr val="FFFFFF"/>
                </a:highlight>
              </a:rPr>
              <a:t>O</a:t>
            </a:r>
            <a:r>
              <a:rPr lang="en" sz="1050">
                <a:solidFill>
                  <a:srgbClr val="58585B"/>
                </a:solidFill>
                <a:highlight>
                  <a:srgbClr val="FFFFFF"/>
                </a:highlight>
              </a:rPr>
              <a:t> - OSPF</a:t>
            </a:r>
            <a:endParaRPr sz="1050">
              <a:solidFill>
                <a:srgbClr val="58585B"/>
              </a:solidFill>
              <a:highlight>
                <a:srgbClr val="FFFFFF"/>
              </a:highlight>
            </a:endParaRPr>
          </a:p>
          <a:p>
            <a:pPr indent="-295275" lvl="0" marL="457200" rtl="0" algn="l">
              <a:lnSpc>
                <a:spcPct val="115000"/>
              </a:lnSpc>
              <a:spcBef>
                <a:spcPts val="0"/>
              </a:spcBef>
              <a:spcAft>
                <a:spcPts val="0"/>
              </a:spcAft>
              <a:buClr>
                <a:srgbClr val="58585B"/>
              </a:buClr>
              <a:buSzPts val="1050"/>
              <a:buChar char="●"/>
            </a:pPr>
            <a:r>
              <a:rPr b="1" lang="en" sz="1050">
                <a:solidFill>
                  <a:srgbClr val="58585B"/>
                </a:solidFill>
                <a:highlight>
                  <a:srgbClr val="FFFFFF"/>
                </a:highlight>
              </a:rPr>
              <a:t>D</a:t>
            </a:r>
            <a:r>
              <a:rPr lang="en" sz="1050">
                <a:solidFill>
                  <a:srgbClr val="58585B"/>
                </a:solidFill>
                <a:highlight>
                  <a:srgbClr val="FFFFFF"/>
                </a:highlight>
              </a:rPr>
              <a:t> - EIGRP</a:t>
            </a:r>
            <a:endParaRPr sz="1050">
              <a:solidFill>
                <a:srgbClr val="58585B"/>
              </a:solidFill>
              <a:highlight>
                <a:srgbClr val="FFFFFF"/>
              </a:highlight>
            </a:endParaRPr>
          </a:p>
          <a:p>
            <a:pPr indent="0" lvl="0" marL="0" rtl="0" algn="l">
              <a:lnSpc>
                <a:spcPct val="115000"/>
              </a:lnSpc>
              <a:spcBef>
                <a:spcPts val="3600"/>
              </a:spcBef>
              <a:spcAft>
                <a:spcPts val="0"/>
              </a:spcAft>
              <a:buClr>
                <a:schemeClr val="dk1"/>
              </a:buClr>
              <a:buSzPts val="1100"/>
              <a:buFont typeface="Arial"/>
              <a:buNone/>
            </a:pPr>
            <a:r>
              <a:rPr lang="en" sz="1050">
                <a:solidFill>
                  <a:srgbClr val="58585B"/>
                </a:solidFill>
                <a:highlight>
                  <a:srgbClr val="FFFFFF"/>
                </a:highlight>
              </a:rPr>
              <a:t>The routing table displays all of the known IPv4 destination routes for R1.</a:t>
            </a:r>
            <a:endParaRPr sz="1050">
              <a:solidFill>
                <a:srgbClr val="58585B"/>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050">
                <a:solidFill>
                  <a:srgbClr val="58585B"/>
                </a:solidFill>
                <a:highlight>
                  <a:srgbClr val="FFFFFF"/>
                </a:highlight>
              </a:rPr>
              <a:t>A directly connected route is automatically created when a router interface is configured with IP address information and is activated. The router adds two route entries with the codes </a:t>
            </a:r>
            <a:r>
              <a:rPr b="1" lang="en" sz="1050">
                <a:solidFill>
                  <a:srgbClr val="58585B"/>
                </a:solidFill>
                <a:highlight>
                  <a:srgbClr val="FFFFFF"/>
                </a:highlight>
              </a:rPr>
              <a:t>C</a:t>
            </a:r>
            <a:r>
              <a:rPr lang="en" sz="1050">
                <a:solidFill>
                  <a:srgbClr val="58585B"/>
                </a:solidFill>
                <a:highlight>
                  <a:srgbClr val="FFFFFF"/>
                </a:highlight>
              </a:rPr>
              <a:t> (i.e., the connected network) and </a:t>
            </a:r>
            <a:r>
              <a:rPr b="1" lang="en" sz="1050">
                <a:solidFill>
                  <a:srgbClr val="58585B"/>
                </a:solidFill>
                <a:highlight>
                  <a:srgbClr val="FFFFFF"/>
                </a:highlight>
              </a:rPr>
              <a:t>L</a:t>
            </a:r>
            <a:r>
              <a:rPr lang="en" sz="1050">
                <a:solidFill>
                  <a:srgbClr val="58585B"/>
                </a:solidFill>
                <a:highlight>
                  <a:srgbClr val="FFFFFF"/>
                </a:highlight>
              </a:rPr>
              <a:t> (i.e., the local interface IP address of the connected network). The route entries also identify the exit interface to use to reach the network. The two directly connected networks in this example are 192.168.10.0/24 and 209.165.200.224/30.</a:t>
            </a:r>
            <a:endParaRPr sz="1050">
              <a:solidFill>
                <a:srgbClr val="58585B"/>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050">
                <a:solidFill>
                  <a:srgbClr val="58585B"/>
                </a:solidFill>
                <a:highlight>
                  <a:srgbClr val="FFFFFF"/>
                </a:highlight>
              </a:rPr>
              <a:t>Routers R1 and R2 are also using the OSPF dynamic routing protocol to exchange router information. In the example routing table, R1 has a route entry for the 10.1.1.0/24 network that it learned dynamically from router R2 via the OSPF routing protocol.</a:t>
            </a:r>
            <a:endParaRPr sz="1050">
              <a:solidFill>
                <a:srgbClr val="58585B"/>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050">
                <a:solidFill>
                  <a:srgbClr val="58585B"/>
                </a:solidFill>
                <a:highlight>
                  <a:srgbClr val="FFFFFF"/>
                </a:highlight>
              </a:rPr>
              <a:t>A default route has a network address of all zeroes. For example, the IPv4 network address is 0.0.0.0. A static route entry in the routing table begins with a code of </a:t>
            </a:r>
            <a:r>
              <a:rPr b="1" lang="en" sz="1050">
                <a:solidFill>
                  <a:srgbClr val="58585B"/>
                </a:solidFill>
                <a:highlight>
                  <a:srgbClr val="FFFFFF"/>
                </a:highlight>
              </a:rPr>
              <a:t>S*</a:t>
            </a:r>
            <a:r>
              <a:rPr lang="en" sz="1050">
                <a:solidFill>
                  <a:srgbClr val="58585B"/>
                </a:solidFill>
                <a:highlight>
                  <a:srgbClr val="FFFFFF"/>
                </a:highlight>
              </a:rPr>
              <a:t>, as highlighted in the example.</a:t>
            </a:r>
            <a:endParaRPr sz="1050">
              <a:solidFill>
                <a:srgbClr val="58585B"/>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78" name="Shape 78"/>
        <p:cNvGrpSpPr/>
        <p:nvPr/>
      </p:nvGrpSpPr>
      <p:grpSpPr>
        <a:xfrm>
          <a:off x="0" y="0"/>
          <a:ext cx="0" cy="0"/>
          <a:chOff x="0" y="0"/>
          <a:chExt cx="0" cy="0"/>
        </a:xfrm>
      </p:grpSpPr>
      <p:sp>
        <p:nvSpPr>
          <p:cNvPr id="79" name="Google Shape;79;p14"/>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80" name="Google Shape;80;p14"/>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81" name="Google Shape;81;p14"/>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4"/>
          <p:cNvGrpSpPr/>
          <p:nvPr/>
        </p:nvGrpSpPr>
        <p:grpSpPr>
          <a:xfrm>
            <a:off x="-9525" y="2024075"/>
            <a:ext cx="9167825" cy="595300"/>
            <a:chOff x="-9525" y="4462475"/>
            <a:chExt cx="9167825" cy="595300"/>
          </a:xfrm>
        </p:grpSpPr>
        <p:sp>
          <p:nvSpPr>
            <p:cNvPr id="85" name="Google Shape;85;p14"/>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86" name="Google Shape;86;p14"/>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87" name="Google Shape;87;p14"/>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88" name="Google Shape;88;p14"/>
          <p:cNvGrpSpPr/>
          <p:nvPr/>
        </p:nvGrpSpPr>
        <p:grpSpPr>
          <a:xfrm>
            <a:off x="-42837" y="2005088"/>
            <a:ext cx="9229575" cy="642788"/>
            <a:chOff x="-42837" y="4443488"/>
            <a:chExt cx="9229575" cy="642788"/>
          </a:xfrm>
        </p:grpSpPr>
        <p:sp>
          <p:nvSpPr>
            <p:cNvPr id="89" name="Google Shape;89;p14"/>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14"/>
          <p:cNvSpPr/>
          <p:nvPr/>
        </p:nvSpPr>
        <p:spPr>
          <a:xfrm>
            <a:off x="2990700" y="21478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1085700" y="24335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4895700" y="20776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4800"/>
              <a:buNone/>
              <a:defRPr sz="4800">
                <a:solidFill>
                  <a:srgbClr val="FFFFFF"/>
                </a:solidFill>
              </a:defRPr>
            </a:lvl1pPr>
            <a:lvl2pPr lvl="1" rtl="0" algn="r">
              <a:spcBef>
                <a:spcPts val="0"/>
              </a:spcBef>
              <a:spcAft>
                <a:spcPts val="0"/>
              </a:spcAft>
              <a:buClr>
                <a:srgbClr val="FFFFFF"/>
              </a:buClr>
              <a:buSzPts val="4800"/>
              <a:buNone/>
              <a:defRPr sz="4800">
                <a:solidFill>
                  <a:srgbClr val="FFFFFF"/>
                </a:solidFill>
              </a:defRPr>
            </a:lvl2pPr>
            <a:lvl3pPr lvl="2" rtl="0" algn="r">
              <a:spcBef>
                <a:spcPts val="0"/>
              </a:spcBef>
              <a:spcAft>
                <a:spcPts val="0"/>
              </a:spcAft>
              <a:buClr>
                <a:srgbClr val="FFFFFF"/>
              </a:buClr>
              <a:buSzPts val="4800"/>
              <a:buNone/>
              <a:defRPr sz="4800">
                <a:solidFill>
                  <a:srgbClr val="FFFFFF"/>
                </a:solidFill>
              </a:defRPr>
            </a:lvl3pPr>
            <a:lvl4pPr lvl="3" rtl="0" algn="r">
              <a:spcBef>
                <a:spcPts val="0"/>
              </a:spcBef>
              <a:spcAft>
                <a:spcPts val="0"/>
              </a:spcAft>
              <a:buClr>
                <a:srgbClr val="FFFFFF"/>
              </a:buClr>
              <a:buSzPts val="4800"/>
              <a:buNone/>
              <a:defRPr sz="4800">
                <a:solidFill>
                  <a:srgbClr val="FFFFFF"/>
                </a:solidFill>
              </a:defRPr>
            </a:lvl4pPr>
            <a:lvl5pPr lvl="4" rtl="0" algn="r">
              <a:spcBef>
                <a:spcPts val="0"/>
              </a:spcBef>
              <a:spcAft>
                <a:spcPts val="0"/>
              </a:spcAft>
              <a:buClr>
                <a:srgbClr val="FFFFFF"/>
              </a:buClr>
              <a:buSzPts val="4800"/>
              <a:buNone/>
              <a:defRPr sz="4800">
                <a:solidFill>
                  <a:srgbClr val="FFFFFF"/>
                </a:solidFill>
              </a:defRPr>
            </a:lvl5pPr>
            <a:lvl6pPr lvl="5" rtl="0" algn="r">
              <a:spcBef>
                <a:spcPts val="0"/>
              </a:spcBef>
              <a:spcAft>
                <a:spcPts val="0"/>
              </a:spcAft>
              <a:buClr>
                <a:srgbClr val="FFFFFF"/>
              </a:buClr>
              <a:buSzPts val="4800"/>
              <a:buNone/>
              <a:defRPr sz="4800">
                <a:solidFill>
                  <a:srgbClr val="FFFFFF"/>
                </a:solidFill>
              </a:defRPr>
            </a:lvl6pPr>
            <a:lvl7pPr lvl="6" rtl="0" algn="r">
              <a:spcBef>
                <a:spcPts val="0"/>
              </a:spcBef>
              <a:spcAft>
                <a:spcPts val="0"/>
              </a:spcAft>
              <a:buClr>
                <a:srgbClr val="FFFFFF"/>
              </a:buClr>
              <a:buSzPts val="4800"/>
              <a:buNone/>
              <a:defRPr sz="4800">
                <a:solidFill>
                  <a:srgbClr val="FFFFFF"/>
                </a:solidFill>
              </a:defRPr>
            </a:lvl7pPr>
            <a:lvl8pPr lvl="7" rtl="0" algn="r">
              <a:spcBef>
                <a:spcPts val="0"/>
              </a:spcBef>
              <a:spcAft>
                <a:spcPts val="0"/>
              </a:spcAft>
              <a:buClr>
                <a:srgbClr val="FFFFFF"/>
              </a:buClr>
              <a:buSzPts val="4800"/>
              <a:buNone/>
              <a:defRPr sz="4800">
                <a:solidFill>
                  <a:srgbClr val="FFFFFF"/>
                </a:solidFill>
              </a:defRPr>
            </a:lvl8pPr>
            <a:lvl9pPr lvl="8" rtl="0" algn="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19" name="Shape 119"/>
        <p:cNvGrpSpPr/>
        <p:nvPr/>
      </p:nvGrpSpPr>
      <p:grpSpPr>
        <a:xfrm>
          <a:off x="0" y="0"/>
          <a:ext cx="0" cy="0"/>
          <a:chOff x="0" y="0"/>
          <a:chExt cx="0" cy="0"/>
        </a:xfrm>
      </p:grpSpPr>
      <p:sp>
        <p:nvSpPr>
          <p:cNvPr id="120" name="Google Shape;120;p15"/>
          <p:cNvSpPr/>
          <p:nvPr/>
        </p:nvSpPr>
        <p:spPr>
          <a:xfrm>
            <a:off x="-26775" y="2008375"/>
            <a:ext cx="9210650" cy="3172625"/>
          </a:xfrm>
          <a:custGeom>
            <a:rect b="b" l="l" r="r" t="t"/>
            <a:pathLst>
              <a:path extrusionOk="0" h="126905" w="368426">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121" name="Google Shape;121;p15"/>
          <p:cNvSpPr/>
          <p:nvPr/>
        </p:nvSpPr>
        <p:spPr>
          <a:xfrm>
            <a:off x="-26775" y="2139700"/>
            <a:ext cx="9210650" cy="3041300"/>
          </a:xfrm>
          <a:custGeom>
            <a:rect b="b" l="l" r="r" t="t"/>
            <a:pathLst>
              <a:path extrusionOk="0" h="121652" w="368426">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122" name="Google Shape;122;p15"/>
          <p:cNvSpPr/>
          <p:nvPr/>
        </p:nvSpPr>
        <p:spPr>
          <a:xfrm rot="8100000">
            <a:off x="1847981" y="18145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rot="8100000">
            <a:off x="6038981" y="20984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rot="8100000">
            <a:off x="7181981" y="21317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15"/>
          <p:cNvGrpSpPr/>
          <p:nvPr/>
        </p:nvGrpSpPr>
        <p:grpSpPr>
          <a:xfrm>
            <a:off x="-9525" y="2024075"/>
            <a:ext cx="9167825" cy="595300"/>
            <a:chOff x="-9525" y="4462475"/>
            <a:chExt cx="9167825" cy="595300"/>
          </a:xfrm>
        </p:grpSpPr>
        <p:sp>
          <p:nvSpPr>
            <p:cNvPr id="126" name="Google Shape;126;p15"/>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rgbClr val="3C78D8"/>
              </a:solidFill>
              <a:prstDash val="solid"/>
              <a:round/>
              <a:headEnd len="med" w="med" type="none"/>
              <a:tailEnd len="med" w="med" type="none"/>
            </a:ln>
          </p:spPr>
        </p:sp>
        <p:sp>
          <p:nvSpPr>
            <p:cNvPr id="127" name="Google Shape;127;p15"/>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rgbClr val="3C78D8"/>
              </a:solidFill>
              <a:prstDash val="solid"/>
              <a:round/>
              <a:headEnd len="med" w="med" type="none"/>
              <a:tailEnd len="med" w="med" type="none"/>
            </a:ln>
          </p:spPr>
        </p:sp>
        <p:sp>
          <p:nvSpPr>
            <p:cNvPr id="128" name="Google Shape;128;p15"/>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rgbClr val="3C78D8"/>
              </a:solidFill>
              <a:prstDash val="solid"/>
              <a:round/>
              <a:headEnd len="med" w="med" type="none"/>
              <a:tailEnd len="med" w="med" type="none"/>
            </a:ln>
          </p:spPr>
        </p:sp>
      </p:grpSp>
      <p:grpSp>
        <p:nvGrpSpPr>
          <p:cNvPr id="129" name="Google Shape;129;p15"/>
          <p:cNvGrpSpPr/>
          <p:nvPr/>
        </p:nvGrpSpPr>
        <p:grpSpPr>
          <a:xfrm>
            <a:off x="-42837" y="2005088"/>
            <a:ext cx="9229575" cy="642788"/>
            <a:chOff x="-42837" y="4443488"/>
            <a:chExt cx="9229575" cy="642788"/>
          </a:xfrm>
        </p:grpSpPr>
        <p:sp>
          <p:nvSpPr>
            <p:cNvPr id="130" name="Google Shape;130;p15"/>
            <p:cNvSpPr/>
            <p:nvPr/>
          </p:nvSpPr>
          <p:spPr>
            <a:xfrm>
              <a:off x="1114450" y="49006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1495450" y="502927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733450" y="49721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352450" y="49626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42837" y="46054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1876450" y="48340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2257450" y="48292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2638450" y="454826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3019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3400450" y="46149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3781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4162450" y="49483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4543450" y="4667325"/>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4924450" y="45435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5305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5686450" y="47721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6067450" y="484830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6448450" y="472923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6829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7210450" y="5024513"/>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7591450" y="44434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7972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8353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8734450" y="4557788"/>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9129738" y="4867350"/>
              <a:ext cx="57000" cy="57000"/>
            </a:xfrm>
            <a:prstGeom prst="ellipse">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5"/>
          <p:cNvSpPr/>
          <p:nvPr/>
        </p:nvSpPr>
        <p:spPr>
          <a:xfrm>
            <a:off x="2990700" y="214780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1085700" y="2433550"/>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4895700" y="2077632"/>
            <a:ext cx="114600" cy="114600"/>
          </a:xfrm>
          <a:prstGeom prst="ellipse">
            <a:avLst/>
          </a:prstGeom>
          <a:no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rot="8100000">
            <a:off x="8699949" y="18907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txBox="1"/>
          <p:nvPr>
            <p:ph type="ctrTitle"/>
          </p:nvPr>
        </p:nvSpPr>
        <p:spPr>
          <a:xfrm>
            <a:off x="2309350" y="3031150"/>
            <a:ext cx="5214600" cy="11598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3600"/>
              <a:buNone/>
              <a:defRPr sz="3600">
                <a:solidFill>
                  <a:srgbClr val="FFFFFF"/>
                </a:solidFill>
              </a:defRPr>
            </a:lvl1pPr>
            <a:lvl2pPr lvl="1" rtl="0" algn="r">
              <a:spcBef>
                <a:spcPts val="0"/>
              </a:spcBef>
              <a:spcAft>
                <a:spcPts val="0"/>
              </a:spcAft>
              <a:buClr>
                <a:srgbClr val="FFFFFF"/>
              </a:buClr>
              <a:buSzPts val="3600"/>
              <a:buNone/>
              <a:defRPr sz="3600">
                <a:solidFill>
                  <a:srgbClr val="FFFFFF"/>
                </a:solidFill>
              </a:defRPr>
            </a:lvl2pPr>
            <a:lvl3pPr lvl="2" rtl="0" algn="r">
              <a:spcBef>
                <a:spcPts val="0"/>
              </a:spcBef>
              <a:spcAft>
                <a:spcPts val="0"/>
              </a:spcAft>
              <a:buClr>
                <a:srgbClr val="FFFFFF"/>
              </a:buClr>
              <a:buSzPts val="3600"/>
              <a:buNone/>
              <a:defRPr sz="3600">
                <a:solidFill>
                  <a:srgbClr val="FFFFFF"/>
                </a:solidFill>
              </a:defRPr>
            </a:lvl3pPr>
            <a:lvl4pPr lvl="3" rtl="0" algn="r">
              <a:spcBef>
                <a:spcPts val="0"/>
              </a:spcBef>
              <a:spcAft>
                <a:spcPts val="0"/>
              </a:spcAft>
              <a:buClr>
                <a:srgbClr val="FFFFFF"/>
              </a:buClr>
              <a:buSzPts val="3600"/>
              <a:buNone/>
              <a:defRPr sz="3600">
                <a:solidFill>
                  <a:srgbClr val="FFFFFF"/>
                </a:solidFill>
              </a:defRPr>
            </a:lvl4pPr>
            <a:lvl5pPr lvl="4" rtl="0" algn="r">
              <a:spcBef>
                <a:spcPts val="0"/>
              </a:spcBef>
              <a:spcAft>
                <a:spcPts val="0"/>
              </a:spcAft>
              <a:buClr>
                <a:srgbClr val="FFFFFF"/>
              </a:buClr>
              <a:buSzPts val="3600"/>
              <a:buNone/>
              <a:defRPr sz="3600">
                <a:solidFill>
                  <a:srgbClr val="FFFFFF"/>
                </a:solidFill>
              </a:defRPr>
            </a:lvl5pPr>
            <a:lvl6pPr lvl="5" rtl="0" algn="r">
              <a:spcBef>
                <a:spcPts val="0"/>
              </a:spcBef>
              <a:spcAft>
                <a:spcPts val="0"/>
              </a:spcAft>
              <a:buClr>
                <a:srgbClr val="FFFFFF"/>
              </a:buClr>
              <a:buSzPts val="3600"/>
              <a:buNone/>
              <a:defRPr sz="3600">
                <a:solidFill>
                  <a:srgbClr val="FFFFFF"/>
                </a:solidFill>
              </a:defRPr>
            </a:lvl6pPr>
            <a:lvl7pPr lvl="6" rtl="0" algn="r">
              <a:spcBef>
                <a:spcPts val="0"/>
              </a:spcBef>
              <a:spcAft>
                <a:spcPts val="0"/>
              </a:spcAft>
              <a:buClr>
                <a:srgbClr val="FFFFFF"/>
              </a:buClr>
              <a:buSzPts val="3600"/>
              <a:buNone/>
              <a:defRPr sz="3600">
                <a:solidFill>
                  <a:srgbClr val="FFFFFF"/>
                </a:solidFill>
              </a:defRPr>
            </a:lvl7pPr>
            <a:lvl8pPr lvl="7" rtl="0" algn="r">
              <a:spcBef>
                <a:spcPts val="0"/>
              </a:spcBef>
              <a:spcAft>
                <a:spcPts val="0"/>
              </a:spcAft>
              <a:buClr>
                <a:srgbClr val="FFFFFF"/>
              </a:buClr>
              <a:buSzPts val="3600"/>
              <a:buNone/>
              <a:defRPr sz="3600">
                <a:solidFill>
                  <a:srgbClr val="FFFFFF"/>
                </a:solidFill>
              </a:defRPr>
            </a:lvl8pPr>
            <a:lvl9pPr lvl="8" rtl="0" algn="r">
              <a:spcBef>
                <a:spcPts val="0"/>
              </a:spcBef>
              <a:spcAft>
                <a:spcPts val="0"/>
              </a:spcAft>
              <a:buClr>
                <a:srgbClr val="FFFFFF"/>
              </a:buClr>
              <a:buSzPts val="3600"/>
              <a:buNone/>
              <a:defRPr sz="3600">
                <a:solidFill>
                  <a:srgbClr val="FFFFFF"/>
                </a:solidFill>
              </a:defRPr>
            </a:lvl9pPr>
          </a:lstStyle>
          <a:p/>
        </p:txBody>
      </p:sp>
      <p:sp>
        <p:nvSpPr>
          <p:cNvPr id="160" name="Google Shape;160;p15"/>
          <p:cNvSpPr txBox="1"/>
          <p:nvPr>
            <p:ph idx="1" type="subTitle"/>
          </p:nvPr>
        </p:nvSpPr>
        <p:spPr>
          <a:xfrm>
            <a:off x="2309441" y="4059250"/>
            <a:ext cx="5214600" cy="7848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2000"/>
              <a:buNone/>
              <a:defRPr>
                <a:solidFill>
                  <a:srgbClr val="FFFFFF"/>
                </a:solidFill>
              </a:defRPr>
            </a:lvl1pPr>
            <a:lvl2pPr lvl="1" rtl="0" algn="r">
              <a:spcBef>
                <a:spcPts val="0"/>
              </a:spcBef>
              <a:spcAft>
                <a:spcPts val="0"/>
              </a:spcAft>
              <a:buClr>
                <a:srgbClr val="FFFFFF"/>
              </a:buClr>
              <a:buSzPts val="3000"/>
              <a:buNone/>
              <a:defRPr sz="3000">
                <a:solidFill>
                  <a:srgbClr val="FFFFFF"/>
                </a:solidFill>
              </a:defRPr>
            </a:lvl2pPr>
            <a:lvl3pPr lvl="2" rtl="0" algn="r">
              <a:spcBef>
                <a:spcPts val="0"/>
              </a:spcBef>
              <a:spcAft>
                <a:spcPts val="0"/>
              </a:spcAft>
              <a:buClr>
                <a:srgbClr val="FFFFFF"/>
              </a:buClr>
              <a:buSzPts val="3000"/>
              <a:buNone/>
              <a:defRPr sz="3000">
                <a:solidFill>
                  <a:srgbClr val="FFFFFF"/>
                </a:solidFill>
              </a:defRPr>
            </a:lvl3pPr>
            <a:lvl4pPr lvl="3" rtl="0" algn="r">
              <a:spcBef>
                <a:spcPts val="0"/>
              </a:spcBef>
              <a:spcAft>
                <a:spcPts val="0"/>
              </a:spcAft>
              <a:buClr>
                <a:srgbClr val="FFFFFF"/>
              </a:buClr>
              <a:buSzPts val="3000"/>
              <a:buNone/>
              <a:defRPr sz="3000">
                <a:solidFill>
                  <a:srgbClr val="FFFFFF"/>
                </a:solidFill>
              </a:defRPr>
            </a:lvl4pPr>
            <a:lvl5pPr lvl="4" rtl="0" algn="r">
              <a:spcBef>
                <a:spcPts val="0"/>
              </a:spcBef>
              <a:spcAft>
                <a:spcPts val="0"/>
              </a:spcAft>
              <a:buClr>
                <a:srgbClr val="FFFFFF"/>
              </a:buClr>
              <a:buSzPts val="3000"/>
              <a:buNone/>
              <a:defRPr sz="3000">
                <a:solidFill>
                  <a:srgbClr val="FFFFFF"/>
                </a:solidFill>
              </a:defRPr>
            </a:lvl5pPr>
            <a:lvl6pPr lvl="5" rtl="0" algn="r">
              <a:spcBef>
                <a:spcPts val="0"/>
              </a:spcBef>
              <a:spcAft>
                <a:spcPts val="0"/>
              </a:spcAft>
              <a:buClr>
                <a:srgbClr val="FFFFFF"/>
              </a:buClr>
              <a:buSzPts val="3000"/>
              <a:buNone/>
              <a:defRPr sz="3000">
                <a:solidFill>
                  <a:srgbClr val="FFFFFF"/>
                </a:solidFill>
              </a:defRPr>
            </a:lvl6pPr>
            <a:lvl7pPr lvl="6" rtl="0" algn="r">
              <a:spcBef>
                <a:spcPts val="0"/>
              </a:spcBef>
              <a:spcAft>
                <a:spcPts val="0"/>
              </a:spcAft>
              <a:buClr>
                <a:srgbClr val="FFFFFF"/>
              </a:buClr>
              <a:buSzPts val="3000"/>
              <a:buNone/>
              <a:defRPr sz="3000">
                <a:solidFill>
                  <a:srgbClr val="FFFFFF"/>
                </a:solidFill>
              </a:defRPr>
            </a:lvl7pPr>
            <a:lvl8pPr lvl="7" rtl="0" algn="r">
              <a:spcBef>
                <a:spcPts val="0"/>
              </a:spcBef>
              <a:spcAft>
                <a:spcPts val="0"/>
              </a:spcAft>
              <a:buClr>
                <a:srgbClr val="FFFFFF"/>
              </a:buClr>
              <a:buSzPts val="3000"/>
              <a:buNone/>
              <a:defRPr sz="3000">
                <a:solidFill>
                  <a:srgbClr val="FFFFFF"/>
                </a:solidFill>
              </a:defRPr>
            </a:lvl8pPr>
            <a:lvl9pPr lvl="8" rtl="0" algn="r">
              <a:spcBef>
                <a:spcPts val="0"/>
              </a:spcBef>
              <a:spcAft>
                <a:spcPts val="0"/>
              </a:spcAft>
              <a:buClr>
                <a:srgbClr val="FFFFFF"/>
              </a:buClr>
              <a:buSzPts val="3000"/>
              <a:buNone/>
              <a:defRPr sz="3000">
                <a:solidFill>
                  <a:srgbClr val="FFFFFF"/>
                </a:solidFill>
              </a:defRPr>
            </a:lvl9pPr>
          </a:lstStyle>
          <a:p/>
        </p:txBody>
      </p:sp>
      <p:sp>
        <p:nvSpPr>
          <p:cNvPr id="161" name="Google Shape;161;p15"/>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2" name="Shape 162"/>
        <p:cNvGrpSpPr/>
        <p:nvPr/>
      </p:nvGrpSpPr>
      <p:grpSpPr>
        <a:xfrm>
          <a:off x="0" y="0"/>
          <a:ext cx="0" cy="0"/>
          <a:chOff x="0" y="0"/>
          <a:chExt cx="0" cy="0"/>
        </a:xfrm>
      </p:grpSpPr>
      <p:sp>
        <p:nvSpPr>
          <p:cNvPr id="163" name="Google Shape;163;p16"/>
          <p:cNvSpPr txBox="1"/>
          <p:nvPr>
            <p:ph idx="1" type="body"/>
          </p:nvPr>
        </p:nvSpPr>
        <p:spPr>
          <a:xfrm>
            <a:off x="1519975" y="2161800"/>
            <a:ext cx="61041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SzPts val="3000"/>
              <a:buChar char="◉"/>
              <a:defRPr i="1" sz="3000"/>
            </a:lvl1pPr>
            <a:lvl2pPr indent="-419100" lvl="1" marL="914400" rtl="0" algn="ctr">
              <a:spcBef>
                <a:spcPts val="0"/>
              </a:spcBef>
              <a:spcAft>
                <a:spcPts val="0"/>
              </a:spcAft>
              <a:buSzPts val="3000"/>
              <a:buChar char="◉"/>
              <a:defRPr i="1" sz="3000"/>
            </a:lvl2pPr>
            <a:lvl3pPr indent="-419100" lvl="2" marL="1371600" rtl="0" algn="ctr">
              <a:spcBef>
                <a:spcPts val="0"/>
              </a:spcBef>
              <a:spcAft>
                <a:spcPts val="0"/>
              </a:spcAft>
              <a:buSzPts val="3000"/>
              <a:buChar char="■"/>
              <a:defRPr i="1" sz="3000"/>
            </a:lvl3pPr>
            <a:lvl4pPr indent="-419100" lvl="3" marL="1828800" rtl="0" algn="ctr">
              <a:spcBef>
                <a:spcPts val="0"/>
              </a:spcBef>
              <a:spcAft>
                <a:spcPts val="0"/>
              </a:spcAft>
              <a:buSzPts val="3000"/>
              <a:buChar char="●"/>
              <a:defRPr i="1" sz="3000"/>
            </a:lvl4pPr>
            <a:lvl5pPr indent="-419100" lvl="4" marL="2286000" rtl="0" algn="ctr">
              <a:spcBef>
                <a:spcPts val="0"/>
              </a:spcBef>
              <a:spcAft>
                <a:spcPts val="0"/>
              </a:spcAft>
              <a:buSzPts val="3000"/>
              <a:buChar char="○"/>
              <a:defRPr i="1" sz="3000"/>
            </a:lvl5pPr>
            <a:lvl6pPr indent="-419100" lvl="5" marL="2743200" rtl="0" algn="ctr">
              <a:spcBef>
                <a:spcPts val="0"/>
              </a:spcBef>
              <a:spcAft>
                <a:spcPts val="0"/>
              </a:spcAft>
              <a:buSzPts val="3000"/>
              <a:buChar char="■"/>
              <a:defRPr i="1" sz="3000"/>
            </a:lvl6pPr>
            <a:lvl7pPr indent="-419100" lvl="6" marL="3200400" rtl="0" algn="ctr">
              <a:spcBef>
                <a:spcPts val="0"/>
              </a:spcBef>
              <a:spcAft>
                <a:spcPts val="0"/>
              </a:spcAft>
              <a:buSzPts val="3000"/>
              <a:buChar char="●"/>
              <a:defRPr i="1" sz="3000"/>
            </a:lvl7pPr>
            <a:lvl8pPr indent="-419100" lvl="7" marL="3657600" rtl="0" algn="ctr">
              <a:spcBef>
                <a:spcPts val="0"/>
              </a:spcBef>
              <a:spcAft>
                <a:spcPts val="0"/>
              </a:spcAft>
              <a:buSzPts val="3000"/>
              <a:buChar char="○"/>
              <a:defRPr i="1" sz="3000"/>
            </a:lvl8pPr>
            <a:lvl9pPr indent="-419100" lvl="8" marL="4114800" rtl="0" algn="ctr">
              <a:spcBef>
                <a:spcPts val="0"/>
              </a:spcBef>
              <a:spcAft>
                <a:spcPts val="0"/>
              </a:spcAft>
              <a:buSzPts val="3000"/>
              <a:buChar char="■"/>
              <a:defRPr i="1" sz="3000"/>
            </a:lvl9pPr>
          </a:lstStyle>
          <a:p/>
        </p:txBody>
      </p:sp>
      <p:sp>
        <p:nvSpPr>
          <p:cNvPr id="164" name="Google Shape;164;p16"/>
          <p:cNvSpPr txBox="1"/>
          <p:nvPr/>
        </p:nvSpPr>
        <p:spPr>
          <a:xfrm>
            <a:off x="3593400" y="552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chemeClr val="accent1"/>
                </a:solidFill>
              </a:rPr>
              <a:t>“</a:t>
            </a:r>
            <a:endParaRPr sz="9600">
              <a:solidFill>
                <a:schemeClr val="accent1"/>
              </a:solidFill>
            </a:endParaRPr>
          </a:p>
        </p:txBody>
      </p:sp>
      <p:sp>
        <p:nvSpPr>
          <p:cNvPr id="165" name="Google Shape;165;p16"/>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6" name="Google Shape;166;p16"/>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7" name="Google Shape;167;p16"/>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16"/>
          <p:cNvGrpSpPr/>
          <p:nvPr/>
        </p:nvGrpSpPr>
        <p:grpSpPr>
          <a:xfrm>
            <a:off x="-9525" y="4462475"/>
            <a:ext cx="9167825" cy="595300"/>
            <a:chOff x="-9525" y="4462475"/>
            <a:chExt cx="9167825" cy="595300"/>
          </a:xfrm>
        </p:grpSpPr>
        <p:sp>
          <p:nvSpPr>
            <p:cNvPr id="171" name="Google Shape;171;p16"/>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172" name="Google Shape;172;p16"/>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173" name="Google Shape;173;p16"/>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174" name="Google Shape;174;p16"/>
          <p:cNvGrpSpPr/>
          <p:nvPr/>
        </p:nvGrpSpPr>
        <p:grpSpPr>
          <a:xfrm>
            <a:off x="-42837" y="4443488"/>
            <a:ext cx="9229575" cy="642788"/>
            <a:chOff x="-42837" y="4443488"/>
            <a:chExt cx="9229575" cy="642788"/>
          </a:xfrm>
        </p:grpSpPr>
        <p:sp>
          <p:nvSpPr>
            <p:cNvPr id="175" name="Google Shape;175;p16"/>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 name="Google Shape;200;p16"/>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05" name="Shape 205"/>
        <p:cNvGrpSpPr/>
        <p:nvPr/>
      </p:nvGrpSpPr>
      <p:grpSpPr>
        <a:xfrm>
          <a:off x="0" y="0"/>
          <a:ext cx="0" cy="0"/>
          <a:chOff x="0" y="0"/>
          <a:chExt cx="0" cy="0"/>
        </a:xfrm>
      </p:grpSpPr>
      <p:sp>
        <p:nvSpPr>
          <p:cNvPr id="206" name="Google Shape;206;p17"/>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7" name="Google Shape;207;p17"/>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8" name="Google Shape;208;p17"/>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7"/>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7"/>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 name="Google Shape;211;p17"/>
          <p:cNvGrpSpPr/>
          <p:nvPr/>
        </p:nvGrpSpPr>
        <p:grpSpPr>
          <a:xfrm>
            <a:off x="-9525" y="4462475"/>
            <a:ext cx="9167825" cy="595300"/>
            <a:chOff x="-9525" y="4462475"/>
            <a:chExt cx="9167825" cy="595300"/>
          </a:xfrm>
        </p:grpSpPr>
        <p:sp>
          <p:nvSpPr>
            <p:cNvPr id="212" name="Google Shape;212;p17"/>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13" name="Google Shape;213;p17"/>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14" name="Google Shape;214;p17"/>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15" name="Google Shape;215;p17"/>
          <p:cNvGrpSpPr/>
          <p:nvPr/>
        </p:nvGrpSpPr>
        <p:grpSpPr>
          <a:xfrm>
            <a:off x="-42837" y="4443488"/>
            <a:ext cx="9229575" cy="642788"/>
            <a:chOff x="-42837" y="4443488"/>
            <a:chExt cx="9229575" cy="642788"/>
          </a:xfrm>
        </p:grpSpPr>
        <p:sp>
          <p:nvSpPr>
            <p:cNvPr id="216" name="Google Shape;216;p17"/>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17"/>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7"/>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46" name="Google Shape;246;p17"/>
          <p:cNvSpPr txBox="1"/>
          <p:nvPr>
            <p:ph idx="1" type="body"/>
          </p:nvPr>
        </p:nvSpPr>
        <p:spPr>
          <a:xfrm>
            <a:off x="1075850" y="1540175"/>
            <a:ext cx="6996600" cy="19221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47" name="Google Shape;247;p1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48" name="Shape 248"/>
        <p:cNvGrpSpPr/>
        <p:nvPr/>
      </p:nvGrpSpPr>
      <p:grpSpPr>
        <a:xfrm>
          <a:off x="0" y="0"/>
          <a:ext cx="0" cy="0"/>
          <a:chOff x="0" y="0"/>
          <a:chExt cx="0" cy="0"/>
        </a:xfrm>
      </p:grpSpPr>
      <p:sp>
        <p:nvSpPr>
          <p:cNvPr id="249" name="Google Shape;249;p18"/>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50" name="Google Shape;250;p18"/>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1" name="Google Shape;251;p18"/>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18"/>
          <p:cNvGrpSpPr/>
          <p:nvPr/>
        </p:nvGrpSpPr>
        <p:grpSpPr>
          <a:xfrm>
            <a:off x="-9525" y="4462475"/>
            <a:ext cx="9167825" cy="595300"/>
            <a:chOff x="-9525" y="4462475"/>
            <a:chExt cx="9167825" cy="595300"/>
          </a:xfrm>
        </p:grpSpPr>
        <p:sp>
          <p:nvSpPr>
            <p:cNvPr id="255" name="Google Shape;255;p18"/>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256" name="Google Shape;256;p18"/>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257" name="Google Shape;257;p18"/>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258" name="Google Shape;258;p18"/>
          <p:cNvGrpSpPr/>
          <p:nvPr/>
        </p:nvGrpSpPr>
        <p:grpSpPr>
          <a:xfrm>
            <a:off x="-42837" y="4443488"/>
            <a:ext cx="9229575" cy="642788"/>
            <a:chOff x="-42837" y="4443488"/>
            <a:chExt cx="9229575" cy="642788"/>
          </a:xfrm>
        </p:grpSpPr>
        <p:sp>
          <p:nvSpPr>
            <p:cNvPr id="259" name="Google Shape;259;p18"/>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8"/>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8"/>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8"/>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8"/>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18"/>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8"/>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8"/>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8"/>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89" name="Google Shape;289;p18"/>
          <p:cNvSpPr txBox="1"/>
          <p:nvPr>
            <p:ph idx="1" type="body"/>
          </p:nvPr>
        </p:nvSpPr>
        <p:spPr>
          <a:xfrm>
            <a:off x="1131500" y="1552950"/>
            <a:ext cx="3339900" cy="26658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90" name="Google Shape;290;p18"/>
          <p:cNvSpPr txBox="1"/>
          <p:nvPr>
            <p:ph idx="2" type="body"/>
          </p:nvPr>
        </p:nvSpPr>
        <p:spPr>
          <a:xfrm>
            <a:off x="4672563" y="1552950"/>
            <a:ext cx="3339900" cy="26658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291" name="Google Shape;291;p1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92" name="Shape 292"/>
        <p:cNvGrpSpPr/>
        <p:nvPr/>
      </p:nvGrpSpPr>
      <p:grpSpPr>
        <a:xfrm>
          <a:off x="0" y="0"/>
          <a:ext cx="0" cy="0"/>
          <a:chOff x="0" y="0"/>
          <a:chExt cx="0" cy="0"/>
        </a:xfrm>
      </p:grpSpPr>
      <p:sp>
        <p:nvSpPr>
          <p:cNvPr id="293" name="Google Shape;293;p19"/>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19"/>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19"/>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9"/>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9"/>
          <p:cNvGrpSpPr/>
          <p:nvPr/>
        </p:nvGrpSpPr>
        <p:grpSpPr>
          <a:xfrm>
            <a:off x="-9525" y="4462475"/>
            <a:ext cx="9167825" cy="595300"/>
            <a:chOff x="-9525" y="4462475"/>
            <a:chExt cx="9167825" cy="595300"/>
          </a:xfrm>
        </p:grpSpPr>
        <p:sp>
          <p:nvSpPr>
            <p:cNvPr id="299" name="Google Shape;299;p19"/>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00" name="Google Shape;300;p19"/>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01" name="Google Shape;301;p19"/>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02" name="Google Shape;302;p19"/>
          <p:cNvGrpSpPr/>
          <p:nvPr/>
        </p:nvGrpSpPr>
        <p:grpSpPr>
          <a:xfrm>
            <a:off x="-42837" y="4443488"/>
            <a:ext cx="9229575" cy="642788"/>
            <a:chOff x="-42837" y="4443488"/>
            <a:chExt cx="9229575" cy="642788"/>
          </a:xfrm>
        </p:grpSpPr>
        <p:sp>
          <p:nvSpPr>
            <p:cNvPr id="303" name="Google Shape;303;p19"/>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9"/>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9"/>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9"/>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9"/>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9"/>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9"/>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9"/>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9"/>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9"/>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9"/>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9"/>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9"/>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19"/>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9"/>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9"/>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9"/>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33" name="Google Shape;333;p19"/>
          <p:cNvSpPr txBox="1"/>
          <p:nvPr>
            <p:ph idx="1" type="body"/>
          </p:nvPr>
        </p:nvSpPr>
        <p:spPr>
          <a:xfrm>
            <a:off x="70590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34" name="Google Shape;334;p19"/>
          <p:cNvSpPr txBox="1"/>
          <p:nvPr>
            <p:ph idx="2" type="body"/>
          </p:nvPr>
        </p:nvSpPr>
        <p:spPr>
          <a:xfrm>
            <a:off x="3304125"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35" name="Google Shape;335;p19"/>
          <p:cNvSpPr txBox="1"/>
          <p:nvPr>
            <p:ph idx="3" type="body"/>
          </p:nvPr>
        </p:nvSpPr>
        <p:spPr>
          <a:xfrm>
            <a:off x="5902350" y="1626600"/>
            <a:ext cx="2471700" cy="27027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36" name="Google Shape;336;p1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7" name="Shape 337"/>
        <p:cNvGrpSpPr/>
        <p:nvPr/>
      </p:nvGrpSpPr>
      <p:grpSpPr>
        <a:xfrm>
          <a:off x="0" y="0"/>
          <a:ext cx="0" cy="0"/>
          <a:chOff x="0" y="0"/>
          <a:chExt cx="0" cy="0"/>
        </a:xfrm>
      </p:grpSpPr>
      <p:sp>
        <p:nvSpPr>
          <p:cNvPr id="338" name="Google Shape;338;p20"/>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9" name="Google Shape;339;p20"/>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40" name="Google Shape;340;p20"/>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0"/>
          <p:cNvGrpSpPr/>
          <p:nvPr/>
        </p:nvGrpSpPr>
        <p:grpSpPr>
          <a:xfrm>
            <a:off x="-9525" y="4462475"/>
            <a:ext cx="9167825" cy="595300"/>
            <a:chOff x="-9525" y="4462475"/>
            <a:chExt cx="9167825" cy="595300"/>
          </a:xfrm>
        </p:grpSpPr>
        <p:sp>
          <p:nvSpPr>
            <p:cNvPr id="344" name="Google Shape;344;p20"/>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45" name="Google Shape;345;p20"/>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46" name="Google Shape;346;p20"/>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47" name="Google Shape;347;p20"/>
          <p:cNvGrpSpPr/>
          <p:nvPr/>
        </p:nvGrpSpPr>
        <p:grpSpPr>
          <a:xfrm>
            <a:off x="-42837" y="4443488"/>
            <a:ext cx="9229575" cy="642788"/>
            <a:chOff x="-42837" y="4443488"/>
            <a:chExt cx="9229575" cy="642788"/>
          </a:xfrm>
        </p:grpSpPr>
        <p:sp>
          <p:nvSpPr>
            <p:cNvPr id="348" name="Google Shape;348;p20"/>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0"/>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0"/>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0"/>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0"/>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0"/>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0"/>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0"/>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0"/>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 name="Google Shape;373;p20"/>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txBox="1"/>
          <p:nvPr>
            <p:ph type="title"/>
          </p:nvPr>
        </p:nvSpPr>
        <p:spPr>
          <a:xfrm>
            <a:off x="1047750" y="634125"/>
            <a:ext cx="6996600" cy="7158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78" name="Google Shape;378;p2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9" name="Shape 379"/>
        <p:cNvGrpSpPr/>
        <p:nvPr/>
      </p:nvGrpSpPr>
      <p:grpSpPr>
        <a:xfrm>
          <a:off x="0" y="0"/>
          <a:ext cx="0" cy="0"/>
          <a:chOff x="0" y="0"/>
          <a:chExt cx="0" cy="0"/>
        </a:xfrm>
      </p:grpSpPr>
      <p:sp>
        <p:nvSpPr>
          <p:cNvPr id="380" name="Google Shape;380;p21"/>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81" name="Google Shape;381;p21"/>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82" name="Google Shape;382;p21"/>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21"/>
          <p:cNvGrpSpPr/>
          <p:nvPr/>
        </p:nvGrpSpPr>
        <p:grpSpPr>
          <a:xfrm>
            <a:off x="-9525" y="4462475"/>
            <a:ext cx="9167825" cy="595300"/>
            <a:chOff x="-9525" y="4462475"/>
            <a:chExt cx="9167825" cy="595300"/>
          </a:xfrm>
        </p:grpSpPr>
        <p:sp>
          <p:nvSpPr>
            <p:cNvPr id="386" name="Google Shape;386;p21"/>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387" name="Google Shape;387;p21"/>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388" name="Google Shape;388;p21"/>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389" name="Google Shape;389;p21"/>
          <p:cNvGrpSpPr/>
          <p:nvPr/>
        </p:nvGrpSpPr>
        <p:grpSpPr>
          <a:xfrm>
            <a:off x="-42837" y="4443488"/>
            <a:ext cx="9229575" cy="642788"/>
            <a:chOff x="-42837" y="4443488"/>
            <a:chExt cx="9229575" cy="642788"/>
          </a:xfrm>
        </p:grpSpPr>
        <p:sp>
          <p:nvSpPr>
            <p:cNvPr id="390" name="Google Shape;390;p21"/>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1"/>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1"/>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1"/>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1"/>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21"/>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txBox="1"/>
          <p:nvPr>
            <p:ph idx="1" type="body"/>
          </p:nvPr>
        </p:nvSpPr>
        <p:spPr>
          <a:xfrm>
            <a:off x="457200" y="3852828"/>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Clr>
                <a:schemeClr val="accent1"/>
              </a:buClr>
              <a:buSzPts val="1400"/>
              <a:buNone/>
              <a:defRPr sz="1400">
                <a:solidFill>
                  <a:schemeClr val="accent1"/>
                </a:solidFill>
              </a:defRPr>
            </a:lvl1pPr>
          </a:lstStyle>
          <a:p/>
        </p:txBody>
      </p:sp>
      <p:sp>
        <p:nvSpPr>
          <p:cNvPr id="420" name="Google Shape;420;p2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1" name="Shape 421"/>
        <p:cNvGrpSpPr/>
        <p:nvPr/>
      </p:nvGrpSpPr>
      <p:grpSpPr>
        <a:xfrm>
          <a:off x="0" y="0"/>
          <a:ext cx="0" cy="0"/>
          <a:chOff x="0" y="0"/>
          <a:chExt cx="0" cy="0"/>
        </a:xfrm>
      </p:grpSpPr>
      <p:sp>
        <p:nvSpPr>
          <p:cNvPr id="422" name="Google Shape;422;p22"/>
          <p:cNvSpPr/>
          <p:nvPr/>
        </p:nvSpPr>
        <p:spPr>
          <a:xfrm>
            <a:off x="-28575" y="4446775"/>
            <a:ext cx="9191625" cy="712478"/>
          </a:xfrm>
          <a:custGeom>
            <a:rect b="b" l="l" r="r" t="t"/>
            <a:pathLst>
              <a:path extrusionOk="0" h="41339" w="367665">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423" name="Google Shape;423;p22"/>
          <p:cNvSpPr/>
          <p:nvPr/>
        </p:nvSpPr>
        <p:spPr>
          <a:xfrm>
            <a:off x="-28575" y="4578111"/>
            <a:ext cx="9191625" cy="584439"/>
          </a:xfrm>
          <a:custGeom>
            <a:rect b="b" l="l" r="r" t="t"/>
            <a:pathLst>
              <a:path extrusionOk="0" h="33910" w="367665">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424" name="Google Shape;424;p22"/>
          <p:cNvSpPr/>
          <p:nvPr/>
        </p:nvSpPr>
        <p:spPr>
          <a:xfrm rot="8100000">
            <a:off x="1847981" y="425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rot="8100000">
            <a:off x="6038981" y="453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rot="8100000">
            <a:off x="7181981" y="457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 name="Google Shape;427;p22"/>
          <p:cNvGrpSpPr/>
          <p:nvPr/>
        </p:nvGrpSpPr>
        <p:grpSpPr>
          <a:xfrm>
            <a:off x="-9525" y="4462475"/>
            <a:ext cx="9167825" cy="595300"/>
            <a:chOff x="-9525" y="4462475"/>
            <a:chExt cx="9167825" cy="595300"/>
          </a:xfrm>
        </p:grpSpPr>
        <p:sp>
          <p:nvSpPr>
            <p:cNvPr id="428" name="Google Shape;428;p22"/>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29" name="Google Shape;429;p22"/>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30" name="Google Shape;430;p22"/>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31" name="Google Shape;431;p22"/>
          <p:cNvGrpSpPr/>
          <p:nvPr/>
        </p:nvGrpSpPr>
        <p:grpSpPr>
          <a:xfrm>
            <a:off x="-42837" y="4443488"/>
            <a:ext cx="9229575" cy="642788"/>
            <a:chOff x="-42837" y="4443488"/>
            <a:chExt cx="9229575" cy="642788"/>
          </a:xfrm>
        </p:grpSpPr>
        <p:sp>
          <p:nvSpPr>
            <p:cNvPr id="432" name="Google Shape;432;p22"/>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2"/>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2"/>
          <p:cNvSpPr/>
          <p:nvPr/>
        </p:nvSpPr>
        <p:spPr>
          <a:xfrm>
            <a:off x="2990700" y="458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1085700" y="487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2"/>
          <p:cNvSpPr/>
          <p:nvPr/>
        </p:nvSpPr>
        <p:spPr>
          <a:xfrm>
            <a:off x="4895700" y="451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p:nvPr/>
        </p:nvSpPr>
        <p:spPr>
          <a:xfrm rot="8100000">
            <a:off x="8699949" y="432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graph">
  <p:cSld name="BLANK_2">
    <p:spTree>
      <p:nvGrpSpPr>
        <p:cNvPr id="462" name="Shape 462"/>
        <p:cNvGrpSpPr/>
        <p:nvPr/>
      </p:nvGrpSpPr>
      <p:grpSpPr>
        <a:xfrm>
          <a:off x="0" y="0"/>
          <a:ext cx="0" cy="0"/>
          <a:chOff x="0" y="0"/>
          <a:chExt cx="0" cy="0"/>
        </a:xfrm>
      </p:grpSpPr>
      <p:sp>
        <p:nvSpPr>
          <p:cNvPr id="463" name="Google Shape;463;p23"/>
          <p:cNvSpPr/>
          <p:nvPr/>
        </p:nvSpPr>
        <p:spPr>
          <a:xfrm>
            <a:off x="-20075" y="636775"/>
            <a:ext cx="9203950" cy="4550900"/>
          </a:xfrm>
          <a:custGeom>
            <a:rect b="b" l="l" r="r" t="t"/>
            <a:pathLst>
              <a:path extrusionOk="0" h="182036" w="368158">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chemeClr val="accent5"/>
          </a:solidFill>
          <a:ln>
            <a:noFill/>
          </a:ln>
        </p:spPr>
      </p:sp>
      <p:sp>
        <p:nvSpPr>
          <p:cNvPr id="464" name="Google Shape;464;p23"/>
          <p:cNvSpPr/>
          <p:nvPr/>
        </p:nvSpPr>
        <p:spPr>
          <a:xfrm>
            <a:off x="-33475" y="768100"/>
            <a:ext cx="9210650" cy="4406200"/>
          </a:xfrm>
          <a:custGeom>
            <a:rect b="b" l="l" r="r" t="t"/>
            <a:pathLst>
              <a:path extrusionOk="0" h="176248" w="368426">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65" name="Google Shape;465;p23"/>
          <p:cNvSpPr/>
          <p:nvPr/>
        </p:nvSpPr>
        <p:spPr>
          <a:xfrm rot="8100000">
            <a:off x="1847981" y="442969"/>
            <a:ext cx="122612" cy="122612"/>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rot="8100000">
            <a:off x="6038981" y="726819"/>
            <a:ext cx="122612" cy="122612"/>
          </a:xfrm>
          <a:prstGeom prst="teardrop">
            <a:avLst>
              <a:gd fmla="val 10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3"/>
          <p:cNvSpPr/>
          <p:nvPr/>
        </p:nvSpPr>
        <p:spPr>
          <a:xfrm rot="8100000">
            <a:off x="7181981" y="760169"/>
            <a:ext cx="122612" cy="122612"/>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23"/>
          <p:cNvGrpSpPr/>
          <p:nvPr/>
        </p:nvGrpSpPr>
        <p:grpSpPr>
          <a:xfrm>
            <a:off x="-9525" y="652475"/>
            <a:ext cx="9167825" cy="595300"/>
            <a:chOff x="-9525" y="4462475"/>
            <a:chExt cx="9167825" cy="595300"/>
          </a:xfrm>
        </p:grpSpPr>
        <p:sp>
          <p:nvSpPr>
            <p:cNvPr id="469" name="Google Shape;469;p23"/>
            <p:cNvSpPr/>
            <p:nvPr/>
          </p:nvSpPr>
          <p:spPr>
            <a:xfrm>
              <a:off x="-9525" y="4581525"/>
              <a:ext cx="4205300" cy="476250"/>
            </a:xfrm>
            <a:custGeom>
              <a:rect b="b" l="l" r="r" t="t"/>
              <a:pathLst>
                <a:path extrusionOk="0" h="19050" w="168212">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cap="flat" cmpd="sng" w="9525">
              <a:solidFill>
                <a:schemeClr val="accent2"/>
              </a:solidFill>
              <a:prstDash val="solid"/>
              <a:round/>
              <a:headEnd len="med" w="med" type="none"/>
              <a:tailEnd len="med" w="med" type="none"/>
            </a:ln>
          </p:spPr>
        </p:sp>
        <p:sp>
          <p:nvSpPr>
            <p:cNvPr id="470" name="Google Shape;470;p23"/>
            <p:cNvSpPr/>
            <p:nvPr/>
          </p:nvSpPr>
          <p:spPr>
            <a:xfrm>
              <a:off x="4195775" y="4462475"/>
              <a:ext cx="3424225" cy="590550"/>
            </a:xfrm>
            <a:custGeom>
              <a:rect b="b" l="l" r="r" t="t"/>
              <a:pathLst>
                <a:path extrusionOk="0" h="23622" w="136969">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cap="flat" cmpd="sng" w="9525">
              <a:solidFill>
                <a:schemeClr val="accent2"/>
              </a:solidFill>
              <a:prstDash val="solid"/>
              <a:round/>
              <a:headEnd len="med" w="med" type="none"/>
              <a:tailEnd len="med" w="med" type="none"/>
            </a:ln>
          </p:spPr>
        </p:sp>
        <p:sp>
          <p:nvSpPr>
            <p:cNvPr id="471" name="Google Shape;471;p23"/>
            <p:cNvSpPr/>
            <p:nvPr/>
          </p:nvSpPr>
          <p:spPr>
            <a:xfrm>
              <a:off x="7624775" y="4472000"/>
              <a:ext cx="1533525" cy="414325"/>
            </a:xfrm>
            <a:custGeom>
              <a:rect b="b" l="l" r="r" t="t"/>
              <a:pathLst>
                <a:path extrusionOk="0" h="16573" w="61341">
                  <a:moveTo>
                    <a:pt x="0" y="0"/>
                  </a:moveTo>
                  <a:lnTo>
                    <a:pt x="15049" y="4762"/>
                  </a:lnTo>
                  <a:lnTo>
                    <a:pt x="30670" y="4762"/>
                  </a:lnTo>
                  <a:lnTo>
                    <a:pt x="45910" y="4762"/>
                  </a:lnTo>
                  <a:lnTo>
                    <a:pt x="61341" y="16573"/>
                  </a:lnTo>
                </a:path>
              </a:pathLst>
            </a:custGeom>
            <a:noFill/>
            <a:ln cap="flat" cmpd="sng" w="9525">
              <a:solidFill>
                <a:schemeClr val="accent2"/>
              </a:solidFill>
              <a:prstDash val="solid"/>
              <a:round/>
              <a:headEnd len="med" w="med" type="none"/>
              <a:tailEnd len="med" w="med" type="none"/>
            </a:ln>
          </p:spPr>
        </p:sp>
      </p:grpSp>
      <p:grpSp>
        <p:nvGrpSpPr>
          <p:cNvPr id="472" name="Google Shape;472;p23"/>
          <p:cNvGrpSpPr/>
          <p:nvPr/>
        </p:nvGrpSpPr>
        <p:grpSpPr>
          <a:xfrm>
            <a:off x="-42837" y="633488"/>
            <a:ext cx="9229575" cy="642788"/>
            <a:chOff x="-42837" y="4443488"/>
            <a:chExt cx="9229575" cy="642788"/>
          </a:xfrm>
        </p:grpSpPr>
        <p:sp>
          <p:nvSpPr>
            <p:cNvPr id="473" name="Google Shape;473;p23"/>
            <p:cNvSpPr/>
            <p:nvPr/>
          </p:nvSpPr>
          <p:spPr>
            <a:xfrm>
              <a:off x="1114450" y="49006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1495450" y="502927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733450" y="49721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352450" y="49626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42837" y="46054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1876450" y="48340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3"/>
            <p:cNvSpPr/>
            <p:nvPr/>
          </p:nvSpPr>
          <p:spPr>
            <a:xfrm>
              <a:off x="2257450" y="48292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3"/>
            <p:cNvSpPr/>
            <p:nvPr/>
          </p:nvSpPr>
          <p:spPr>
            <a:xfrm>
              <a:off x="2638450" y="454826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3019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3400450" y="46149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3"/>
            <p:cNvSpPr/>
            <p:nvPr/>
          </p:nvSpPr>
          <p:spPr>
            <a:xfrm>
              <a:off x="3781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3"/>
            <p:cNvSpPr/>
            <p:nvPr/>
          </p:nvSpPr>
          <p:spPr>
            <a:xfrm>
              <a:off x="4162450" y="49483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3"/>
            <p:cNvSpPr/>
            <p:nvPr/>
          </p:nvSpPr>
          <p:spPr>
            <a:xfrm>
              <a:off x="4543450" y="4667325"/>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3"/>
            <p:cNvSpPr/>
            <p:nvPr/>
          </p:nvSpPr>
          <p:spPr>
            <a:xfrm>
              <a:off x="4924450" y="45435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5305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5686450" y="47721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a:off x="6067450" y="484830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a:off x="6448450" y="472923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a:off x="6829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3"/>
            <p:cNvSpPr/>
            <p:nvPr/>
          </p:nvSpPr>
          <p:spPr>
            <a:xfrm>
              <a:off x="7210450" y="5024513"/>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p:nvPr/>
          </p:nvSpPr>
          <p:spPr>
            <a:xfrm>
              <a:off x="7591450" y="44434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3"/>
            <p:cNvSpPr/>
            <p:nvPr/>
          </p:nvSpPr>
          <p:spPr>
            <a:xfrm>
              <a:off x="7972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3"/>
            <p:cNvSpPr/>
            <p:nvPr/>
          </p:nvSpPr>
          <p:spPr>
            <a:xfrm>
              <a:off x="8353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3"/>
            <p:cNvSpPr/>
            <p:nvPr/>
          </p:nvSpPr>
          <p:spPr>
            <a:xfrm>
              <a:off x="8734450" y="4557788"/>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9129738" y="4867350"/>
              <a:ext cx="57000" cy="5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23"/>
          <p:cNvSpPr/>
          <p:nvPr/>
        </p:nvSpPr>
        <p:spPr>
          <a:xfrm>
            <a:off x="2990700" y="77620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a:off x="1085700" y="1061950"/>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a:off x="4895700" y="706032"/>
            <a:ext cx="114600" cy="114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3"/>
          <p:cNvSpPr/>
          <p:nvPr/>
        </p:nvSpPr>
        <p:spPr>
          <a:xfrm rot="8100000">
            <a:off x="8699949" y="519169"/>
            <a:ext cx="122612" cy="122612"/>
          </a:xfrm>
          <a:prstGeom prst="teardrop">
            <a:avLst>
              <a:gd fmla="val 10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3"/>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503" name="Shape 503"/>
        <p:cNvGrpSpPr/>
        <p:nvPr/>
      </p:nvGrpSpPr>
      <p:grpSpPr>
        <a:xfrm>
          <a:off x="0" y="0"/>
          <a:ext cx="0" cy="0"/>
          <a:chOff x="0" y="0"/>
          <a:chExt cx="0" cy="0"/>
        </a:xfrm>
      </p:grpSpPr>
      <p:sp>
        <p:nvSpPr>
          <p:cNvPr id="504" name="Google Shape;504;p24"/>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grpSp>
        <p:nvGrpSpPr>
          <p:cNvPr id="51" name="Google Shape;51;p13"/>
          <p:cNvGrpSpPr/>
          <p:nvPr/>
        </p:nvGrpSpPr>
        <p:grpSpPr>
          <a:xfrm>
            <a:off x="381000" y="7"/>
            <a:ext cx="8382000" cy="5162348"/>
            <a:chOff x="381000" y="-18750"/>
            <a:chExt cx="8382000" cy="5181000"/>
          </a:xfrm>
        </p:grpSpPr>
        <p:cxnSp>
          <p:nvCxnSpPr>
            <p:cNvPr id="52" name="Google Shape;52;p13"/>
            <p:cNvCxnSpPr/>
            <p:nvPr/>
          </p:nvCxnSpPr>
          <p:spPr>
            <a:xfrm>
              <a:off x="76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53" name="Google Shape;53;p13"/>
            <p:cNvCxnSpPr/>
            <p:nvPr/>
          </p:nvCxnSpPr>
          <p:spPr>
            <a:xfrm>
              <a:off x="152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54" name="Google Shape;54;p13"/>
            <p:cNvCxnSpPr/>
            <p:nvPr/>
          </p:nvCxnSpPr>
          <p:spPr>
            <a:xfrm>
              <a:off x="228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55" name="Google Shape;55;p13"/>
            <p:cNvCxnSpPr/>
            <p:nvPr/>
          </p:nvCxnSpPr>
          <p:spPr>
            <a:xfrm>
              <a:off x="304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56" name="Google Shape;56;p13"/>
            <p:cNvCxnSpPr/>
            <p:nvPr/>
          </p:nvCxnSpPr>
          <p:spPr>
            <a:xfrm>
              <a:off x="381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57" name="Google Shape;57;p13"/>
            <p:cNvCxnSpPr/>
            <p:nvPr/>
          </p:nvCxnSpPr>
          <p:spPr>
            <a:xfrm>
              <a:off x="457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58" name="Google Shape;58;p13"/>
            <p:cNvCxnSpPr/>
            <p:nvPr/>
          </p:nvCxnSpPr>
          <p:spPr>
            <a:xfrm>
              <a:off x="5334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59" name="Google Shape;59;p13"/>
            <p:cNvCxnSpPr/>
            <p:nvPr/>
          </p:nvCxnSpPr>
          <p:spPr>
            <a:xfrm>
              <a:off x="6096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60" name="Google Shape;60;p13"/>
            <p:cNvCxnSpPr/>
            <p:nvPr/>
          </p:nvCxnSpPr>
          <p:spPr>
            <a:xfrm>
              <a:off x="6858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61" name="Google Shape;61;p13"/>
            <p:cNvCxnSpPr/>
            <p:nvPr/>
          </p:nvCxnSpPr>
          <p:spPr>
            <a:xfrm>
              <a:off x="7620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62" name="Google Shape;62;p13"/>
            <p:cNvCxnSpPr/>
            <p:nvPr/>
          </p:nvCxnSpPr>
          <p:spPr>
            <a:xfrm>
              <a:off x="8382000" y="-18750"/>
              <a:ext cx="0" cy="5181000"/>
            </a:xfrm>
            <a:prstGeom prst="straightConnector1">
              <a:avLst/>
            </a:prstGeom>
            <a:noFill/>
            <a:ln cap="flat" cmpd="sng" w="9525">
              <a:solidFill>
                <a:srgbClr val="F3F3F3"/>
              </a:solidFill>
              <a:prstDash val="solid"/>
              <a:round/>
              <a:headEnd len="med" w="med" type="none"/>
              <a:tailEnd len="med" w="med" type="none"/>
            </a:ln>
          </p:spPr>
        </p:cxnSp>
        <p:cxnSp>
          <p:nvCxnSpPr>
            <p:cNvPr id="63" name="Google Shape;63;p13"/>
            <p:cNvCxnSpPr/>
            <p:nvPr/>
          </p:nvCxnSpPr>
          <p:spPr>
            <a:xfrm>
              <a:off x="38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64" name="Google Shape;64;p13"/>
            <p:cNvCxnSpPr/>
            <p:nvPr/>
          </p:nvCxnSpPr>
          <p:spPr>
            <a:xfrm>
              <a:off x="114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65" name="Google Shape;65;p13"/>
            <p:cNvCxnSpPr/>
            <p:nvPr/>
          </p:nvCxnSpPr>
          <p:spPr>
            <a:xfrm>
              <a:off x="190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66" name="Google Shape;66;p13"/>
            <p:cNvCxnSpPr/>
            <p:nvPr/>
          </p:nvCxnSpPr>
          <p:spPr>
            <a:xfrm>
              <a:off x="266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67" name="Google Shape;67;p13"/>
            <p:cNvCxnSpPr/>
            <p:nvPr/>
          </p:nvCxnSpPr>
          <p:spPr>
            <a:xfrm>
              <a:off x="342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68" name="Google Shape;68;p13"/>
            <p:cNvCxnSpPr/>
            <p:nvPr/>
          </p:nvCxnSpPr>
          <p:spPr>
            <a:xfrm>
              <a:off x="419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69" name="Google Shape;69;p13"/>
            <p:cNvCxnSpPr/>
            <p:nvPr/>
          </p:nvCxnSpPr>
          <p:spPr>
            <a:xfrm>
              <a:off x="4953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70" name="Google Shape;70;p13"/>
            <p:cNvCxnSpPr/>
            <p:nvPr/>
          </p:nvCxnSpPr>
          <p:spPr>
            <a:xfrm>
              <a:off x="5715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71" name="Google Shape;71;p13"/>
            <p:cNvCxnSpPr/>
            <p:nvPr/>
          </p:nvCxnSpPr>
          <p:spPr>
            <a:xfrm>
              <a:off x="6477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72" name="Google Shape;72;p13"/>
            <p:cNvCxnSpPr/>
            <p:nvPr/>
          </p:nvCxnSpPr>
          <p:spPr>
            <a:xfrm>
              <a:off x="7239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73" name="Google Shape;73;p13"/>
            <p:cNvCxnSpPr/>
            <p:nvPr/>
          </p:nvCxnSpPr>
          <p:spPr>
            <a:xfrm>
              <a:off x="8001000" y="-18750"/>
              <a:ext cx="0" cy="5181000"/>
            </a:xfrm>
            <a:prstGeom prst="straightConnector1">
              <a:avLst/>
            </a:prstGeom>
            <a:noFill/>
            <a:ln cap="flat" cmpd="sng" w="9525">
              <a:solidFill>
                <a:srgbClr val="F3F3F3"/>
              </a:solidFill>
              <a:prstDash val="dash"/>
              <a:round/>
              <a:headEnd len="med" w="med" type="none"/>
              <a:tailEnd len="med" w="med" type="none"/>
            </a:ln>
          </p:spPr>
        </p:cxnSp>
        <p:cxnSp>
          <p:nvCxnSpPr>
            <p:cNvPr id="74" name="Google Shape;74;p13"/>
            <p:cNvCxnSpPr/>
            <p:nvPr/>
          </p:nvCxnSpPr>
          <p:spPr>
            <a:xfrm>
              <a:off x="8763000" y="-18750"/>
              <a:ext cx="0" cy="5181000"/>
            </a:xfrm>
            <a:prstGeom prst="straightConnector1">
              <a:avLst/>
            </a:prstGeom>
            <a:noFill/>
            <a:ln cap="flat" cmpd="sng" w="9525">
              <a:solidFill>
                <a:srgbClr val="F3F3F3"/>
              </a:solidFill>
              <a:prstDash val="dash"/>
              <a:round/>
              <a:headEnd len="med" w="med" type="none"/>
              <a:tailEnd len="med" w="med" type="none"/>
            </a:ln>
          </p:spPr>
        </p:cxnSp>
      </p:grpSp>
      <p:sp>
        <p:nvSpPr>
          <p:cNvPr id="75" name="Google Shape;75;p13"/>
          <p:cNvSpPr txBox="1"/>
          <p:nvPr>
            <p:ph type="title"/>
          </p:nvPr>
        </p:nvSpPr>
        <p:spPr>
          <a:xfrm>
            <a:off x="1047750" y="634125"/>
            <a:ext cx="6996600" cy="715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1pPr>
            <a:lvl2pPr lvl="1"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2pPr>
            <a:lvl3pPr lvl="2"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3pPr>
            <a:lvl4pPr lvl="3"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4pPr>
            <a:lvl5pPr lvl="4"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5pPr>
            <a:lvl6pPr lvl="5"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6pPr>
            <a:lvl7pPr lvl="6"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7pPr>
            <a:lvl8pPr lvl="7"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8pPr>
            <a:lvl9pPr lvl="8" rtl="0" algn="ctr">
              <a:spcBef>
                <a:spcPts val="0"/>
              </a:spcBef>
              <a:spcAft>
                <a:spcPts val="0"/>
              </a:spcAft>
              <a:buClr>
                <a:schemeClr val="accent1"/>
              </a:buClr>
              <a:buSzPts val="2000"/>
              <a:buFont typeface="Oswald"/>
              <a:buNone/>
              <a:defRPr b="1" sz="2000">
                <a:solidFill>
                  <a:schemeClr val="accent1"/>
                </a:solidFill>
                <a:latin typeface="Oswald"/>
                <a:ea typeface="Oswald"/>
                <a:cs typeface="Oswald"/>
                <a:sym typeface="Oswald"/>
              </a:defRPr>
            </a:lvl9pPr>
          </a:lstStyle>
          <a:p/>
        </p:txBody>
      </p:sp>
      <p:sp>
        <p:nvSpPr>
          <p:cNvPr id="76" name="Google Shape;76;p13"/>
          <p:cNvSpPr txBox="1"/>
          <p:nvPr>
            <p:ph idx="1" type="body"/>
          </p:nvPr>
        </p:nvSpPr>
        <p:spPr>
          <a:xfrm>
            <a:off x="1075850" y="1540175"/>
            <a:ext cx="6996600" cy="19221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indent="-342900" lvl="1" marL="9144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indent="-342900" lvl="2" marL="13716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indent="-342900" lvl="3" marL="18288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indent="-342900" lvl="4" marL="22860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indent="-342900" lvl="5" marL="27432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indent="-342900" lvl="6" marL="32004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indent="-342900" lvl="7" marL="36576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indent="-342900" lvl="8" marL="4114800" rtl="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p:txBody>
      </p:sp>
      <p:sp>
        <p:nvSpPr>
          <p:cNvPr id="77" name="Google Shape;77;p13"/>
          <p:cNvSpPr txBox="1"/>
          <p:nvPr>
            <p:ph idx="12" type="sldNum"/>
          </p:nvPr>
        </p:nvSpPr>
        <p:spPr>
          <a:xfrm>
            <a:off x="8556775" y="4826200"/>
            <a:ext cx="548700" cy="317400"/>
          </a:xfrm>
          <a:prstGeom prst="rect">
            <a:avLst/>
          </a:prstGeom>
          <a:noFill/>
          <a:ln>
            <a:noFill/>
          </a:ln>
        </p:spPr>
        <p:txBody>
          <a:bodyPr anchorCtr="0" anchor="t" bIns="91425" lIns="91425" spcFirstLastPara="1" rIns="91425" wrap="square" tIns="91425">
            <a:noAutofit/>
          </a:bodyPr>
          <a:lstStyle>
            <a:lvl1pPr lvl="0" rtl="0" algn="r">
              <a:buNone/>
              <a:defRPr sz="1000">
                <a:solidFill>
                  <a:srgbClr val="FFFFFF"/>
                </a:solidFill>
                <a:latin typeface="Oswald"/>
                <a:ea typeface="Oswald"/>
                <a:cs typeface="Oswald"/>
                <a:sym typeface="Oswald"/>
              </a:defRPr>
            </a:lvl1pPr>
            <a:lvl2pPr lvl="1" rtl="0" algn="r">
              <a:buNone/>
              <a:defRPr sz="1000">
                <a:solidFill>
                  <a:srgbClr val="FFFFFF"/>
                </a:solidFill>
                <a:latin typeface="Oswald"/>
                <a:ea typeface="Oswald"/>
                <a:cs typeface="Oswald"/>
                <a:sym typeface="Oswald"/>
              </a:defRPr>
            </a:lvl2pPr>
            <a:lvl3pPr lvl="2" rtl="0" algn="r">
              <a:buNone/>
              <a:defRPr sz="1000">
                <a:solidFill>
                  <a:srgbClr val="FFFFFF"/>
                </a:solidFill>
                <a:latin typeface="Oswald"/>
                <a:ea typeface="Oswald"/>
                <a:cs typeface="Oswald"/>
                <a:sym typeface="Oswald"/>
              </a:defRPr>
            </a:lvl3pPr>
            <a:lvl4pPr lvl="3" rtl="0" algn="r">
              <a:buNone/>
              <a:defRPr sz="1000">
                <a:solidFill>
                  <a:srgbClr val="FFFFFF"/>
                </a:solidFill>
                <a:latin typeface="Oswald"/>
                <a:ea typeface="Oswald"/>
                <a:cs typeface="Oswald"/>
                <a:sym typeface="Oswald"/>
              </a:defRPr>
            </a:lvl4pPr>
            <a:lvl5pPr lvl="4" rtl="0" algn="r">
              <a:buNone/>
              <a:defRPr sz="1000">
                <a:solidFill>
                  <a:srgbClr val="FFFFFF"/>
                </a:solidFill>
                <a:latin typeface="Oswald"/>
                <a:ea typeface="Oswald"/>
                <a:cs typeface="Oswald"/>
                <a:sym typeface="Oswald"/>
              </a:defRPr>
            </a:lvl5pPr>
            <a:lvl6pPr lvl="5" rtl="0" algn="r">
              <a:buNone/>
              <a:defRPr sz="1000">
                <a:solidFill>
                  <a:srgbClr val="FFFFFF"/>
                </a:solidFill>
                <a:latin typeface="Oswald"/>
                <a:ea typeface="Oswald"/>
                <a:cs typeface="Oswald"/>
                <a:sym typeface="Oswald"/>
              </a:defRPr>
            </a:lvl6pPr>
            <a:lvl7pPr lvl="6" rtl="0" algn="r">
              <a:buNone/>
              <a:defRPr sz="1000">
                <a:solidFill>
                  <a:srgbClr val="FFFFFF"/>
                </a:solidFill>
                <a:latin typeface="Oswald"/>
                <a:ea typeface="Oswald"/>
                <a:cs typeface="Oswald"/>
                <a:sym typeface="Oswald"/>
              </a:defRPr>
            </a:lvl7pPr>
            <a:lvl8pPr lvl="7" rtl="0" algn="r">
              <a:buNone/>
              <a:defRPr sz="1000">
                <a:solidFill>
                  <a:srgbClr val="FFFFFF"/>
                </a:solidFill>
                <a:latin typeface="Oswald"/>
                <a:ea typeface="Oswald"/>
                <a:cs typeface="Oswald"/>
                <a:sym typeface="Oswald"/>
              </a:defRPr>
            </a:lvl8pPr>
            <a:lvl9pPr lvl="8" rtl="0" algn="r">
              <a:buNone/>
              <a:defRPr sz="1000">
                <a:solidFill>
                  <a:srgbClr val="FFFFFF"/>
                </a:solidFill>
                <a:latin typeface="Oswald"/>
                <a:ea typeface="Oswald"/>
                <a:cs typeface="Oswald"/>
                <a:sym typeface="Oswal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25"/>
          <p:cNvSpPr txBox="1"/>
          <p:nvPr>
            <p:ph type="ctrTitle"/>
          </p:nvPr>
        </p:nvSpPr>
        <p:spPr>
          <a:xfrm>
            <a:off x="2847975" y="3363425"/>
            <a:ext cx="5610300" cy="1159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Routers</a:t>
            </a:r>
            <a:endParaRPr/>
          </a:p>
          <a:p>
            <a:pPr indent="0" lvl="0" marL="0" rtl="0" algn="r">
              <a:spcBef>
                <a:spcPts val="0"/>
              </a:spcBef>
              <a:spcAft>
                <a:spcPts val="0"/>
              </a:spcAft>
              <a:buNone/>
            </a:pPr>
            <a:r>
              <a:rPr lang="en" sz="3600"/>
              <a:t>By: Arnav Kadam</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26"/>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What is a router?</a:t>
            </a:r>
            <a:endParaRPr sz="2800"/>
          </a:p>
        </p:txBody>
      </p:sp>
      <p:sp>
        <p:nvSpPr>
          <p:cNvPr id="515" name="Google Shape;515;p26"/>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6" name="Google Shape;516;p26"/>
          <p:cNvSpPr txBox="1"/>
          <p:nvPr>
            <p:ph idx="1" type="body"/>
          </p:nvPr>
        </p:nvSpPr>
        <p:spPr>
          <a:xfrm>
            <a:off x="177750" y="1027300"/>
            <a:ext cx="6283500" cy="3798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Routers guide and direct network data via packets</a:t>
            </a:r>
            <a:endParaRPr sz="1600">
              <a:solidFill>
                <a:srgbClr val="233A44"/>
              </a:solidFill>
              <a:latin typeface="Calibri"/>
              <a:ea typeface="Calibri"/>
              <a:cs typeface="Calibri"/>
              <a:sym typeface="Calibri"/>
            </a:endParaRPr>
          </a:p>
          <a:p>
            <a:pPr indent="-330200" lvl="1" marL="9144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Packets contain various kinds of data</a:t>
            </a:r>
            <a:endParaRPr sz="1600">
              <a:solidFill>
                <a:srgbClr val="233A44"/>
              </a:solidFill>
              <a:latin typeface="Calibri"/>
              <a:ea typeface="Calibri"/>
              <a:cs typeface="Calibri"/>
              <a:sym typeface="Calibri"/>
            </a:endParaRPr>
          </a:p>
          <a:p>
            <a:pPr indent="-330200" lvl="0" marL="4572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Packet has several layers/sections but only one is important</a:t>
            </a:r>
            <a:endParaRPr sz="1600">
              <a:solidFill>
                <a:srgbClr val="233A44"/>
              </a:solidFill>
              <a:latin typeface="Calibri"/>
              <a:ea typeface="Calibri"/>
              <a:cs typeface="Calibri"/>
              <a:sym typeface="Calibri"/>
            </a:endParaRPr>
          </a:p>
          <a:p>
            <a:pPr indent="-330200" lvl="1" marL="9144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Contains sender, data type, size, destination IP</a:t>
            </a:r>
            <a:endParaRPr sz="1600">
              <a:solidFill>
                <a:srgbClr val="233A44"/>
              </a:solidFill>
              <a:latin typeface="Calibri"/>
              <a:ea typeface="Calibri"/>
              <a:cs typeface="Calibri"/>
              <a:sym typeface="Calibri"/>
            </a:endParaRPr>
          </a:p>
          <a:p>
            <a:pPr indent="-330200" lvl="0" marL="4572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Router reads this layer and chooses the best route for transmission</a:t>
            </a:r>
            <a:endParaRPr sz="1600">
              <a:solidFill>
                <a:srgbClr val="233A44"/>
              </a:solidFill>
              <a:latin typeface="Calibri"/>
              <a:ea typeface="Calibri"/>
              <a:cs typeface="Calibri"/>
              <a:sym typeface="Calibri"/>
            </a:endParaRPr>
          </a:p>
          <a:p>
            <a:pPr indent="-330200" lvl="1" marL="9144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Uses a routing table → contains  a list of known network address and where to forward the packet</a:t>
            </a:r>
            <a:endParaRPr sz="1600">
              <a:solidFill>
                <a:srgbClr val="233A44"/>
              </a:solidFill>
              <a:latin typeface="Calibri"/>
              <a:ea typeface="Calibri"/>
              <a:cs typeface="Calibri"/>
              <a:sym typeface="Calibri"/>
            </a:endParaRPr>
          </a:p>
          <a:p>
            <a:pPr indent="-330200" lvl="0" marL="4572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Router uses the “best” matching route entry</a:t>
            </a:r>
            <a:endParaRPr sz="1600">
              <a:solidFill>
                <a:srgbClr val="233A44"/>
              </a:solidFill>
              <a:latin typeface="Calibri"/>
              <a:ea typeface="Calibri"/>
              <a:cs typeface="Calibri"/>
              <a:sym typeface="Calibri"/>
            </a:endParaRPr>
          </a:p>
          <a:p>
            <a:pPr indent="0" lvl="0" marL="0" rtl="0" algn="l">
              <a:spcBef>
                <a:spcPts val="1200"/>
              </a:spcBef>
              <a:spcAft>
                <a:spcPts val="0"/>
              </a:spcAft>
              <a:buNone/>
            </a:pPr>
            <a:r>
              <a:t/>
            </a:r>
            <a:endParaRPr/>
          </a:p>
          <a:p>
            <a:pPr indent="0" lvl="0" marL="0" rtl="0" algn="l">
              <a:spcBef>
                <a:spcPts val="600"/>
              </a:spcBef>
              <a:spcAft>
                <a:spcPts val="0"/>
              </a:spcAft>
              <a:buNone/>
            </a:pPr>
            <a:r>
              <a:t/>
            </a:r>
            <a:endParaRPr/>
          </a:p>
        </p:txBody>
      </p:sp>
      <p:pic>
        <p:nvPicPr>
          <p:cNvPr id="517" name="Google Shape;517;p26"/>
          <p:cNvPicPr preferRelativeResize="0"/>
          <p:nvPr/>
        </p:nvPicPr>
        <p:blipFill>
          <a:blip r:embed="rId3">
            <a:alphaModFix/>
          </a:blip>
          <a:stretch>
            <a:fillRect/>
          </a:stretch>
        </p:blipFill>
        <p:spPr>
          <a:xfrm>
            <a:off x="6311375" y="515525"/>
            <a:ext cx="2143125" cy="2143125"/>
          </a:xfrm>
          <a:prstGeom prst="rect">
            <a:avLst/>
          </a:prstGeom>
          <a:noFill/>
          <a:ln>
            <a:noFill/>
          </a:ln>
        </p:spPr>
      </p:pic>
      <p:pic>
        <p:nvPicPr>
          <p:cNvPr id="518" name="Google Shape;518;p26"/>
          <p:cNvPicPr preferRelativeResize="0"/>
          <p:nvPr/>
        </p:nvPicPr>
        <p:blipFill>
          <a:blip r:embed="rId4">
            <a:alphaModFix/>
          </a:blip>
          <a:stretch>
            <a:fillRect/>
          </a:stretch>
        </p:blipFill>
        <p:spPr>
          <a:xfrm>
            <a:off x="6821303" y="3085600"/>
            <a:ext cx="1340300" cy="1035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27"/>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What is an IP Router Routing Table?</a:t>
            </a:r>
            <a:endParaRPr sz="2800"/>
          </a:p>
        </p:txBody>
      </p:sp>
      <p:sp>
        <p:nvSpPr>
          <p:cNvPr id="524" name="Google Shape;524;p27"/>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5" name="Google Shape;525;p27"/>
          <p:cNvSpPr txBox="1"/>
          <p:nvPr>
            <p:ph idx="1" type="body"/>
          </p:nvPr>
        </p:nvSpPr>
        <p:spPr>
          <a:xfrm>
            <a:off x="158850" y="854325"/>
            <a:ext cx="5990700" cy="3798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Contains network route entries listing possible known network destinations</a:t>
            </a:r>
            <a:endParaRPr sz="1600">
              <a:solidFill>
                <a:srgbClr val="233A44"/>
              </a:solidFill>
              <a:latin typeface="Calibri"/>
              <a:ea typeface="Calibri"/>
              <a:cs typeface="Calibri"/>
              <a:sym typeface="Calibri"/>
            </a:endParaRPr>
          </a:p>
          <a:p>
            <a:pPr indent="-330200" lvl="0" marL="4572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Stores 3 types of entries:</a:t>
            </a:r>
            <a:endParaRPr sz="1600">
              <a:solidFill>
                <a:srgbClr val="233A44"/>
              </a:solidFill>
              <a:latin typeface="Calibri"/>
              <a:ea typeface="Calibri"/>
              <a:cs typeface="Calibri"/>
              <a:sym typeface="Calibri"/>
            </a:endParaRPr>
          </a:p>
          <a:p>
            <a:pPr indent="-330200" lvl="1" marL="9144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Directly-connected networks → active router interfaces</a:t>
            </a:r>
            <a:endParaRPr sz="1600">
              <a:solidFill>
                <a:srgbClr val="233A44"/>
              </a:solidFill>
              <a:latin typeface="Calibri"/>
              <a:ea typeface="Calibri"/>
              <a:cs typeface="Calibri"/>
              <a:sym typeface="Calibri"/>
            </a:endParaRPr>
          </a:p>
          <a:p>
            <a:pPr indent="-330200" lvl="1" marL="9144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Remote networks → connected to other routers</a:t>
            </a:r>
            <a:endParaRPr sz="1600">
              <a:solidFill>
                <a:srgbClr val="233A44"/>
              </a:solidFill>
              <a:latin typeface="Calibri"/>
              <a:ea typeface="Calibri"/>
              <a:cs typeface="Calibri"/>
              <a:sym typeface="Calibri"/>
            </a:endParaRPr>
          </a:p>
          <a:p>
            <a:pPr indent="-330200" lvl="1" marL="9144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Default route → a gateway of last resort</a:t>
            </a:r>
            <a:endParaRPr sz="1600">
              <a:solidFill>
                <a:srgbClr val="233A44"/>
              </a:solidFill>
              <a:latin typeface="Calibri"/>
              <a:ea typeface="Calibri"/>
              <a:cs typeface="Calibri"/>
              <a:sym typeface="Calibri"/>
            </a:endParaRPr>
          </a:p>
          <a:p>
            <a:pPr indent="-330200" lvl="0" marL="4572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Router learns about remote networks in two ways</a:t>
            </a:r>
            <a:endParaRPr sz="1600">
              <a:solidFill>
                <a:srgbClr val="233A44"/>
              </a:solidFill>
              <a:latin typeface="Calibri"/>
              <a:ea typeface="Calibri"/>
              <a:cs typeface="Calibri"/>
              <a:sym typeface="Calibri"/>
            </a:endParaRPr>
          </a:p>
          <a:p>
            <a:pPr indent="-330200" lvl="1" marL="9144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Manually</a:t>
            </a:r>
            <a:endParaRPr sz="1600">
              <a:solidFill>
                <a:srgbClr val="233A44"/>
              </a:solidFill>
              <a:latin typeface="Calibri"/>
              <a:ea typeface="Calibri"/>
              <a:cs typeface="Calibri"/>
              <a:sym typeface="Calibri"/>
            </a:endParaRPr>
          </a:p>
          <a:p>
            <a:pPr indent="-330200" lvl="1" marL="9144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Dynamically</a:t>
            </a:r>
            <a:endParaRPr sz="1600">
              <a:solidFill>
                <a:srgbClr val="233A44"/>
              </a:solidFill>
              <a:latin typeface="Calibri"/>
              <a:ea typeface="Calibri"/>
              <a:cs typeface="Calibri"/>
              <a:sym typeface="Calibri"/>
            </a:endParaRPr>
          </a:p>
          <a:p>
            <a:pPr indent="0" lvl="0" marL="0" rtl="0" algn="l">
              <a:spcBef>
                <a:spcPts val="1200"/>
              </a:spcBef>
              <a:spcAft>
                <a:spcPts val="0"/>
              </a:spcAft>
              <a:buNone/>
            </a:pPr>
            <a:r>
              <a:t/>
            </a:r>
            <a:endParaRPr/>
          </a:p>
          <a:p>
            <a:pPr indent="0" lvl="0" marL="0" rtl="0" algn="l">
              <a:spcBef>
                <a:spcPts val="600"/>
              </a:spcBef>
              <a:spcAft>
                <a:spcPts val="0"/>
              </a:spcAft>
              <a:buNone/>
            </a:pPr>
            <a:r>
              <a:t/>
            </a:r>
            <a:endParaRPr/>
          </a:p>
        </p:txBody>
      </p:sp>
      <p:pic>
        <p:nvPicPr>
          <p:cNvPr descr="The Routing Table (3.5) &gt; Cisco Networking Academy's Introduction to Routing  Dynamically | Cisco Press" id="526" name="Google Shape;526;p27"/>
          <p:cNvPicPr preferRelativeResize="0"/>
          <p:nvPr/>
        </p:nvPicPr>
        <p:blipFill>
          <a:blip r:embed="rId3">
            <a:alphaModFix/>
          </a:blip>
          <a:stretch>
            <a:fillRect/>
          </a:stretch>
        </p:blipFill>
        <p:spPr>
          <a:xfrm>
            <a:off x="5894225" y="1634174"/>
            <a:ext cx="3032525" cy="1996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28"/>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Demonstration</a:t>
            </a:r>
            <a:endParaRPr sz="2800"/>
          </a:p>
        </p:txBody>
      </p:sp>
      <p:sp>
        <p:nvSpPr>
          <p:cNvPr id="532" name="Google Shape;532;p28"/>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3" name="Google Shape;533;p28"/>
          <p:cNvPicPr preferRelativeResize="0"/>
          <p:nvPr/>
        </p:nvPicPr>
        <p:blipFill>
          <a:blip r:embed="rId3">
            <a:alphaModFix/>
          </a:blip>
          <a:stretch>
            <a:fillRect/>
          </a:stretch>
        </p:blipFill>
        <p:spPr>
          <a:xfrm>
            <a:off x="190200" y="947750"/>
            <a:ext cx="5695982" cy="2409825"/>
          </a:xfrm>
          <a:prstGeom prst="rect">
            <a:avLst/>
          </a:prstGeom>
          <a:noFill/>
          <a:ln>
            <a:noFill/>
          </a:ln>
        </p:spPr>
      </p:pic>
      <p:pic>
        <p:nvPicPr>
          <p:cNvPr id="534" name="Google Shape;534;p28"/>
          <p:cNvPicPr preferRelativeResize="0"/>
          <p:nvPr/>
        </p:nvPicPr>
        <p:blipFill>
          <a:blip r:embed="rId4">
            <a:alphaModFix/>
          </a:blip>
          <a:stretch>
            <a:fillRect/>
          </a:stretch>
        </p:blipFill>
        <p:spPr>
          <a:xfrm>
            <a:off x="5813875" y="2467823"/>
            <a:ext cx="3177425" cy="198982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29"/>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Topology</a:t>
            </a:r>
            <a:endParaRPr sz="2800"/>
          </a:p>
        </p:txBody>
      </p:sp>
      <p:sp>
        <p:nvSpPr>
          <p:cNvPr id="540" name="Google Shape;540;p29"/>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1" name="Google Shape;541;p29"/>
          <p:cNvPicPr preferRelativeResize="0"/>
          <p:nvPr/>
        </p:nvPicPr>
        <p:blipFill>
          <a:blip r:embed="rId3">
            <a:alphaModFix/>
          </a:blip>
          <a:stretch>
            <a:fillRect/>
          </a:stretch>
        </p:blipFill>
        <p:spPr>
          <a:xfrm>
            <a:off x="834575" y="898475"/>
            <a:ext cx="7275899" cy="3746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0"/>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Static Routing</a:t>
            </a:r>
            <a:endParaRPr sz="2800"/>
          </a:p>
        </p:txBody>
      </p:sp>
      <p:sp>
        <p:nvSpPr>
          <p:cNvPr id="547" name="Google Shape;547;p30"/>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8" name="Google Shape;548;p30"/>
          <p:cNvSpPr txBox="1"/>
          <p:nvPr>
            <p:ph idx="1" type="body"/>
          </p:nvPr>
        </p:nvSpPr>
        <p:spPr>
          <a:xfrm>
            <a:off x="224975" y="958225"/>
            <a:ext cx="9022800" cy="9783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Are manually configured</a:t>
            </a:r>
            <a:endParaRPr sz="1600">
              <a:solidFill>
                <a:srgbClr val="233A44"/>
              </a:solidFill>
              <a:latin typeface="Calibri"/>
              <a:ea typeface="Calibri"/>
              <a:cs typeface="Calibri"/>
              <a:sym typeface="Calibri"/>
            </a:endParaRPr>
          </a:p>
          <a:p>
            <a:pPr indent="-330200" lvl="0" marL="4572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The “static route” includes the remote network address and the IP address of the next hop router</a:t>
            </a:r>
            <a:endParaRPr sz="1600">
              <a:solidFill>
                <a:srgbClr val="233A44"/>
              </a:solidFill>
              <a:latin typeface="Calibri"/>
              <a:ea typeface="Calibri"/>
              <a:cs typeface="Calibri"/>
              <a:sym typeface="Calibri"/>
            </a:endParaRPr>
          </a:p>
          <a:p>
            <a:pPr indent="0" lvl="0" marL="0" rtl="0" algn="l">
              <a:spcBef>
                <a:spcPts val="1200"/>
              </a:spcBef>
              <a:spcAft>
                <a:spcPts val="0"/>
              </a:spcAft>
              <a:buNone/>
            </a:pPr>
            <a:r>
              <a:t/>
            </a:r>
            <a:endParaRPr/>
          </a:p>
          <a:p>
            <a:pPr indent="0" lvl="0" marL="0" rtl="0" algn="l">
              <a:spcBef>
                <a:spcPts val="600"/>
              </a:spcBef>
              <a:spcAft>
                <a:spcPts val="0"/>
              </a:spcAft>
              <a:buNone/>
            </a:pPr>
            <a:r>
              <a:t/>
            </a:r>
            <a:endParaRPr/>
          </a:p>
        </p:txBody>
      </p:sp>
      <p:pic>
        <p:nvPicPr>
          <p:cNvPr id="549" name="Google Shape;549;p30"/>
          <p:cNvPicPr preferRelativeResize="0"/>
          <p:nvPr/>
        </p:nvPicPr>
        <p:blipFill>
          <a:blip r:embed="rId3">
            <a:alphaModFix/>
          </a:blip>
          <a:stretch>
            <a:fillRect/>
          </a:stretch>
        </p:blipFill>
        <p:spPr>
          <a:xfrm>
            <a:off x="997421" y="1889275"/>
            <a:ext cx="7149155" cy="283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31"/>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Dynamic Routing</a:t>
            </a:r>
            <a:endParaRPr sz="2800"/>
          </a:p>
        </p:txBody>
      </p:sp>
      <p:sp>
        <p:nvSpPr>
          <p:cNvPr id="555" name="Google Shape;555;p31"/>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6" name="Google Shape;556;p31"/>
          <p:cNvSpPr txBox="1"/>
          <p:nvPr>
            <p:ph idx="1" type="body"/>
          </p:nvPr>
        </p:nvSpPr>
        <p:spPr>
          <a:xfrm>
            <a:off x="224975" y="958225"/>
            <a:ext cx="9022800" cy="9783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Allows the routers to automatically learn about remote networks</a:t>
            </a:r>
            <a:endParaRPr sz="1600">
              <a:solidFill>
                <a:srgbClr val="233A44"/>
              </a:solidFill>
              <a:latin typeface="Calibri"/>
              <a:ea typeface="Calibri"/>
              <a:cs typeface="Calibri"/>
              <a:sym typeface="Calibri"/>
            </a:endParaRPr>
          </a:p>
          <a:p>
            <a:pPr indent="-330200" lvl="0" marL="4572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Dynamic routing protocols include OSPF and Enhanced Interior Gateway Routing Protocol</a:t>
            </a:r>
            <a:endParaRPr sz="1600">
              <a:solidFill>
                <a:srgbClr val="233A44"/>
              </a:solidFill>
              <a:latin typeface="Calibri"/>
              <a:ea typeface="Calibri"/>
              <a:cs typeface="Calibri"/>
              <a:sym typeface="Calibri"/>
            </a:endParaRPr>
          </a:p>
          <a:p>
            <a:pPr indent="0" lvl="0" marL="0" rtl="0" algn="l">
              <a:spcBef>
                <a:spcPts val="1200"/>
              </a:spcBef>
              <a:spcAft>
                <a:spcPts val="0"/>
              </a:spcAft>
              <a:buNone/>
            </a:pPr>
            <a:r>
              <a:t/>
            </a:r>
            <a:endParaRPr/>
          </a:p>
          <a:p>
            <a:pPr indent="0" lvl="0" marL="0" rtl="0" algn="l">
              <a:spcBef>
                <a:spcPts val="600"/>
              </a:spcBef>
              <a:spcAft>
                <a:spcPts val="0"/>
              </a:spcAft>
              <a:buNone/>
            </a:pPr>
            <a:r>
              <a:t/>
            </a:r>
            <a:endParaRPr/>
          </a:p>
        </p:txBody>
      </p:sp>
      <p:pic>
        <p:nvPicPr>
          <p:cNvPr id="557" name="Google Shape;557;p31"/>
          <p:cNvPicPr preferRelativeResize="0"/>
          <p:nvPr/>
        </p:nvPicPr>
        <p:blipFill>
          <a:blip r:embed="rId3">
            <a:alphaModFix/>
          </a:blip>
          <a:stretch>
            <a:fillRect/>
          </a:stretch>
        </p:blipFill>
        <p:spPr>
          <a:xfrm>
            <a:off x="729750" y="1987175"/>
            <a:ext cx="8082501" cy="2731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32"/>
          <p:cNvSpPr txBox="1"/>
          <p:nvPr>
            <p:ph type="title"/>
          </p:nvPr>
        </p:nvSpPr>
        <p:spPr>
          <a:xfrm>
            <a:off x="1047750" y="100725"/>
            <a:ext cx="6996600" cy="7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IPv4 Routing Table</a:t>
            </a:r>
            <a:endParaRPr sz="2800"/>
          </a:p>
        </p:txBody>
      </p:sp>
      <p:sp>
        <p:nvSpPr>
          <p:cNvPr id="563" name="Google Shape;563;p32"/>
          <p:cNvSpPr txBox="1"/>
          <p:nvPr>
            <p:ph idx="12" type="sldNum"/>
          </p:nvPr>
        </p:nvSpPr>
        <p:spPr>
          <a:xfrm>
            <a:off x="8556775" y="4826200"/>
            <a:ext cx="548700" cy="317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4" name="Google Shape;564;p32"/>
          <p:cNvSpPr txBox="1"/>
          <p:nvPr>
            <p:ph idx="1" type="body"/>
          </p:nvPr>
        </p:nvSpPr>
        <p:spPr>
          <a:xfrm>
            <a:off x="5759575" y="1293900"/>
            <a:ext cx="3345900" cy="25557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L - Directly connected local interface IP address</a:t>
            </a:r>
            <a:endParaRPr sz="1600">
              <a:solidFill>
                <a:srgbClr val="233A44"/>
              </a:solidFill>
              <a:latin typeface="Calibri"/>
              <a:ea typeface="Calibri"/>
              <a:cs typeface="Calibri"/>
              <a:sym typeface="Calibri"/>
            </a:endParaRPr>
          </a:p>
          <a:p>
            <a:pPr indent="-330200" lvl="0" marL="4572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C – Directly connected network</a:t>
            </a:r>
            <a:endParaRPr sz="1600">
              <a:solidFill>
                <a:srgbClr val="233A44"/>
              </a:solidFill>
              <a:latin typeface="Calibri"/>
              <a:ea typeface="Calibri"/>
              <a:cs typeface="Calibri"/>
              <a:sym typeface="Calibri"/>
            </a:endParaRPr>
          </a:p>
          <a:p>
            <a:pPr indent="-330200" lvl="0" marL="4572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S – Static route was manually configured by an administrator</a:t>
            </a:r>
            <a:endParaRPr sz="1600">
              <a:solidFill>
                <a:srgbClr val="233A44"/>
              </a:solidFill>
              <a:latin typeface="Calibri"/>
              <a:ea typeface="Calibri"/>
              <a:cs typeface="Calibri"/>
              <a:sym typeface="Calibri"/>
            </a:endParaRPr>
          </a:p>
          <a:p>
            <a:pPr indent="-330200" lvl="0" marL="4572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O - OSPF</a:t>
            </a:r>
            <a:endParaRPr sz="1600">
              <a:solidFill>
                <a:srgbClr val="233A44"/>
              </a:solidFill>
              <a:latin typeface="Calibri"/>
              <a:ea typeface="Calibri"/>
              <a:cs typeface="Calibri"/>
              <a:sym typeface="Calibri"/>
            </a:endParaRPr>
          </a:p>
          <a:p>
            <a:pPr indent="-330200" lvl="0" marL="457200" rtl="0" algn="l">
              <a:lnSpc>
                <a:spcPct val="150000"/>
              </a:lnSpc>
              <a:spcBef>
                <a:spcPts val="0"/>
              </a:spcBef>
              <a:spcAft>
                <a:spcPts val="0"/>
              </a:spcAft>
              <a:buClr>
                <a:srgbClr val="233A44"/>
              </a:buClr>
              <a:buSzPts val="1600"/>
              <a:buFont typeface="Calibri"/>
              <a:buChar char="◉"/>
            </a:pPr>
            <a:r>
              <a:rPr lang="en" sz="1600">
                <a:solidFill>
                  <a:srgbClr val="233A44"/>
                </a:solidFill>
                <a:latin typeface="Calibri"/>
                <a:ea typeface="Calibri"/>
                <a:cs typeface="Calibri"/>
                <a:sym typeface="Calibri"/>
              </a:rPr>
              <a:t>D - EIGRP</a:t>
            </a:r>
            <a:endParaRPr sz="1600">
              <a:solidFill>
                <a:srgbClr val="233A44"/>
              </a:solidFill>
              <a:latin typeface="Calibri"/>
              <a:ea typeface="Calibri"/>
              <a:cs typeface="Calibri"/>
              <a:sym typeface="Calibri"/>
            </a:endParaRPr>
          </a:p>
          <a:p>
            <a:pPr indent="0" lvl="0" marL="0" rtl="0" algn="l">
              <a:lnSpc>
                <a:spcPct val="150000"/>
              </a:lnSpc>
              <a:spcBef>
                <a:spcPts val="1200"/>
              </a:spcBef>
              <a:spcAft>
                <a:spcPts val="0"/>
              </a:spcAft>
              <a:buNone/>
            </a:pPr>
            <a:r>
              <a:t/>
            </a:r>
            <a:endParaRPr sz="1600">
              <a:solidFill>
                <a:srgbClr val="233A44"/>
              </a:solidFill>
              <a:latin typeface="Calibri"/>
              <a:ea typeface="Calibri"/>
              <a:cs typeface="Calibri"/>
              <a:sym typeface="Calibri"/>
            </a:endParaRPr>
          </a:p>
          <a:p>
            <a:pPr indent="0" lvl="0" marL="0" rtl="0" algn="l">
              <a:spcBef>
                <a:spcPts val="1200"/>
              </a:spcBef>
              <a:spcAft>
                <a:spcPts val="0"/>
              </a:spcAft>
              <a:buNone/>
            </a:pPr>
            <a:r>
              <a:t/>
            </a:r>
            <a:endParaRPr/>
          </a:p>
          <a:p>
            <a:pPr indent="0" lvl="0" marL="0" rtl="0" algn="l">
              <a:spcBef>
                <a:spcPts val="600"/>
              </a:spcBef>
              <a:spcAft>
                <a:spcPts val="0"/>
              </a:spcAft>
              <a:buNone/>
            </a:pPr>
            <a:r>
              <a:t/>
            </a:r>
            <a:endParaRPr/>
          </a:p>
        </p:txBody>
      </p:sp>
      <p:pic>
        <p:nvPicPr>
          <p:cNvPr id="565" name="Google Shape;565;p32"/>
          <p:cNvPicPr preferRelativeResize="0"/>
          <p:nvPr/>
        </p:nvPicPr>
        <p:blipFill>
          <a:blip r:embed="rId3">
            <a:alphaModFix/>
          </a:blip>
          <a:stretch>
            <a:fillRect/>
          </a:stretch>
        </p:blipFill>
        <p:spPr>
          <a:xfrm>
            <a:off x="0" y="949775"/>
            <a:ext cx="5669524" cy="379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