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EC56AE-EF63-49CF-A77D-CC6B265E3E8E}">
  <a:tblStyle styleId="{A7EC56AE-EF63-49CF-A77D-CC6B265E3E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46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9144000" cy="1447800"/>
          </a:xfrm>
          <a:custGeom>
            <a:rect b="b" l="l" r="r" t="t"/>
            <a:pathLst>
              <a:path extrusionOk="0" h="1447800" w="9144000">
                <a:moveTo>
                  <a:pt x="9144000" y="0"/>
                </a:moveTo>
                <a:lnTo>
                  <a:pt x="0" y="0"/>
                </a:lnTo>
                <a:lnTo>
                  <a:pt x="0" y="1447800"/>
                </a:lnTo>
                <a:lnTo>
                  <a:pt x="9144000" y="1447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>
              <a:alpha val="274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755394" y="399999"/>
            <a:ext cx="4029710" cy="802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479535" y="6465214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808126" y="2484500"/>
            <a:ext cx="382397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479535" y="6465214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479535" y="6465214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479535" y="6465214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79535" y="6465214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1049020"/>
          </a:xfrm>
          <a:custGeom>
            <a:rect b="b" l="l" r="r" t="t"/>
            <a:pathLst>
              <a:path extrusionOk="0" h="1049020" w="9144000">
                <a:moveTo>
                  <a:pt x="0" y="1048512"/>
                </a:moveTo>
                <a:lnTo>
                  <a:pt x="9144000" y="1048512"/>
                </a:lnTo>
                <a:lnTo>
                  <a:pt x="9144000" y="0"/>
                </a:lnTo>
                <a:lnTo>
                  <a:pt x="0" y="0"/>
                </a:lnTo>
                <a:lnTo>
                  <a:pt x="0" y="1048512"/>
                </a:lnTo>
                <a:close/>
              </a:path>
            </a:pathLst>
          </a:custGeom>
          <a:solidFill>
            <a:srgbClr val="00346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441947"/>
            <a:ext cx="9144000" cy="416559"/>
          </a:xfrm>
          <a:custGeom>
            <a:rect b="b" l="l" r="r" t="t"/>
            <a:pathLst>
              <a:path extrusionOk="0" h="416559" w="9144000">
                <a:moveTo>
                  <a:pt x="9144000" y="0"/>
                </a:moveTo>
                <a:lnTo>
                  <a:pt x="0" y="0"/>
                </a:lnTo>
                <a:lnTo>
                  <a:pt x="0" y="416051"/>
                </a:lnTo>
                <a:lnTo>
                  <a:pt x="9144000" y="416051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46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1048511"/>
            <a:ext cx="9144000" cy="58419"/>
          </a:xfrm>
          <a:custGeom>
            <a:rect b="b" l="l" r="r" t="t"/>
            <a:pathLst>
              <a:path extrusionOk="0" h="58419" w="9144000">
                <a:moveTo>
                  <a:pt x="0" y="57911"/>
                </a:moveTo>
                <a:lnTo>
                  <a:pt x="9144000" y="57911"/>
                </a:lnTo>
                <a:lnTo>
                  <a:pt x="9144000" y="0"/>
                </a:lnTo>
                <a:lnTo>
                  <a:pt x="0" y="0"/>
                </a:lnTo>
                <a:lnTo>
                  <a:pt x="0" y="579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804" y="83819"/>
            <a:ext cx="874776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95359" y="6493762"/>
            <a:ext cx="307848" cy="29413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808126" y="2484500"/>
            <a:ext cx="382397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479535" y="6465214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hyperlink" Target="http://www.uscyberpatriot.org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indows.microsoft.com/en-us/windows-vista/file-transfer-protocol-ftp-frequently-asked-questions" TargetMode="External"/><Relationship Id="rId4" Type="http://schemas.openxmlformats.org/officeDocument/2006/relationships/hyperlink" Target="https://www.digitalocean.com/community/tutorials/how-to-use-sftp-to-securely-transfer-files-with-a-remote-server" TargetMode="External"/><Relationship Id="rId5" Type="http://schemas.openxmlformats.org/officeDocument/2006/relationships/hyperlink" Target="http://compnetworking.about.com/od/ftpfiletransfer/g/tftp-trivial-file-transfer-protocol.htm" TargetMode="External"/><Relationship Id="rId6" Type="http://schemas.openxmlformats.org/officeDocument/2006/relationships/hyperlink" Target="http://compnetworking.about.com/od/ftpfiletransfer/g/tftp-trivial-file-transfer-protocol.htm" TargetMode="External"/><Relationship Id="rId7" Type="http://schemas.openxmlformats.org/officeDocument/2006/relationships/image" Target="../media/image12.png"/><Relationship Id="rId8" Type="http://schemas.openxmlformats.org/officeDocument/2006/relationships/hyperlink" Target="http://www.deskshare.com/resources/articles/images/ftp-protocol.gi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pcsupport.about.com/od/termsr/p/registrywindows.htm" TargetMode="External"/><Relationship Id="rId4" Type="http://schemas.openxmlformats.org/officeDocument/2006/relationships/hyperlink" Target="http://support2.microsoft.com/kb/314837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://www.computerhope.com/reg1.gif" TargetMode="External"/><Relationship Id="rId7" Type="http://schemas.openxmlformats.org/officeDocument/2006/relationships/hyperlink" Target="https://wiki.gnome.org/action/show/Projects/dconf?action=show&amp;redirect=dcon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indows.microsoft.com/en-us/windows-vista/open-a-command-prompt-window" TargetMode="External"/><Relationship Id="rId4" Type="http://schemas.openxmlformats.org/officeDocument/2006/relationships/hyperlink" Target="http://pcsupport.about.com/od/commandlinereference/tp/windows-7-commands-p1.ht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techrepublic.com/article/lock-it-down-develop-a-strategy-for-securing-ports-on-your-server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princeton.edu/~achaney/tmve/wiki100k/docs/Distributed_Component_Object_Model.html" TargetMode="External"/><Relationship Id="rId4" Type="http://schemas.openxmlformats.org/officeDocument/2006/relationships/hyperlink" Target="http://technet.microsoft.com/en-us/library/dd632946.asp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echnet.microsoft.com/en-us/sysinternals/bb842062.aspx" TargetMode="External"/><Relationship Id="rId4" Type="http://schemas.openxmlformats.org/officeDocument/2006/relationships/hyperlink" Target="http://www.cnet.com/how-to/understanding-windows-7s-godmode" TargetMode="External"/><Relationship Id="rId11" Type="http://schemas.openxmlformats.org/officeDocument/2006/relationships/hyperlink" Target="http://www.cheat-sheets.org/saved-copy/ubunturef.pdf" TargetMode="External"/><Relationship Id="rId10" Type="http://schemas.openxmlformats.org/officeDocument/2006/relationships/hyperlink" Target="http://www.cheat-sheets.org/saved-copy/fwunixref.pdf" TargetMode="External"/><Relationship Id="rId9" Type="http://schemas.openxmlformats.org/officeDocument/2006/relationships/hyperlink" Target="https://help.ubuntu.com/12.04/ubuntu-help/index.html" TargetMode="External"/><Relationship Id="rId5" Type="http://schemas.openxmlformats.org/officeDocument/2006/relationships/hyperlink" Target="http://msdn.microsoft.com/en-us/library/ff647642.aspx" TargetMode="External"/><Relationship Id="rId6" Type="http://schemas.openxmlformats.org/officeDocument/2006/relationships/hyperlink" Target="http://windows.microsoft.com/en-us/windows/security-essentials-download" TargetMode="External"/><Relationship Id="rId7" Type="http://schemas.openxmlformats.org/officeDocument/2006/relationships/hyperlink" Target="http://www.howtogeek.com/school" TargetMode="External"/><Relationship Id="rId8" Type="http://schemas.openxmlformats.org/officeDocument/2006/relationships/hyperlink" Target="http://www.bleepingcomputer.com/tutorials/securit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cmag.com/encyclopedia/term/54342/web-server" TargetMode="External"/><Relationship Id="rId4" Type="http://schemas.openxmlformats.org/officeDocument/2006/relationships/hyperlink" Target="http://en.wikipedia.org/wiki/Apache_HTTP_Server" TargetMode="External"/><Relationship Id="rId5" Type="http://schemas.openxmlformats.org/officeDocument/2006/relationships/image" Target="../media/image11.jpg"/><Relationship Id="rId6" Type="http://schemas.openxmlformats.org/officeDocument/2006/relationships/hyperlink" Target="http://upload.wikimedia.org/wikipedia/commons/f/f6/SunFire-X4200.jp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indows.microsoft.com/en-us/windows-vista/comparing-ntfs-and-fat-file-systems" TargetMode="External"/><Relationship Id="rId4" Type="http://schemas.openxmlformats.org/officeDocument/2006/relationships/hyperlink" Target="http://windows.microsoft.com/en-us/windows-vista/comparing-ntfs-and-fat-file-systems" TargetMode="External"/><Relationship Id="rId5" Type="http://schemas.openxmlformats.org/officeDocument/2006/relationships/hyperlink" Target="https://help.ubuntu.com/community/LinuxFilesystemsExplaine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technet.microsoft.com/en-us/library/bb742442.aspx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technet.microsoft.com/en-us/library/bb742376.aspx" TargetMode="External"/><Relationship Id="rId4" Type="http://schemas.openxmlformats.org/officeDocument/2006/relationships/hyperlink" Target="http://support2.microsoft.com/kb/310125" TargetMode="External"/><Relationship Id="rId5" Type="http://schemas.openxmlformats.org/officeDocument/2006/relationships/hyperlink" Target="http://support.microsoft.com/kb/308226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://blog.codinghorror.com/content/images/uploads/2005/05/6a0120a85dcdae970b0128776fbe89970c-pi.p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msdn.microsoft.com/en-us/library/windows/desktop/aa378749(v%3Dvs.85).aspx" TargetMode="External"/><Relationship Id="rId4" Type="http://schemas.openxmlformats.org/officeDocument/2006/relationships/hyperlink" Target="http://security.blogoverflow.com/2013/09/about-secure-password-hashing/" TargetMode="External"/><Relationship Id="rId5" Type="http://schemas.openxmlformats.org/officeDocument/2006/relationships/hyperlink" Target="http://www.microsoft.com/security/sir/strategy/default.aspx" TargetMode="External"/><Relationship Id="rId6" Type="http://schemas.openxmlformats.org/officeDocument/2006/relationships/hyperlink" Target="https://wiki.ubuntu.com/Security/Featur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searchenterprisedesktop.techtarget.com/definition/Security-Accounts-Manager" TargetMode="External"/><Relationship Id="rId4" Type="http://schemas.openxmlformats.org/officeDocument/2006/relationships/hyperlink" Target="http://searchenterprisedesktop.techtarget.com/definition/Security-Accounts-Manager" TargetMode="External"/><Relationship Id="rId5" Type="http://schemas.openxmlformats.org/officeDocument/2006/relationships/hyperlink" Target="https://technet.microsoft.com/en-us/library/security/ms14-016.aspx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://computerstepbystep.com/wpimages/wp8863e5cd_01.p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ipinfo.info/html/vnc_remote_control.php" TargetMode="External"/><Relationship Id="rId4" Type="http://schemas.openxmlformats.org/officeDocument/2006/relationships/hyperlink" Target="http://windows.microsoft.com/en-us/windows/connect-using-remote-desktop-connection" TargetMode="External"/><Relationship Id="rId5" Type="http://schemas.openxmlformats.org/officeDocument/2006/relationships/hyperlink" Target="http://windows.microsoft.com/en-us/windows/connect-using-remote-desktop-connection" TargetMode="External"/><Relationship Id="rId6" Type="http://schemas.openxmlformats.org/officeDocument/2006/relationships/image" Target="../media/image10.jpg"/><Relationship Id="rId7" Type="http://schemas.openxmlformats.org/officeDocument/2006/relationships/hyperlink" Target="http://blog.tmcnet.com/blog/tom-keating/images/remote-desktop-general-tab.jpg" TargetMode="External"/><Relationship Id="rId8" Type="http://schemas.openxmlformats.org/officeDocument/2006/relationships/hyperlink" Target="http://www.makeuseof.com/tag/ubuntu-remote-desktop-builtin-vnc-compatible-dead-eas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/>
        </p:nvSpPr>
        <p:spPr>
          <a:xfrm>
            <a:off x="1755394" y="173481"/>
            <a:ext cx="219964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AIR FORCE ASSOCIATION’S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7"/>
          <p:cNvGrpSpPr/>
          <p:nvPr/>
        </p:nvGrpSpPr>
        <p:grpSpPr>
          <a:xfrm>
            <a:off x="1219199" y="2438400"/>
            <a:ext cx="6705600" cy="1842770"/>
            <a:chOff x="1219199" y="2438400"/>
            <a:chExt cx="6705600" cy="1842770"/>
          </a:xfrm>
        </p:grpSpPr>
        <p:sp>
          <p:nvSpPr>
            <p:cNvPr id="52" name="Google Shape;52;p7"/>
            <p:cNvSpPr/>
            <p:nvPr/>
          </p:nvSpPr>
          <p:spPr>
            <a:xfrm>
              <a:off x="1219199" y="2438400"/>
              <a:ext cx="6705600" cy="1842770"/>
            </a:xfrm>
            <a:custGeom>
              <a:rect b="b" l="l" r="r" t="t"/>
              <a:pathLst>
                <a:path extrusionOk="0" h="1842770" w="6705600">
                  <a:moveTo>
                    <a:pt x="6581140" y="0"/>
                  </a:moveTo>
                  <a:lnTo>
                    <a:pt x="124459" y="0"/>
                  </a:lnTo>
                  <a:lnTo>
                    <a:pt x="76027" y="9784"/>
                  </a:lnTo>
                  <a:lnTo>
                    <a:pt x="36464" y="36464"/>
                  </a:lnTo>
                  <a:lnTo>
                    <a:pt x="9784" y="76027"/>
                  </a:lnTo>
                  <a:lnTo>
                    <a:pt x="0" y="124460"/>
                  </a:lnTo>
                  <a:lnTo>
                    <a:pt x="0" y="1718056"/>
                  </a:lnTo>
                  <a:lnTo>
                    <a:pt x="9784" y="1766488"/>
                  </a:lnTo>
                  <a:lnTo>
                    <a:pt x="36464" y="1806051"/>
                  </a:lnTo>
                  <a:lnTo>
                    <a:pt x="76027" y="1832731"/>
                  </a:lnTo>
                  <a:lnTo>
                    <a:pt x="124459" y="1842516"/>
                  </a:lnTo>
                  <a:lnTo>
                    <a:pt x="6581140" y="1842516"/>
                  </a:lnTo>
                  <a:lnTo>
                    <a:pt x="6629572" y="1832731"/>
                  </a:lnTo>
                  <a:lnTo>
                    <a:pt x="6669135" y="1806051"/>
                  </a:lnTo>
                  <a:lnTo>
                    <a:pt x="6695815" y="1766488"/>
                  </a:lnTo>
                  <a:lnTo>
                    <a:pt x="6705600" y="1718056"/>
                  </a:lnTo>
                  <a:lnTo>
                    <a:pt x="6705600" y="124460"/>
                  </a:lnTo>
                  <a:lnTo>
                    <a:pt x="6695815" y="76027"/>
                  </a:lnTo>
                  <a:lnTo>
                    <a:pt x="6669135" y="36464"/>
                  </a:lnTo>
                  <a:lnTo>
                    <a:pt x="6629572" y="9784"/>
                  </a:lnTo>
                  <a:lnTo>
                    <a:pt x="6581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219199" y="2438400"/>
              <a:ext cx="6705600" cy="1842770"/>
            </a:xfrm>
            <a:custGeom>
              <a:rect b="b" l="l" r="r" t="t"/>
              <a:pathLst>
                <a:path extrusionOk="0" h="1842770" w="6705600">
                  <a:moveTo>
                    <a:pt x="0" y="124460"/>
                  </a:moveTo>
                  <a:lnTo>
                    <a:pt x="9784" y="76027"/>
                  </a:lnTo>
                  <a:lnTo>
                    <a:pt x="36464" y="36464"/>
                  </a:lnTo>
                  <a:lnTo>
                    <a:pt x="76027" y="9784"/>
                  </a:lnTo>
                  <a:lnTo>
                    <a:pt x="124459" y="0"/>
                  </a:lnTo>
                  <a:lnTo>
                    <a:pt x="6581140" y="0"/>
                  </a:lnTo>
                  <a:lnTo>
                    <a:pt x="6629572" y="9784"/>
                  </a:lnTo>
                  <a:lnTo>
                    <a:pt x="6669135" y="36464"/>
                  </a:lnTo>
                  <a:lnTo>
                    <a:pt x="6695815" y="76027"/>
                  </a:lnTo>
                  <a:lnTo>
                    <a:pt x="6705600" y="124460"/>
                  </a:lnTo>
                  <a:lnTo>
                    <a:pt x="6705600" y="1718056"/>
                  </a:lnTo>
                  <a:lnTo>
                    <a:pt x="6695815" y="1766488"/>
                  </a:lnTo>
                  <a:lnTo>
                    <a:pt x="6669135" y="1806051"/>
                  </a:lnTo>
                  <a:lnTo>
                    <a:pt x="6629572" y="1832731"/>
                  </a:lnTo>
                  <a:lnTo>
                    <a:pt x="6581140" y="1842516"/>
                  </a:lnTo>
                  <a:lnTo>
                    <a:pt x="124459" y="1842516"/>
                  </a:lnTo>
                  <a:lnTo>
                    <a:pt x="76027" y="1832731"/>
                  </a:lnTo>
                  <a:lnTo>
                    <a:pt x="36464" y="1806051"/>
                  </a:lnTo>
                  <a:lnTo>
                    <a:pt x="9784" y="1766488"/>
                  </a:lnTo>
                  <a:lnTo>
                    <a:pt x="0" y="1718056"/>
                  </a:lnTo>
                  <a:lnTo>
                    <a:pt x="0" y="124460"/>
                  </a:lnTo>
                  <a:close/>
                </a:path>
              </a:pathLst>
            </a:custGeom>
            <a:noFill/>
            <a:ln cap="flat" cmpd="sng" w="70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7"/>
          <p:cNvGrpSpPr/>
          <p:nvPr/>
        </p:nvGrpSpPr>
        <p:grpSpPr>
          <a:xfrm>
            <a:off x="761" y="126492"/>
            <a:ext cx="9144000" cy="1341119"/>
            <a:chOff x="761" y="126492"/>
            <a:chExt cx="9144000" cy="1341119"/>
          </a:xfrm>
        </p:grpSpPr>
        <p:sp>
          <p:nvSpPr>
            <p:cNvPr id="55" name="Google Shape;55;p7"/>
            <p:cNvSpPr/>
            <p:nvPr/>
          </p:nvSpPr>
          <p:spPr>
            <a:xfrm>
              <a:off x="761" y="1429511"/>
              <a:ext cx="9144000" cy="38100"/>
            </a:xfrm>
            <a:custGeom>
              <a:rect b="b" l="l" r="r" t="t"/>
              <a:pathLst>
                <a:path extrusionOk="0" h="38100" w="9144000">
                  <a:moveTo>
                    <a:pt x="0" y="38100"/>
                  </a:moveTo>
                  <a:lnTo>
                    <a:pt x="9144000" y="381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6" name="Google Shape;5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6803" y="126492"/>
              <a:ext cx="1167384" cy="11673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7"/>
          <p:cNvSpPr txBox="1"/>
          <p:nvPr/>
        </p:nvSpPr>
        <p:spPr>
          <a:xfrm>
            <a:off x="1755394" y="399999"/>
            <a:ext cx="4029710" cy="802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8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CYBERPATRIOT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NATIONAL YOUTH CYBER EDUCATION PROGRAM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6996810" y="6451498"/>
            <a:ext cx="147955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Air Force Association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95359" y="6411467"/>
            <a:ext cx="307848" cy="29260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 txBox="1"/>
          <p:nvPr/>
        </p:nvSpPr>
        <p:spPr>
          <a:xfrm>
            <a:off x="415239" y="6428333"/>
            <a:ext cx="158559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www.uscyberpatriot.org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2654045" y="2927095"/>
            <a:ext cx="383730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319997"/>
                </a:solidFill>
                <a:latin typeface="Calibri"/>
                <a:ea typeface="Calibri"/>
                <a:cs typeface="Calibri"/>
                <a:sym typeface="Calibri"/>
              </a:rPr>
              <a:t>Additional Training Topics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636219" y="1644142"/>
            <a:ext cx="7719695" cy="2980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29234" lvl="0" marL="241300" marR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File Transfer Protocol (FTP) is a standard network protocol used to transfer computer files from one host to another over the Internet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508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SzPts val="1600"/>
              <a:buFont typeface="Arial"/>
              <a:buChar char="–"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FTP FAQ: http://windows.microsoft.com/en-us/windows-vista/file-transfer-protocol- ftp-frequently-asked-questions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Secure File Transfer Protocol works similarly to FTP but is more secure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106679" rtl="0" algn="l">
              <a:lnSpc>
                <a:spcPct val="100000"/>
              </a:lnSpc>
              <a:spcBef>
                <a:spcPts val="415"/>
              </a:spcBef>
              <a:spcAft>
                <a:spcPts val="0"/>
              </a:spcAft>
              <a:buSzPts val="1600"/>
              <a:buFont typeface="Arial"/>
              <a:buChar char="–"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How to use SFTP: https://www.digitalocean.com/community/tutorials/how-to-use- sftp-to-securely-transfer-files-with-a-remote-server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Trivial File Transfer Protocol (TFTP) is a simplified version of FTP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SzPts val="1600"/>
              <a:buFont typeface="Arial"/>
              <a:buChar char="–"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Details on TFTP: http://compnetworking.about.com/od/ftpfiletransfer/g/tftp-trivial-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756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file-transfer-protocol.htm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-12700" y="-18795"/>
            <a:ext cx="1530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6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FTP, TFTP, AND SFTP</a:t>
            </a:r>
            <a:endParaRPr sz="3600"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62994" y="4895069"/>
            <a:ext cx="3982563" cy="141888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/>
        </p:nvSpPr>
        <p:spPr>
          <a:xfrm>
            <a:off x="3017647" y="6382918"/>
            <a:ext cx="3467735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http://www.deskshare.com/resources/articles/images/ftp-protocol.gif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Air Force Association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/>
        </p:nvSpPr>
        <p:spPr>
          <a:xfrm>
            <a:off x="350621" y="1489075"/>
            <a:ext cx="4119245" cy="941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26694" lvl="0" marL="238759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registry is a hierarchical database 	that stores configuration settings and 	options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08126" y="2484500"/>
            <a:ext cx="3823970" cy="2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7019" lvl="0" marL="299085" marR="1092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–"/>
            </a:pPr>
            <a:r>
              <a:rPr lang="en-US"/>
              <a:t>WARNING: If you do not know what you are doing, editing the registry can cause serious problems that may require you to reinstall Windows</a:t>
            </a:r>
            <a:endParaRPr/>
          </a:p>
          <a:p>
            <a:pPr indent="-287019" lvl="0" marL="29908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lang="en-US">
                <a:solidFill>
                  <a:srgbClr val="000000"/>
                </a:solidFill>
              </a:rPr>
              <a:t>Explanation of the registry and how to make edits: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http://pcsupport.about.com/od/termsr/p/ registrywindows.htm</a:t>
            </a:r>
            <a:endParaRPr/>
          </a:p>
          <a:p>
            <a:pPr indent="-287019" lvl="0" marL="299085" marR="8255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lang="en-US">
                <a:solidFill>
                  <a:srgbClr val="000000"/>
                </a:solidFill>
              </a:rPr>
              <a:t>Managing remote access to the registry: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http://support2.microsoft.com/kb/314837</a:t>
            </a:r>
            <a:endParaRPr/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WINDOWS REGISTRY</a:t>
            </a:r>
            <a:endParaRPr sz="3600"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8155" y="2496311"/>
            <a:ext cx="3628644" cy="183794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/>
        </p:nvSpPr>
        <p:spPr>
          <a:xfrm>
            <a:off x="5798946" y="4345940"/>
            <a:ext cx="215138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http://www.computerhope.com/reg1.gif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822960" y="5486400"/>
            <a:ext cx="7498080" cy="647700"/>
          </a:xfrm>
          <a:custGeom>
            <a:rect b="b" l="l" r="r" t="t"/>
            <a:pathLst>
              <a:path extrusionOk="0" h="647700" w="7498080">
                <a:moveTo>
                  <a:pt x="7390130" y="0"/>
                </a:moveTo>
                <a:lnTo>
                  <a:pt x="107950" y="0"/>
                </a:lnTo>
                <a:lnTo>
                  <a:pt x="65933" y="8491"/>
                </a:lnTo>
                <a:lnTo>
                  <a:pt x="31619" y="31638"/>
                </a:lnTo>
                <a:lnTo>
                  <a:pt x="8483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83" y="581766"/>
                </a:lnTo>
                <a:lnTo>
                  <a:pt x="31619" y="616080"/>
                </a:lnTo>
                <a:lnTo>
                  <a:pt x="65933" y="639216"/>
                </a:lnTo>
                <a:lnTo>
                  <a:pt x="107950" y="647700"/>
                </a:lnTo>
                <a:lnTo>
                  <a:pt x="7390130" y="647700"/>
                </a:lnTo>
                <a:lnTo>
                  <a:pt x="7432125" y="639216"/>
                </a:lnTo>
                <a:lnTo>
                  <a:pt x="7466441" y="616080"/>
                </a:lnTo>
                <a:lnTo>
                  <a:pt x="7489588" y="581766"/>
                </a:lnTo>
                <a:lnTo>
                  <a:pt x="7498080" y="539750"/>
                </a:lnTo>
                <a:lnTo>
                  <a:pt x="7498080" y="107950"/>
                </a:lnTo>
                <a:lnTo>
                  <a:pt x="7489588" y="65954"/>
                </a:lnTo>
                <a:lnTo>
                  <a:pt x="7466441" y="31638"/>
                </a:lnTo>
                <a:lnTo>
                  <a:pt x="7432125" y="8491"/>
                </a:lnTo>
                <a:lnTo>
                  <a:pt x="7390130" y="0"/>
                </a:lnTo>
                <a:close/>
              </a:path>
            </a:pathLst>
          </a:custGeom>
          <a:solidFill>
            <a:srgbClr val="CDEB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 txBox="1"/>
          <p:nvPr/>
        </p:nvSpPr>
        <p:spPr>
          <a:xfrm>
            <a:off x="1325372" y="5547766"/>
            <a:ext cx="7282815" cy="1087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7950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Ubuntu Tip: There is no registry in Ubuntu 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per se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but if using a GNOME desktop, dconf is similar: 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https://wiki.gnome.org/action/show/Projects/dconf?action=show&amp;redirect=dconf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Air Force Association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640486" y="1559433"/>
            <a:ext cx="7658100" cy="4391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4978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Like Linux, the command line in Windows allows you to enter commands without a GUI.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Sample commands are: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74D2D1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74D2D1"/>
                </a:solidFill>
                <a:latin typeface="Calibri"/>
                <a:ea typeface="Calibri"/>
                <a:cs typeface="Calibri"/>
                <a:sym typeface="Calibri"/>
              </a:rPr>
              <a:t>Ipconfig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is used to view or modify a computer’s IP addresses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74D2D1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74D2D1"/>
                </a:solidFill>
                <a:latin typeface="Calibri"/>
                <a:ea typeface="Calibri"/>
                <a:cs typeface="Calibri"/>
                <a:sym typeface="Calibri"/>
              </a:rPr>
              <a:t>Bcedit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is used to view or make changes to Boot Configuration Data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74D2D1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74D2D1"/>
                </a:solidFill>
                <a:latin typeface="Calibri"/>
                <a:ea typeface="Calibri"/>
                <a:cs typeface="Calibri"/>
                <a:sym typeface="Calibri"/>
              </a:rPr>
              <a:t>Cmd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starts a new instance of the command line interpreter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Clr>
                <a:srgbClr val="74D2D1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74D2D1"/>
                </a:solidFill>
                <a:latin typeface="Calibri"/>
                <a:ea typeface="Calibri"/>
                <a:cs typeface="Calibri"/>
                <a:sym typeface="Calibri"/>
              </a:rPr>
              <a:t>Convert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is used to change FAT32 formatted volumes to NTFS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74D2D1"/>
              </a:buClr>
              <a:buSzPts val="1800"/>
              <a:buFont typeface="Arial"/>
              <a:buChar char="–"/>
            </a:pPr>
            <a:r>
              <a:rPr lang="en-US" sz="1800">
                <a:solidFill>
                  <a:srgbClr val="74D2D1"/>
                </a:solidFill>
                <a:latin typeface="Calibri"/>
                <a:ea typeface="Calibri"/>
                <a:cs typeface="Calibri"/>
                <a:sym typeface="Calibri"/>
              </a:rPr>
              <a:t>Nslookup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is used to display the hostname of an entered IP address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477519" rtl="0" algn="l">
              <a:lnSpc>
                <a:spcPct val="100000"/>
              </a:lnSpc>
              <a:spcBef>
                <a:spcPts val="47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Opening the command prompt: http://windows.microsoft.com/en- us/windows-vista/open-a-command-prompt-window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5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Detailed list of commands: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http://pcsupport.about.com/od/commandlinereference/tp/windows-7- commands-p1.htm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Air Force Association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-12700" y="-18795"/>
            <a:ext cx="27876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12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WINDOWS COMMAND PROMPT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764540" y="1504592"/>
            <a:ext cx="7478395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TCP/IP is a set of communication protocols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SzPts val="1600"/>
              <a:buFont typeface="Arial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Transmission Control Protocol (TCP) provides reliable, ordered, and error-checked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756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delivery of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600"/>
              <a:buFont typeface="Arial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User Datagram Protocol (UDP) uses a simple connectionless transmission model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160655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TCP/IP applications send data to specific ports to help computer systems understand what to do with the data that flows into them,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Examples of c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Air Force Association</a:t>
            </a:r>
            <a:endParaRPr/>
          </a:p>
        </p:txBody>
      </p:sp>
      <p:sp>
        <p:nvSpPr>
          <p:cNvPr id="179" name="Google Shape;179;p19"/>
          <p:cNvSpPr txBox="1"/>
          <p:nvPr/>
        </p:nvSpPr>
        <p:spPr>
          <a:xfrm>
            <a:off x="2337736" y="3453510"/>
            <a:ext cx="1499235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47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ommon ports a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3837118" y="3453510"/>
            <a:ext cx="1285875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47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nd protocols: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764540" y="4901771"/>
            <a:ext cx="7381875" cy="1439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Open ports can be a security risk by allowing attackers into your system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SzPts val="1600"/>
              <a:buFont typeface="Arial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Firewalls typically block unnecessary ports, but it is unwise to blindly rely on one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154305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600"/>
              <a:buFont typeface="Arial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Information on determining which ports are open and which should be closed: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http://www.techrepublic.com/article/lock-it-down-develop-a-strategy-for- securing-ports-on-your-servers/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-12700" y="-18795"/>
            <a:ext cx="27876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13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PORTS AND PROTOCOLS</a:t>
            </a:r>
            <a:endParaRPr sz="3600"/>
          </a:p>
        </p:txBody>
      </p:sp>
      <p:graphicFrame>
        <p:nvGraphicFramePr>
          <p:cNvPr id="184" name="Google Shape;184;p19"/>
          <p:cNvGraphicFramePr/>
          <p:nvPr/>
        </p:nvGraphicFramePr>
        <p:xfrm>
          <a:off x="2345817" y="32626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{A7EC56AE-EF63-49CF-A77D-CC6B265E3E8E}</a:tableStyleId>
              </a:tblPr>
              <a:tblGrid>
                <a:gridCol w="1480175"/>
                <a:gridCol w="1480175"/>
                <a:gridCol w="1480175"/>
              </a:tblGrid>
              <a:tr h="251450"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99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Protocol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999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9997"/>
                    </a:solidFill>
                  </a:tcPr>
                </a:tc>
              </a:tr>
              <a:tr h="259075"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FTP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20, 21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DD"/>
                    </a:solidFill>
                  </a:tcPr>
                </a:tc>
              </a:tr>
              <a:tr h="259075"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TFTP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UDP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EEE"/>
                    </a:solidFill>
                  </a:tcPr>
                </a:tc>
              </a:tr>
              <a:tr h="259075"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DD"/>
                    </a:solidFill>
                  </a:tcPr>
                </a:tc>
              </a:tr>
              <a:tr h="259075"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EEE"/>
                    </a:solidFill>
                  </a:tcPr>
                </a:tc>
              </a:tr>
              <a:tr h="258450"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6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TCP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3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3389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477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ED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/>
        </p:nvSpPr>
        <p:spPr>
          <a:xfrm>
            <a:off x="627380" y="1526286"/>
            <a:ext cx="7875905" cy="17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 DMZ acts as a gateway to the public internet that acts as an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additional layer of security to an organizations local area network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 external attacker only has direct access to equipment in the DMZ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508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 typical DMZ may look like the following (the unlabeled green icon in the center is a firewall):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-12700" y="-18795"/>
            <a:ext cx="27876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14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DEMILITARIZED ZONE (DMZ)</a:t>
            </a:r>
            <a:endParaRPr sz="3600"/>
          </a:p>
        </p:txBody>
      </p:sp>
      <p:pic>
        <p:nvPicPr>
          <p:cNvPr id="192" name="Google Shape;1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386" y="3831202"/>
            <a:ext cx="3921490" cy="237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/>
        </p:nvSpPr>
        <p:spPr>
          <a:xfrm>
            <a:off x="2404364" y="6253683"/>
            <a:ext cx="4636770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u="sng">
                <a:solidFill>
                  <a:srgbClr val="005EC0"/>
                </a:solidFill>
                <a:latin typeface="Arial"/>
                <a:ea typeface="Arial"/>
                <a:cs typeface="Arial"/>
                <a:sym typeface="Arial"/>
              </a:rPr>
              <a:t>http://en.wikipedia.org/wiki/DMZ_(computing)#mediaviewer/File:DMZ_network_diagram_1_firewall.svg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Air Force Association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/>
        </p:nvSpPr>
        <p:spPr>
          <a:xfrm>
            <a:off x="764540" y="1689557"/>
            <a:ext cx="7608570" cy="2506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DCOM is a technology for communication among software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components distributed across networked computers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508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In depth information on DCOM: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https://www.princeton.edu/~achaney/tmve/wiki100k/docs/ Distributed_Component_Object_Model.html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117475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Mitigating DCOM Vulnerabilities: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http://technet.microsoft.com/en-us/library/dd632946.aspx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Air Force Association</a:t>
            </a:r>
            <a:endParaRPr/>
          </a:p>
        </p:txBody>
      </p:sp>
      <p:sp>
        <p:nvSpPr>
          <p:cNvPr id="201" name="Google Shape;201;p21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050">
            <a:spAutoFit/>
          </a:bodyPr>
          <a:lstStyle/>
          <a:p>
            <a:pPr indent="0" lvl="0" marL="18732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DISTRIBUTED COMPONENT OBJECT MODEL (DCOM)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E7E7E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629818" y="1390015"/>
            <a:ext cx="7975600" cy="4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7965" lvl="0" marL="240665" rtl="0" algn="l">
              <a:lnSpc>
                <a:spcPct val="119625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Familiarize yourself with Microsoft Windows tools and resources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588645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–"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Microsoft SysInternals Suite</a:t>
            </a:r>
            <a:r>
              <a:rPr lang="en-US" sz="1200">
                <a:solidFill>
                  <a:srgbClr val="005E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Applications that help troubleshoot Windows issues and administer the operating system.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58864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–"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Windows God Mode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. Windows 7 and 8 feature that allows all Control Panel and Policy functions from one folder on the desktop.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5886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–"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Microsoft Baseline Security Analyzer</a:t>
            </a:r>
            <a:r>
              <a:rPr lang="en-US" sz="1200">
                <a:solidFill>
                  <a:srgbClr val="005E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(MBSA) and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Security Essentials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5886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–"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How to Geek School</a:t>
            </a:r>
            <a:r>
              <a:rPr lang="en-US" sz="1200">
                <a:solidFill>
                  <a:srgbClr val="005E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contains a number of tutorial videos on securing Windows and using SysInternals tools.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5886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–"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BleepingComputer Security Tutorials &amp; Tools</a:t>
            </a:r>
            <a:r>
              <a:rPr lang="en-US" sz="1200">
                <a:solidFill>
                  <a:srgbClr val="005E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is another site with information and tools that will help.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Familiarize yourself with the Ubuntu Linux Operating System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133985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200"/>
              <a:buFont typeface="Arial"/>
              <a:buChar char="–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The official Ubuntu Desktop Guide is available at </a:t>
            </a: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https://help.ubuntu.com/12.04/ubuntu-help/index.html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. This will help introduce you to the operating system.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SzPts val="1200"/>
              <a:buFont typeface="Arial"/>
              <a:buChar char="–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Fosswire has a couple of cheat sheets. These show commands to run on a terminal / command line.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065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http://www.cheat-sheets.org/saved-copy/fwunixref.pdf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http://www.cheat-sheets.org/saved-copy/ubunturef.pdf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Make sure your team documents everything they do on the images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81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Get hands-on practice with virtual images using your MSDN account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34290" rtl="0" algn="l">
              <a:lnSpc>
                <a:spcPct val="96250"/>
              </a:lnSpc>
              <a:spcBef>
                <a:spcPts val="118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Have students who are not “hands on” the images during competition are taking notes, doing research, and observing the students who are “hands on”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Have fun!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479535" y="6465214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Air Force Association</a:t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427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RON WOERNER, CP-VI MENTOR OF THE YEAR, TIPS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/>
        </p:nvSpPr>
        <p:spPr>
          <a:xfrm>
            <a:off x="352450" y="1737486"/>
            <a:ext cx="4578350" cy="202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7965" lvl="0" marL="240029" marR="25463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web server stores, processes, 	and delivers web pages to clients 	using HTTP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756285" marR="5080" rtl="0" algn="just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– 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Definition and diagrams of a web server: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http://www.pcmag.com/encyclopedia/te rm/54342/web-server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9"/>
          <p:cNvSpPr txBox="1"/>
          <p:nvPr/>
        </p:nvSpPr>
        <p:spPr>
          <a:xfrm>
            <a:off x="352450" y="4221556"/>
            <a:ext cx="4540250" cy="166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7329" lvl="0" marL="24002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leading web server software is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Apache HTTP Server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756285" marR="52069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Information on Apache: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http://httpd.apache.org/ABOUT_APACH E.html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WEB SERVERS</a:t>
            </a:r>
            <a:endParaRPr sz="3600"/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9991" y="2282951"/>
            <a:ext cx="3319271" cy="254050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/>
        </p:nvSpPr>
        <p:spPr>
          <a:xfrm>
            <a:off x="5189982" y="4854702"/>
            <a:ext cx="3135630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Source: http://upload.wikimedia.org/wikipedia/commons/f/f6/SunFire- X4200.jpg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 txBox="1"/>
          <p:nvPr>
            <p:ph idx="12" type="sldNum"/>
          </p:nvPr>
        </p:nvSpPr>
        <p:spPr>
          <a:xfrm>
            <a:off x="8479535" y="6465214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9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Air Force Association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/>
        </p:nvSpPr>
        <p:spPr>
          <a:xfrm>
            <a:off x="-12700" y="-18795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FILE SYSTEMS</a:t>
            </a:r>
            <a:endParaRPr sz="3600"/>
          </a:p>
        </p:txBody>
      </p:sp>
      <p:sp>
        <p:nvSpPr>
          <p:cNvPr id="87" name="Google Shape;87;p10"/>
          <p:cNvSpPr/>
          <p:nvPr/>
        </p:nvSpPr>
        <p:spPr>
          <a:xfrm>
            <a:off x="822960" y="5486400"/>
            <a:ext cx="7498080" cy="715010"/>
          </a:xfrm>
          <a:custGeom>
            <a:rect b="b" l="l" r="r" t="t"/>
            <a:pathLst>
              <a:path extrusionOk="0" h="715010" w="7498080">
                <a:moveTo>
                  <a:pt x="7378954" y="0"/>
                </a:moveTo>
                <a:lnTo>
                  <a:pt x="119126" y="0"/>
                </a:lnTo>
                <a:lnTo>
                  <a:pt x="72759" y="9362"/>
                </a:lnTo>
                <a:lnTo>
                  <a:pt x="34893" y="34893"/>
                </a:lnTo>
                <a:lnTo>
                  <a:pt x="9362" y="72759"/>
                </a:lnTo>
                <a:lnTo>
                  <a:pt x="0" y="119125"/>
                </a:lnTo>
                <a:lnTo>
                  <a:pt x="0" y="595630"/>
                </a:lnTo>
                <a:lnTo>
                  <a:pt x="9362" y="641996"/>
                </a:lnTo>
                <a:lnTo>
                  <a:pt x="34893" y="679862"/>
                </a:lnTo>
                <a:lnTo>
                  <a:pt x="72759" y="705393"/>
                </a:lnTo>
                <a:lnTo>
                  <a:pt x="119126" y="714756"/>
                </a:lnTo>
                <a:lnTo>
                  <a:pt x="7378954" y="714756"/>
                </a:lnTo>
                <a:lnTo>
                  <a:pt x="7425320" y="705393"/>
                </a:lnTo>
                <a:lnTo>
                  <a:pt x="7463186" y="679862"/>
                </a:lnTo>
                <a:lnTo>
                  <a:pt x="7488717" y="641996"/>
                </a:lnTo>
                <a:lnTo>
                  <a:pt x="7498080" y="595630"/>
                </a:lnTo>
                <a:lnTo>
                  <a:pt x="7498080" y="119125"/>
                </a:lnTo>
                <a:lnTo>
                  <a:pt x="7488717" y="72759"/>
                </a:lnTo>
                <a:lnTo>
                  <a:pt x="7463186" y="34893"/>
                </a:lnTo>
                <a:lnTo>
                  <a:pt x="7425320" y="9362"/>
                </a:lnTo>
                <a:lnTo>
                  <a:pt x="7378954" y="0"/>
                </a:lnTo>
                <a:close/>
              </a:path>
            </a:pathLst>
          </a:custGeom>
          <a:solidFill>
            <a:srgbClr val="CDEB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789533" y="1661286"/>
            <a:ext cx="7554595" cy="4462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13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Windows operating systems typically use one of two file systems to organize data on hard discs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FAT32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marR="414019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Used in older operating systems such as Windows 95 and 98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NTFS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7964" lvl="2" marL="1155065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Modern file system currently used in Windows XP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55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onward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40005" rtl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Comparison of FAT32 and NTFS: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http://windows.microsoft.com/en- us/windows-vista/comparing-ntfs-and-fat-file-systems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05739" lvl="0" marL="603885" marR="38227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Ubuntu Tip: Linux systems use the Ext2, Ext3, or Ext4 file systems: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https://help.ubuntu.com/community/LinuxFilesystemsExplained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Air Force Association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/>
        </p:nvSpPr>
        <p:spPr>
          <a:xfrm>
            <a:off x="582574" y="1900808"/>
            <a:ext cx="3701415" cy="3630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28600" lvl="0" marL="241300" marR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MMC is a Windows component that allows customization and configuration of a system via GUI objects called snap-ins.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Common snap-ins include: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SzPts val="1600"/>
              <a:buFont typeface="Arial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Computer Management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SzPts val="1600"/>
              <a:buFont typeface="Arial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Group Policy Management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600"/>
              <a:buFont typeface="Arial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Services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600"/>
              <a:buFont typeface="Arial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600"/>
              <a:buFont typeface="Arial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Event Viewer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455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Microsoft’s MMC guide: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http://technet.microsoft.com/en-us/library/bb742442.aspx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-12700" y="-18795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MICROSOFT MANAGEMENT CONSOLE</a:t>
            </a:r>
            <a:endParaRPr sz="3600"/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2752" y="2201293"/>
            <a:ext cx="4308348" cy="28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Air Force Association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/>
        </p:nvSpPr>
        <p:spPr>
          <a:xfrm>
            <a:off x="331419" y="1610309"/>
            <a:ext cx="4315460" cy="2625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2406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Group Policy: Settings for groups of users and computers, including those regarding registry-based policy, security, computer startup and shutdown, and logon and logoff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87019" lvl="0" marL="756285" marR="591185" rtl="0" algn="l">
              <a:lnSpc>
                <a:spcPct val="100600"/>
              </a:lnSpc>
              <a:spcBef>
                <a:spcPts val="815"/>
              </a:spcBef>
              <a:spcAft>
                <a:spcPts val="0"/>
              </a:spcAft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Details on Microsoft group policy: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http://technet.microsoft.com/en- us/library/bb742376.aspx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Some useful settings may be: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677367" y="4313301"/>
            <a:ext cx="3640454" cy="194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2250" lvl="0" marL="234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–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Not displaying last user name on login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23495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screen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469900" marR="83185" rtl="0" algn="l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How to: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http://support2.microsoft.com/kb/310125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23495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SzPts val="1700"/>
              <a:buFont typeface="Arial"/>
              <a:buChar char="–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Requiring Ctrl Alt Del before signing on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34315" lvl="1" marL="234315" marR="2357120" rtl="0" algn="ctr">
              <a:lnSpc>
                <a:spcPct val="100000"/>
              </a:lnSpc>
              <a:spcBef>
                <a:spcPts val="755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How to: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8829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http://support.microsoft.com/kb/308226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-12700" y="-18795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GROUP POLICY</a:t>
            </a:r>
            <a:endParaRPr sz="3600"/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66132" y="2199132"/>
            <a:ext cx="3934967" cy="23088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2"/>
          <p:cNvSpPr txBox="1"/>
          <p:nvPr/>
        </p:nvSpPr>
        <p:spPr>
          <a:xfrm>
            <a:off x="4853432" y="4539488"/>
            <a:ext cx="390588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http://blog.codinghorror.com/content/images/uploads/2005/05/6a0120a85dcdae970b0 128776fbe89970c-pi.png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2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Air Force Association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/>
        </p:nvSpPr>
        <p:spPr>
          <a:xfrm>
            <a:off x="786485" y="1496789"/>
            <a:ext cx="7008495" cy="3283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-227965" lvl="0" marL="2406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Authentication protocol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38735" rtl="0" algn="l">
              <a:lnSpc>
                <a:spcPct val="108000"/>
              </a:lnSpc>
              <a:spcBef>
                <a:spcPts val="42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Authentication protocol confirms the identity of any user logging on to a domain or access network resources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299085" rtl="0" algn="l">
              <a:lnSpc>
                <a:spcPct val="108000"/>
              </a:lnSpc>
              <a:spcBef>
                <a:spcPts val="36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NTLM is a Microsoft authentication protocol: http://msdn.microsoft.com/en- us/library/windows/desktop/aa378749(v=vs.85).aspx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Password hashing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71755" rtl="0" algn="l">
              <a:lnSpc>
                <a:spcPct val="108000"/>
              </a:lnSpc>
              <a:spcBef>
                <a:spcPts val="43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Method of taking a variable-length password and creating a cryptic, fixed-length password from it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99060" rtl="0" algn="l">
              <a:lnSpc>
                <a:spcPct val="108000"/>
              </a:lnSpc>
              <a:spcBef>
                <a:spcPts val="359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Details on password hashing: http://security.blogoverflow.com/2013/09/about- secure-password-hashing/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LanMan Hash is a password hashing function of NTLM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700" rtl="0" algn="l">
              <a:lnSpc>
                <a:spcPct val="114285"/>
              </a:lnSpc>
              <a:spcBef>
                <a:spcPts val="17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Details on the security risk of LanMan Hash: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155700" rtl="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http://www.microsoft.com/security/sir/strategy/default.aspx#!password_hashes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-12700" y="-18795"/>
            <a:ext cx="15303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7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NT LAN MANAGER (NTLM)</a:t>
            </a:r>
            <a:endParaRPr sz="3600"/>
          </a:p>
        </p:txBody>
      </p:sp>
      <p:sp>
        <p:nvSpPr>
          <p:cNvPr id="117" name="Google Shape;117;p13"/>
          <p:cNvSpPr/>
          <p:nvPr/>
        </p:nvSpPr>
        <p:spPr>
          <a:xfrm>
            <a:off x="822960" y="5486400"/>
            <a:ext cx="7498080" cy="715010"/>
          </a:xfrm>
          <a:custGeom>
            <a:rect b="b" l="l" r="r" t="t"/>
            <a:pathLst>
              <a:path extrusionOk="0" h="715010" w="7498080">
                <a:moveTo>
                  <a:pt x="7378954" y="0"/>
                </a:moveTo>
                <a:lnTo>
                  <a:pt x="119126" y="0"/>
                </a:lnTo>
                <a:lnTo>
                  <a:pt x="72759" y="9362"/>
                </a:lnTo>
                <a:lnTo>
                  <a:pt x="34893" y="34893"/>
                </a:lnTo>
                <a:lnTo>
                  <a:pt x="9362" y="72759"/>
                </a:lnTo>
                <a:lnTo>
                  <a:pt x="0" y="119125"/>
                </a:lnTo>
                <a:lnTo>
                  <a:pt x="0" y="595630"/>
                </a:lnTo>
                <a:lnTo>
                  <a:pt x="9362" y="641996"/>
                </a:lnTo>
                <a:lnTo>
                  <a:pt x="34893" y="679862"/>
                </a:lnTo>
                <a:lnTo>
                  <a:pt x="72759" y="705393"/>
                </a:lnTo>
                <a:lnTo>
                  <a:pt x="119126" y="714756"/>
                </a:lnTo>
                <a:lnTo>
                  <a:pt x="7378954" y="714756"/>
                </a:lnTo>
                <a:lnTo>
                  <a:pt x="7425320" y="705393"/>
                </a:lnTo>
                <a:lnTo>
                  <a:pt x="7463186" y="679862"/>
                </a:lnTo>
                <a:lnTo>
                  <a:pt x="7488717" y="641996"/>
                </a:lnTo>
                <a:lnTo>
                  <a:pt x="7498080" y="595630"/>
                </a:lnTo>
                <a:lnTo>
                  <a:pt x="7498080" y="119125"/>
                </a:lnTo>
                <a:lnTo>
                  <a:pt x="7488717" y="72759"/>
                </a:lnTo>
                <a:lnTo>
                  <a:pt x="7463186" y="34893"/>
                </a:lnTo>
                <a:lnTo>
                  <a:pt x="7425320" y="9362"/>
                </a:lnTo>
                <a:lnTo>
                  <a:pt x="7378954" y="0"/>
                </a:lnTo>
                <a:close/>
              </a:path>
            </a:pathLst>
          </a:custGeom>
          <a:solidFill>
            <a:srgbClr val="CDEB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 txBox="1"/>
          <p:nvPr/>
        </p:nvSpPr>
        <p:spPr>
          <a:xfrm>
            <a:off x="1454277" y="5549595"/>
            <a:ext cx="623633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7310" lvl="0" marL="7937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Ubuntu Tip: Ubuntu 8.10 and later use salted SHA-512 based password hashes: </a:t>
            </a: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https://wiki.ubuntu.com/Security/Features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Air Force Association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/>
        </p:nvSpPr>
        <p:spPr>
          <a:xfrm>
            <a:off x="402132" y="1485138"/>
            <a:ext cx="8194675" cy="211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228600" lvl="0" marL="2413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Security Account Manager (SAM) is a Windows database that stores user accounts and security descriptors for users on the local computer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6385" lvl="1" marL="756285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Information on the SAM: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7562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http://searchenterprisedesktop.techtarget.com/definition/Security-Accounts-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75628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Manager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195961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Possible security issues: https://technet.microsoft.com/en- us/library/security/ms14-016.aspx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4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SECURITY ACCOUNT MANAGER (SAM)</a:t>
            </a:r>
            <a:endParaRPr sz="3200"/>
          </a:p>
        </p:txBody>
      </p:sp>
      <p:pic>
        <p:nvPicPr>
          <p:cNvPr id="126" name="Google Shape;12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80260" y="3610355"/>
            <a:ext cx="4864608" cy="260299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/>
          <p:nvPr/>
        </p:nvSpPr>
        <p:spPr>
          <a:xfrm>
            <a:off x="3017647" y="6215583"/>
            <a:ext cx="3265170" cy="147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http://computerstepbystep.com/wpimages/wp8863e5cd_01.png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8479535" y="6465214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4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Air Force Association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/>
          <p:nvPr/>
        </p:nvSpPr>
        <p:spPr>
          <a:xfrm>
            <a:off x="475284" y="1492758"/>
            <a:ext cx="4328795" cy="2287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9234" lvl="0" marL="241300" marR="1403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Remote connections are ways of sharing systems.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588645" rtl="0" algn="l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SzPts val="1700"/>
              <a:buFont typeface="Arial"/>
              <a:buChar char="–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Virtual Network Computing (VNC)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817244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VNC allows you to share and give control of your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817244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desktop to another user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817244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VNC variants and applications: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817244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http://ipinfo.info/html/vnc_remote_control.php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823061" y="3732664"/>
            <a:ext cx="4558030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675">
            <a:spAutoFit/>
          </a:bodyPr>
          <a:lstStyle/>
          <a:p>
            <a:pPr indent="-22860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–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Remote Desktop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27965" lvl="1" marL="469265" rtl="0" algn="l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Similar to VNC, Remote Desktop Protocol (RDP), allows a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user to control a remote system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469900" marR="29844" rtl="0" algn="l">
              <a:lnSpc>
                <a:spcPct val="100699"/>
              </a:lnSpc>
              <a:spcBef>
                <a:spcPts val="59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Using RDP: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http://windows.microsoft.com/en-us/windows/connect- using-remote-desktop-connection#connect-using-remote-desktop- connection=windows-7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1428114" y="-52323"/>
            <a:ext cx="7008114" cy="1175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6425">
            <a:spAutoFit/>
          </a:bodyPr>
          <a:lstStyle/>
          <a:p>
            <a:pPr indent="0" lvl="0" marL="18732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SHARING SYSTEMS AND REMOTE CONNECTIONS</a:t>
            </a:r>
            <a:endParaRPr sz="3200"/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69864" y="1629155"/>
            <a:ext cx="2916936" cy="331012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 txBox="1"/>
          <p:nvPr/>
        </p:nvSpPr>
        <p:spPr>
          <a:xfrm>
            <a:off x="6147308" y="4969255"/>
            <a:ext cx="2165985" cy="269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4605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Source: http://blog.tmcnet.com/blog/tom- keating/images/remote-desktop-general-tab.jpg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822960" y="5486400"/>
            <a:ext cx="7498080" cy="647700"/>
          </a:xfrm>
          <a:custGeom>
            <a:rect b="b" l="l" r="r" t="t"/>
            <a:pathLst>
              <a:path extrusionOk="0" h="647700" w="7498080">
                <a:moveTo>
                  <a:pt x="7390130" y="0"/>
                </a:moveTo>
                <a:lnTo>
                  <a:pt x="107950" y="0"/>
                </a:lnTo>
                <a:lnTo>
                  <a:pt x="65933" y="8491"/>
                </a:lnTo>
                <a:lnTo>
                  <a:pt x="31619" y="31638"/>
                </a:lnTo>
                <a:lnTo>
                  <a:pt x="8483" y="65954"/>
                </a:lnTo>
                <a:lnTo>
                  <a:pt x="0" y="107950"/>
                </a:lnTo>
                <a:lnTo>
                  <a:pt x="0" y="539750"/>
                </a:lnTo>
                <a:lnTo>
                  <a:pt x="8483" y="581766"/>
                </a:lnTo>
                <a:lnTo>
                  <a:pt x="31619" y="616080"/>
                </a:lnTo>
                <a:lnTo>
                  <a:pt x="65933" y="639216"/>
                </a:lnTo>
                <a:lnTo>
                  <a:pt x="107950" y="647700"/>
                </a:lnTo>
                <a:lnTo>
                  <a:pt x="7390130" y="647700"/>
                </a:lnTo>
                <a:lnTo>
                  <a:pt x="7432125" y="639216"/>
                </a:lnTo>
                <a:lnTo>
                  <a:pt x="7466441" y="616080"/>
                </a:lnTo>
                <a:lnTo>
                  <a:pt x="7489588" y="581766"/>
                </a:lnTo>
                <a:lnTo>
                  <a:pt x="7498080" y="539750"/>
                </a:lnTo>
                <a:lnTo>
                  <a:pt x="7498080" y="107950"/>
                </a:lnTo>
                <a:lnTo>
                  <a:pt x="7489588" y="65954"/>
                </a:lnTo>
                <a:lnTo>
                  <a:pt x="7466441" y="31638"/>
                </a:lnTo>
                <a:lnTo>
                  <a:pt x="7432125" y="8491"/>
                </a:lnTo>
                <a:lnTo>
                  <a:pt x="7390130" y="0"/>
                </a:lnTo>
                <a:close/>
              </a:path>
            </a:pathLst>
          </a:custGeom>
          <a:solidFill>
            <a:srgbClr val="CDEB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1061719" y="5546242"/>
            <a:ext cx="7021830" cy="788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904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Ubuntu Tip: If using a Gnome desktop, Remote desktop is easy in Ubuntu: </a:t>
            </a:r>
            <a:r>
              <a:rPr lang="en-U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http://www.makeuseof.com/tag/ubuntu-remote-desktop-builtin-vnc-compatible- dead-easy/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8479535" y="6465214"/>
            <a:ext cx="16637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6996810" y="6572808"/>
            <a:ext cx="147955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Air Force Association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